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</p:sldMasterIdLst>
  <p:notesMasterIdLst>
    <p:notesMasterId r:id="rId18"/>
  </p:notesMasterIdLst>
  <p:sldIdLst>
    <p:sldId id="270" r:id="rId3"/>
    <p:sldId id="257" r:id="rId4"/>
    <p:sldId id="264" r:id="rId5"/>
    <p:sldId id="268" r:id="rId6"/>
    <p:sldId id="256" r:id="rId7"/>
    <p:sldId id="259" r:id="rId8"/>
    <p:sldId id="260" r:id="rId9"/>
    <p:sldId id="258" r:id="rId10"/>
    <p:sldId id="261" r:id="rId11"/>
    <p:sldId id="262" r:id="rId12"/>
    <p:sldId id="263" r:id="rId13"/>
    <p:sldId id="265" r:id="rId14"/>
    <p:sldId id="266" r:id="rId15"/>
    <p:sldId id="267" r:id="rId16"/>
    <p:sldId id="271" r:id="rId17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78863" autoAdjust="0"/>
  </p:normalViewPr>
  <p:slideViewPr>
    <p:cSldViewPr>
      <p:cViewPr varScale="1">
        <p:scale>
          <a:sx n="57" d="100"/>
          <a:sy n="57" d="100"/>
        </p:scale>
        <p:origin x="-17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ED100B6-417D-4110-9FE8-BD72F4136E2A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272C8EF1-EAFD-4F9F-B316-5E518331D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445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C8EF1-EAFD-4F9F-B316-5E518331DA3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8080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C8EF1-EAFD-4F9F-B316-5E518331DA3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799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C8EF1-EAFD-4F9F-B316-5E518331DA3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4985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E6D77-5876-4893-BE03-D362D02284C5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1745F-FDA4-455C-8927-3DC422DF2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489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E6D77-5876-4893-BE03-D362D02284C5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1745F-FDA4-455C-8927-3DC422DF2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37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E6D77-5876-4893-BE03-D362D02284C5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1745F-FDA4-455C-8927-3DC422DF2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695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11/05/1444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4363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11/05/1444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9172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11/05/1444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8670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11/05/1444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7143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11/05/1444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879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11/05/1444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4442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11/05/1444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6327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11/05/1444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15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E6D77-5876-4893-BE03-D362D02284C5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1745F-FDA4-455C-8927-3DC422DF2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7160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11/05/1444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2505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11/05/1444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3185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11/05/1444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915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E6D77-5876-4893-BE03-D362D02284C5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1745F-FDA4-455C-8927-3DC422DF2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752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E6D77-5876-4893-BE03-D362D02284C5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1745F-FDA4-455C-8927-3DC422DF2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689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E6D77-5876-4893-BE03-D362D02284C5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1745F-FDA4-455C-8927-3DC422DF2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727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E6D77-5876-4893-BE03-D362D02284C5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1745F-FDA4-455C-8927-3DC422DF2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99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E6D77-5876-4893-BE03-D362D02284C5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1745F-FDA4-455C-8927-3DC422DF2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370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E6D77-5876-4893-BE03-D362D02284C5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1745F-FDA4-455C-8927-3DC422DF2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038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E6D77-5876-4893-BE03-D362D02284C5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1745F-FDA4-455C-8927-3DC422DF2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19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3E6D77-5876-4893-BE03-D362D02284C5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31745F-FDA4-455C-8927-3DC422DF2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180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11/05/1444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986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537" y="0"/>
            <a:ext cx="2102934" cy="2096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1259632" y="1412776"/>
            <a:ext cx="6984776" cy="459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endParaRPr lang="ar-IQ" sz="1200" dirty="0">
              <a:solidFill>
                <a:srgbClr val="000000"/>
              </a:solidFill>
              <a:latin typeface="Verdana"/>
            </a:endParaRPr>
          </a:p>
          <a:p>
            <a:endParaRPr lang="ar-IQ" sz="1200" dirty="0">
              <a:solidFill>
                <a:prstClr val="black"/>
              </a:solidFill>
              <a:latin typeface="Verdana"/>
            </a:endParaRPr>
          </a:p>
          <a:p>
            <a:endParaRPr lang="en-US" sz="1200" dirty="0" smtClean="0">
              <a:solidFill>
                <a:prstClr val="black"/>
              </a:solidFill>
              <a:latin typeface="Verdana"/>
            </a:endParaRPr>
          </a:p>
          <a:p>
            <a:endParaRPr lang="en-US" sz="1200" dirty="0">
              <a:solidFill>
                <a:prstClr val="black"/>
              </a:solidFill>
              <a:latin typeface="Verdana"/>
            </a:endParaRPr>
          </a:p>
          <a:p>
            <a:endParaRPr lang="en-US" sz="1200" dirty="0" smtClean="0">
              <a:solidFill>
                <a:prstClr val="black"/>
              </a:solidFill>
              <a:latin typeface="Verdana"/>
            </a:endParaRPr>
          </a:p>
          <a:p>
            <a:pPr algn="ctr"/>
            <a:r>
              <a:rPr lang="en-US" sz="1200" dirty="0" smtClean="0">
                <a:solidFill>
                  <a:prstClr val="black"/>
                </a:solidFill>
                <a:latin typeface="Verdana"/>
              </a:rPr>
              <a:t> </a:t>
            </a:r>
            <a:r>
              <a:rPr lang="en-US" sz="4500" b="1" i="1" dirty="0">
                <a:solidFill>
                  <a:srgbClr val="FF0000"/>
                </a:solidFill>
                <a:latin typeface="Verdana"/>
              </a:rPr>
              <a:t>M</a:t>
            </a:r>
            <a:r>
              <a:rPr lang="en-US" sz="4500" b="1" i="1" dirty="0" smtClean="0">
                <a:solidFill>
                  <a:srgbClr val="FF0000"/>
                </a:solidFill>
                <a:latin typeface="Verdana"/>
              </a:rPr>
              <a:t>edical terminology</a:t>
            </a:r>
          </a:p>
          <a:p>
            <a:pPr algn="ctr"/>
            <a:r>
              <a:rPr lang="en-US" sz="4500" b="1" dirty="0" smtClean="0">
                <a:solidFill>
                  <a:prstClr val="black"/>
                </a:solidFill>
                <a:latin typeface="Verdana"/>
              </a:rPr>
              <a:t>2</a:t>
            </a:r>
            <a:r>
              <a:rPr lang="en-US" sz="4500" b="1" baseline="30000" dirty="0" smtClean="0">
                <a:solidFill>
                  <a:prstClr val="black"/>
                </a:solidFill>
                <a:latin typeface="Verdana"/>
              </a:rPr>
              <a:t>nd</a:t>
            </a:r>
            <a:r>
              <a:rPr lang="en-US" sz="4500" b="1" dirty="0" smtClean="0">
                <a:solidFill>
                  <a:prstClr val="black"/>
                </a:solidFill>
                <a:latin typeface="Verdana"/>
              </a:rPr>
              <a:t> stage</a:t>
            </a:r>
            <a:endParaRPr lang="en-US" sz="4500" dirty="0">
              <a:solidFill>
                <a:prstClr val="black"/>
              </a:solidFill>
              <a:latin typeface="Verdana"/>
            </a:endParaRPr>
          </a:p>
          <a:p>
            <a:pPr algn="ctr">
              <a:lnSpc>
                <a:spcPct val="150000"/>
              </a:lnSpc>
            </a:pPr>
            <a:r>
              <a:rPr lang="en-US" b="1" dirty="0" smtClean="0">
                <a:solidFill>
                  <a:prstClr val="black"/>
                </a:solidFill>
                <a:latin typeface="Verdana"/>
              </a:rPr>
              <a:t>The presentation is done by </a:t>
            </a:r>
          </a:p>
          <a:p>
            <a:pPr algn="ctr">
              <a:lnSpc>
                <a:spcPct val="150000"/>
              </a:lnSpc>
            </a:pPr>
            <a:r>
              <a:rPr lang="en-US" b="1" dirty="0" err="1" smtClean="0">
                <a:solidFill>
                  <a:prstClr val="black"/>
                </a:solidFill>
                <a:latin typeface="Verdana"/>
              </a:rPr>
              <a:t>Dr.Talib</a:t>
            </a:r>
            <a:r>
              <a:rPr lang="en-US" b="1" dirty="0" smtClean="0">
                <a:solidFill>
                  <a:prstClr val="black"/>
                </a:solidFill>
                <a:latin typeface="Verdana"/>
              </a:rPr>
              <a:t> </a:t>
            </a:r>
            <a:r>
              <a:rPr lang="en-US" b="1" dirty="0" err="1" smtClean="0">
                <a:solidFill>
                  <a:prstClr val="black"/>
                </a:solidFill>
                <a:latin typeface="Verdana"/>
              </a:rPr>
              <a:t>chichan</a:t>
            </a:r>
            <a:endParaRPr lang="en-US" b="1" dirty="0">
              <a:solidFill>
                <a:prstClr val="black"/>
              </a:solidFill>
              <a:latin typeface="Verdana"/>
            </a:endParaRPr>
          </a:p>
          <a:p>
            <a:pPr algn="ctr" rtl="0">
              <a:lnSpc>
                <a:spcPct val="150000"/>
              </a:lnSpc>
            </a:pPr>
            <a:r>
              <a:rPr lang="en-US" sz="1100" b="1" dirty="0" smtClean="0">
                <a:solidFill>
                  <a:prstClr val="black"/>
                </a:solidFill>
                <a:latin typeface="Verdana"/>
              </a:rPr>
              <a:t>M.B.CH.B      D.O.S               </a:t>
            </a:r>
            <a:endParaRPr lang="en-US" sz="1100" b="1" dirty="0">
              <a:solidFill>
                <a:prstClr val="black"/>
              </a:solidFill>
              <a:latin typeface="Verdana"/>
            </a:endParaRPr>
          </a:p>
          <a:p>
            <a:pPr algn="ctr"/>
            <a:endParaRPr lang="en-US" b="1" dirty="0" smtClean="0">
              <a:solidFill>
                <a:prstClr val="black"/>
              </a:solidFill>
              <a:latin typeface="Verdana"/>
            </a:endParaRPr>
          </a:p>
          <a:p>
            <a:pPr algn="ctr"/>
            <a:endParaRPr lang="en-US" b="1" dirty="0">
              <a:solidFill>
                <a:prstClr val="black"/>
              </a:solidFill>
              <a:latin typeface="Verdana"/>
            </a:endParaRPr>
          </a:p>
          <a:p>
            <a:pPr algn="ctr"/>
            <a:r>
              <a:rPr lang="en-US" b="1" dirty="0" smtClean="0">
                <a:solidFill>
                  <a:srgbClr val="00B050"/>
                </a:solidFill>
                <a:latin typeface="Verdana"/>
              </a:rPr>
              <a:t>Department </a:t>
            </a:r>
            <a:r>
              <a:rPr lang="en-US" b="1" dirty="0">
                <a:solidFill>
                  <a:srgbClr val="00B050"/>
                </a:solidFill>
                <a:latin typeface="Verdana"/>
              </a:rPr>
              <a:t>of anesthesia techniques </a:t>
            </a:r>
          </a:p>
          <a:p>
            <a:pPr algn="ctr"/>
            <a:r>
              <a:rPr lang="en-US" b="1" dirty="0">
                <a:solidFill>
                  <a:srgbClr val="00B050"/>
                </a:solidFill>
                <a:latin typeface="Verdana"/>
              </a:rPr>
              <a:t>Al-</a:t>
            </a:r>
            <a:r>
              <a:rPr lang="en-US" b="1" dirty="0" err="1">
                <a:solidFill>
                  <a:srgbClr val="00B050"/>
                </a:solidFill>
                <a:latin typeface="Verdana"/>
              </a:rPr>
              <a:t>Mustaqbal</a:t>
            </a:r>
            <a:r>
              <a:rPr lang="en-US" b="1" dirty="0">
                <a:solidFill>
                  <a:srgbClr val="00B050"/>
                </a:solidFill>
                <a:latin typeface="Verdana"/>
              </a:rPr>
              <a:t> University college</a:t>
            </a:r>
            <a:r>
              <a:rPr lang="en-US" sz="1600" dirty="0">
                <a:solidFill>
                  <a:srgbClr val="00B050"/>
                </a:solidFill>
                <a:latin typeface="Verdana"/>
              </a:rPr>
              <a:t> </a:t>
            </a:r>
            <a:endParaRPr lang="ar-IQ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6351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874" y="116632"/>
            <a:ext cx="8784976" cy="7920880"/>
          </a:xfrm>
        </p:spPr>
        <p:txBody>
          <a:bodyPr/>
          <a:lstStyle/>
          <a:p>
            <a:pPr marL="0" indent="0" algn="l" rtl="0">
              <a:buNone/>
            </a:pPr>
            <a:r>
              <a:rPr lang="en-US" b="1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Diseases and Conditions of the Respiratory system  </a:t>
            </a:r>
            <a:endParaRPr lang="en-US" b="1" dirty="0">
              <a:solidFill>
                <a:srgbClr val="FF0000"/>
              </a:solidFill>
            </a:endParaRPr>
          </a:p>
          <a:p>
            <a:pPr algn="l" rtl="0"/>
            <a:endParaRPr lang="en-US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0237773"/>
              </p:ext>
            </p:extLst>
          </p:nvPr>
        </p:nvGraphicFramePr>
        <p:xfrm>
          <a:off x="4009" y="885409"/>
          <a:ext cx="9139991" cy="5917065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6659817"/>
                <a:gridCol w="2480174"/>
              </a:tblGrid>
              <a:tr h="547151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Definition                          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Term             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662340"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The</a:t>
                      </a:r>
                      <a:r>
                        <a:rPr lang="en-US" sz="2000" b="1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condition of the lung caused by the inhalation of foreign</a:t>
                      </a:r>
                      <a:endParaRPr lang="en-US" sz="20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 Aspiration</a:t>
                      </a:r>
                      <a:r>
                        <a:rPr lang="en-US" sz="2000" b="1" baseline="0" dirty="0" smtClean="0">
                          <a:solidFill>
                            <a:srgbClr val="FF0000"/>
                          </a:solidFill>
                        </a:rPr>
                        <a:t> pneumonia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950314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Respiratory condition caused by constriction of  the bronchi causing  wheeze ,cough &amp;thick</a:t>
                      </a:r>
                      <a:r>
                        <a:rPr lang="en-US" sz="2000" b="1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bronchi secretion                       </a:t>
                      </a:r>
                      <a:endParaRPr lang="en-US" sz="20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Asthma          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950314"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A elect (Greek )  =Incomplete , ecstasies = dilation , extenuation  collapse of the alveoli which prevent gas exchange in</a:t>
                      </a:r>
                      <a:r>
                        <a:rPr lang="en-US" sz="2000" b="1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en-US" sz="20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the  alveoli               </a:t>
                      </a:r>
                      <a:endParaRPr lang="en-US" sz="20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Atelectasis      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62340">
                <a:tc>
                  <a:txBody>
                    <a:bodyPr/>
                    <a:lstStyle/>
                    <a:p>
                      <a:pPr algn="l" rtl="0"/>
                      <a:r>
                        <a:rPr lang="ar-IQ" sz="2000" b="1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Inflammation of tracheo –bronchiole</a:t>
                      </a:r>
                      <a:r>
                        <a:rPr lang="en-US" sz="2000" b="1" baseline="0" dirty="0" smtClean="0">
                          <a:solidFill>
                            <a:srgbClr val="0070C0"/>
                          </a:solidFill>
                        </a:rPr>
                        <a:t> tree caused  by viral or bacterial    infection                           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Bronchitis     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950314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Asthma  ,Chronic </a:t>
                      </a:r>
                      <a:r>
                        <a:rPr lang="en-US" sz="2000" b="1" dirty="0" err="1" smtClean="0">
                          <a:solidFill>
                            <a:srgbClr val="0070C0"/>
                          </a:solidFill>
                        </a:rPr>
                        <a:t>bronchitis,Emphyemia</a:t>
                      </a:r>
                      <a:r>
                        <a:rPr lang="en-US" sz="2000" b="1" baseline="0" dirty="0" smtClean="0">
                          <a:solidFill>
                            <a:srgbClr val="0070C0"/>
                          </a:solidFill>
                        </a:rPr>
                        <a:t> Chronic bronchiectasis lead to difficulty in inspiration  &amp; expiration                                      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Chronic obstructive</a:t>
                      </a:r>
                      <a:r>
                        <a:rPr lang="en-US" sz="2000" b="1" baseline="0" dirty="0" smtClean="0">
                          <a:solidFill>
                            <a:srgbClr val="FF0000"/>
                          </a:solidFill>
                        </a:rPr>
                        <a:t>  ,diseases (COPD  )                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937905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70C0"/>
                          </a:solidFill>
                        </a:rPr>
                        <a:t>Em</a:t>
                      </a:r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=in ,on, </a:t>
                      </a:r>
                      <a:r>
                        <a:rPr lang="en-US" sz="2000" b="1" dirty="0" err="1" smtClean="0">
                          <a:solidFill>
                            <a:srgbClr val="0070C0"/>
                          </a:solidFill>
                        </a:rPr>
                        <a:t>physema</a:t>
                      </a:r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  = over inflation  or   destruction of alveolar wall causing and decreased gas exchange                                           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Emphysema    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21522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عنصر نائب للمحتوى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8919961"/>
              </p:ext>
            </p:extLst>
          </p:nvPr>
        </p:nvGraphicFramePr>
        <p:xfrm>
          <a:off x="179512" y="404664"/>
          <a:ext cx="8691532" cy="622747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6902413"/>
                <a:gridCol w="1789119"/>
              </a:tblGrid>
              <a:tr h="56807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Hem(o) </a:t>
                      </a:r>
                      <a:r>
                        <a:rPr lang="en-US" dirty="0" smtClean="0"/>
                        <a:t>=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blood , </a:t>
                      </a:r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ptysis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=splitting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    means cough up of blood fro</a:t>
                      </a:r>
                      <a:r>
                        <a:rPr lang="en-US" baseline="0" dirty="0" smtClean="0"/>
                        <a:t>m 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respiratory tract                                                  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Hemoptysis  </a:t>
                      </a:r>
                      <a:r>
                        <a:rPr lang="en-US" b="0" dirty="0" smtClean="0">
                          <a:solidFill>
                            <a:srgbClr val="FF0000"/>
                          </a:solidFill>
                        </a:rPr>
                        <a:t>  </a:t>
                      </a:r>
                      <a:endParaRPr lang="en-US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10666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The acclamations of the blood in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 the pleural space  of the chest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Hemothorax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            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778446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Hypo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 means </a:t>
                      </a:r>
                      <a:r>
                        <a:rPr lang="en-US" b="1" baseline="0" dirty="0" err="1" smtClean="0">
                          <a:solidFill>
                            <a:srgbClr val="7030A0"/>
                          </a:solidFill>
                        </a:rPr>
                        <a:t>insuffient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     </a:t>
                      </a:r>
                      <a:r>
                        <a:rPr lang="en-US" b="1" baseline="0" dirty="0" err="1" smtClean="0">
                          <a:solidFill>
                            <a:srgbClr val="7030A0"/>
                          </a:solidFill>
                        </a:rPr>
                        <a:t>Oxi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=oxygen  ,So inadequate oxygen in the body                                                     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Hypoxia                   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34837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Abnormal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acclamation of the fluid in pleura space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Pleural</a:t>
                      </a:r>
                      <a:r>
                        <a:rPr lang="en-US" b="1" baseline="0" dirty="0" smtClean="0">
                          <a:solidFill>
                            <a:srgbClr val="FF0000"/>
                          </a:solidFill>
                        </a:rPr>
                        <a:t> effusion       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84567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 Hyper =Excessive   ,Ventilation means air in and out of the lung  (expiration and inspiration)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Hyper ventilation             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778446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Hypo =</a:t>
                      </a:r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insuffient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 means decrease in amount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of air taken in which is inadequate  to  metabolic  demands                                                                       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Hypo ventilation        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07584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Inflammation of parietal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 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layer of the lung                             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Pleurisy                     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778446"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Pneumo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 =air ,thorax= chest  ,means an acclimation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of air in the pleural space of the chest causing the lung to collapse      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Pneumothorax         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778446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Pulmon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=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lung , embolism= thrombus, air or object that circulate  in                                                 blood stream  causing blockage of pulmonary  artery  by thrombus usually travelling from peripheral  vein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Pulmonary embolism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29392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188640"/>
            <a:ext cx="8784976" cy="648072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" b="71545"/>
          <a:stretch/>
        </p:blipFill>
        <p:spPr bwMode="auto">
          <a:xfrm>
            <a:off x="0" y="-495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85213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116632"/>
            <a:ext cx="8856984" cy="6741368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47" b="69612"/>
          <a:stretch/>
        </p:blipFill>
        <p:spPr bwMode="auto">
          <a:xfrm>
            <a:off x="0" y="116632"/>
            <a:ext cx="9141648" cy="7344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53613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260648"/>
            <a:ext cx="8892480" cy="659735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7" b="74590"/>
          <a:stretch/>
        </p:blipFill>
        <p:spPr bwMode="auto">
          <a:xfrm>
            <a:off x="0" y="358021"/>
            <a:ext cx="9950423" cy="4519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6" t="4606" b="76066"/>
          <a:stretch/>
        </p:blipFill>
        <p:spPr bwMode="auto">
          <a:xfrm>
            <a:off x="-4908" y="3212976"/>
            <a:ext cx="9329436" cy="3645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84707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252520" cy="6525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شكل بيضاوي 3"/>
          <p:cNvSpPr/>
          <p:nvPr/>
        </p:nvSpPr>
        <p:spPr>
          <a:xfrm>
            <a:off x="1835696" y="836712"/>
            <a:ext cx="6120680" cy="280831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5400" b="1" dirty="0" smtClean="0">
                <a:solidFill>
                  <a:srgbClr val="FF0000"/>
                </a:solidFill>
              </a:rPr>
              <a:t>Good luck </a:t>
            </a:r>
          </a:p>
          <a:p>
            <a:pPr algn="ctr"/>
            <a:r>
              <a:rPr lang="en-US" sz="5400" b="1" dirty="0" smtClean="0">
                <a:solidFill>
                  <a:srgbClr val="FF0000"/>
                </a:solidFill>
              </a:rPr>
              <a:t>Thank you</a:t>
            </a:r>
            <a:endParaRPr lang="en-US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015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143000"/>
          </a:xfrm>
        </p:spPr>
        <p:txBody>
          <a:bodyPr/>
          <a:lstStyle/>
          <a:p>
            <a:pPr rtl="0"/>
            <a:r>
              <a:rPr lang="en-US" dirty="0" smtClean="0">
                <a:solidFill>
                  <a:srgbClr val="FF0000"/>
                </a:solidFill>
              </a:rPr>
              <a:t>The respiratory system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95153" y="1124744"/>
            <a:ext cx="8928992" cy="5400600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Helvetica Neue"/>
              </a:rPr>
              <a:t>T</a:t>
            </a:r>
            <a:r>
              <a:rPr lang="en-US" sz="2800" b="1" i="0" dirty="0" smtClean="0">
                <a:solidFill>
                  <a:schemeClr val="tx2">
                    <a:lumMod val="50000"/>
                  </a:schemeClr>
                </a:solidFill>
                <a:effectLst/>
                <a:latin typeface="Helvetica Neue"/>
              </a:rPr>
              <a:t>here are 2 divisions of the respiratory system 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00B050"/>
                </a:solidFill>
                <a:latin typeface="Helvetica Neue"/>
              </a:rPr>
              <a:t>1-Upper respiratory system consist of the </a:t>
            </a:r>
            <a:r>
              <a:rPr lang="en-US" sz="2400" b="1" dirty="0" err="1" smtClean="0">
                <a:solidFill>
                  <a:srgbClr val="00B050"/>
                </a:solidFill>
                <a:latin typeface="Helvetica Neue"/>
              </a:rPr>
              <a:t>nose,pharynx,pharyn</a:t>
            </a:r>
            <a:r>
              <a:rPr lang="en-US" sz="2400" dirty="0" err="1" smtClean="0">
                <a:solidFill>
                  <a:srgbClr val="00B050"/>
                </a:solidFill>
                <a:latin typeface="Helvetica Neue"/>
              </a:rPr>
              <a:t>x</a:t>
            </a:r>
            <a:r>
              <a:rPr lang="en-US" sz="2400" dirty="0" smtClean="0">
                <a:solidFill>
                  <a:srgbClr val="00B050"/>
                </a:solidFill>
                <a:latin typeface="Helvetica Neue"/>
              </a:rPr>
              <a:t> </a:t>
            </a:r>
            <a:r>
              <a:rPr lang="en-US" sz="2400" b="1" dirty="0" smtClean="0">
                <a:solidFill>
                  <a:srgbClr val="00B050"/>
                </a:solidFill>
                <a:latin typeface="Helvetica Neue"/>
              </a:rPr>
              <a:t>and trachea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0070C0"/>
                </a:solidFill>
                <a:latin typeface="Helvetica Neue"/>
              </a:rPr>
              <a:t>2-Lower respiratory system include right and left  bronchi and right left lungs</a:t>
            </a:r>
            <a:endParaRPr lang="en-US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077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31139" y="409569"/>
            <a:ext cx="8541274" cy="6336704"/>
          </a:xfrm>
        </p:spPr>
        <p:txBody>
          <a:bodyPr/>
          <a:lstStyle/>
          <a:p>
            <a:pPr algn="l" rtl="0"/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52" b="71207"/>
          <a:stretch/>
        </p:blipFill>
        <p:spPr bwMode="auto">
          <a:xfrm>
            <a:off x="-33572" y="-270791"/>
            <a:ext cx="9860870" cy="7128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" t="4424" b="75338"/>
          <a:stretch/>
        </p:blipFill>
        <p:spPr bwMode="auto">
          <a:xfrm>
            <a:off x="323528" y="2881033"/>
            <a:ext cx="8820472" cy="3976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41311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1509" y="260648"/>
            <a:ext cx="8857198" cy="682770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2" b="72127"/>
          <a:stretch/>
        </p:blipFill>
        <p:spPr bwMode="auto">
          <a:xfrm>
            <a:off x="395535" y="188640"/>
            <a:ext cx="8425281" cy="6338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9156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323528" y="260648"/>
            <a:ext cx="8568952" cy="6480720"/>
          </a:xfrm>
        </p:spPr>
        <p:txBody>
          <a:bodyPr/>
          <a:lstStyle/>
          <a:p>
            <a:pPr rtl="0"/>
            <a:r>
              <a:rPr lang="en-US" sz="2800" b="1" dirty="0">
                <a:solidFill>
                  <a:srgbClr val="C00000"/>
                </a:solidFill>
              </a:rPr>
              <a:t>Word Root and Combining Vowel for the Respiratory </a:t>
            </a:r>
            <a:r>
              <a:rPr lang="en-US" b="1" dirty="0">
                <a:solidFill>
                  <a:srgbClr val="C00000"/>
                </a:solidFill>
              </a:rPr>
              <a:t>System</a:t>
            </a:r>
          </a:p>
          <a:p>
            <a:endParaRPr lang="en-US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58043"/>
              </p:ext>
            </p:extLst>
          </p:nvPr>
        </p:nvGraphicFramePr>
        <p:xfrm>
          <a:off x="251520" y="1225064"/>
          <a:ext cx="8136904" cy="55919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6225366"/>
                <a:gridCol w="1911538"/>
              </a:tblGrid>
              <a:tr h="385192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Definition    </a:t>
                      </a:r>
                      <a:r>
                        <a:rPr lang="en-US" dirty="0" smtClean="0"/>
                        <a:t>                                                                                   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Root         </a:t>
                      </a:r>
                      <a:endParaRPr lang="en-US" sz="2400" dirty="0"/>
                    </a:p>
                  </a:txBody>
                  <a:tcPr/>
                </a:tc>
              </a:tr>
              <a:tr h="522600">
                <a:tc>
                  <a:txBody>
                    <a:bodyPr/>
                    <a:lstStyle/>
                    <a:p>
                      <a:pPr algn="l" rtl="0"/>
                      <a:r>
                        <a:rPr lang="ar-IQ" sz="2000" b="1" dirty="0" smtClean="0"/>
                        <a:t>  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 bronchus                                    </a:t>
                      </a:r>
                      <a:r>
                        <a:rPr lang="en-US" sz="2000" b="1" dirty="0" err="1" smtClean="0">
                          <a:solidFill>
                            <a:srgbClr val="C00000"/>
                          </a:solidFill>
                        </a:rPr>
                        <a:t>Trach</a:t>
                      </a:r>
                      <a:r>
                        <a:rPr lang="en-US" sz="2000" b="1" dirty="0" smtClean="0">
                          <a:solidFill>
                            <a:srgbClr val="C00000"/>
                          </a:solidFill>
                        </a:rPr>
                        <a:t>(o)</a:t>
                      </a:r>
                      <a:r>
                        <a:rPr lang="en-US" sz="2000" b="1" baseline="0" dirty="0" smtClean="0">
                          <a:solidFill>
                            <a:srgbClr val="C00000"/>
                          </a:solidFill>
                        </a:rPr>
                        <a:t>                 </a:t>
                      </a:r>
                      <a:r>
                        <a:rPr lang="en-US" sz="2000" b="1" baseline="0" dirty="0" smtClean="0">
                          <a:solidFill>
                            <a:srgbClr val="0070C0"/>
                          </a:solidFill>
                        </a:rPr>
                        <a:t>Trachea</a:t>
                      </a:r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2000" b="1" dirty="0" smtClean="0"/>
                        <a:t>                                                                       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Bronch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 (o)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68864"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Bronchioles  </a:t>
                      </a:r>
                      <a:r>
                        <a:rPr lang="en-US" sz="2000" b="1" dirty="0" smtClean="0"/>
                        <a:t>                                   </a:t>
                      </a:r>
                      <a:r>
                        <a:rPr lang="en-US" sz="2000" b="1" dirty="0" err="1" smtClean="0">
                          <a:solidFill>
                            <a:srgbClr val="C00000"/>
                          </a:solidFill>
                        </a:rPr>
                        <a:t>Pharyng</a:t>
                      </a:r>
                      <a:r>
                        <a:rPr lang="en-US" sz="2000" b="1" dirty="0" smtClean="0">
                          <a:solidFill>
                            <a:srgbClr val="C00000"/>
                          </a:solidFill>
                        </a:rPr>
                        <a:t>(o)           </a:t>
                      </a:r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Pharynx                                                        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Bronchi(o)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68864"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Larynx</a:t>
                      </a:r>
                      <a:r>
                        <a:rPr lang="en-US" sz="2000" b="1" baseline="0" dirty="0" smtClean="0">
                          <a:solidFill>
                            <a:srgbClr val="0070C0"/>
                          </a:solidFill>
                        </a:rPr>
                        <a:t>    </a:t>
                      </a:r>
                      <a:r>
                        <a:rPr lang="en-US" sz="2000" b="1" baseline="0" dirty="0" smtClean="0"/>
                        <a:t>                                           </a:t>
                      </a:r>
                      <a:r>
                        <a:rPr lang="en-US" sz="2000" b="1" baseline="0" dirty="0" err="1" smtClean="0">
                          <a:solidFill>
                            <a:srgbClr val="C00000"/>
                          </a:solidFill>
                        </a:rPr>
                        <a:t>Thorac</a:t>
                      </a:r>
                      <a:r>
                        <a:rPr lang="en-US" sz="2000" b="1" baseline="0" dirty="0" smtClean="0">
                          <a:solidFill>
                            <a:srgbClr val="C00000"/>
                          </a:solidFill>
                        </a:rPr>
                        <a:t>(o)             </a:t>
                      </a:r>
                      <a:r>
                        <a:rPr lang="en-US" sz="2000" b="1" baseline="0" dirty="0" smtClean="0">
                          <a:solidFill>
                            <a:srgbClr val="0070C0"/>
                          </a:solidFill>
                        </a:rPr>
                        <a:t>chest  </a:t>
                      </a:r>
                      <a:r>
                        <a:rPr lang="en-US" sz="2000" b="1" baseline="0" dirty="0" smtClean="0"/>
                        <a:t>                                                  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Laryng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68864"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Lob , round prominence                </a:t>
                      </a:r>
                      <a:r>
                        <a:rPr lang="en-US" sz="2000" b="1" dirty="0" err="1" smtClean="0">
                          <a:solidFill>
                            <a:srgbClr val="C00000"/>
                          </a:solidFill>
                        </a:rPr>
                        <a:t>pleur</a:t>
                      </a:r>
                      <a:r>
                        <a:rPr lang="en-US" sz="2000" b="1" dirty="0" smtClean="0">
                          <a:solidFill>
                            <a:srgbClr val="C00000"/>
                          </a:solidFill>
                        </a:rPr>
                        <a:t>(o)                </a:t>
                      </a:r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Pleura  </a:t>
                      </a:r>
                      <a:r>
                        <a:rPr lang="en-US" sz="2000" b="1" dirty="0" smtClean="0"/>
                        <a:t>                                   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Lob (o)   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68864"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Nose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Nos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 ,</a:t>
                      </a:r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Rhin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   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68864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Lung ,air                                                                                        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Plum(o)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68864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Lung                                                                                                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Pneum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68864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Lung                                                                                                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Pneumon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296080"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7517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332656"/>
            <a:ext cx="8280920" cy="6264696"/>
          </a:xfrm>
        </p:spPr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Diagnostic Studies of the Respiratory System</a:t>
            </a:r>
          </a:p>
          <a:p>
            <a:pPr algn="l" rtl="0"/>
            <a:endParaRPr lang="en-US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1944599"/>
              </p:ext>
            </p:extLst>
          </p:nvPr>
        </p:nvGraphicFramePr>
        <p:xfrm>
          <a:off x="611560" y="1052736"/>
          <a:ext cx="7934326" cy="426720"/>
        </p:xfrm>
        <a:graphic>
          <a:graphicData uri="http://schemas.openxmlformats.org/drawingml/2006/table">
            <a:tbl>
              <a:tblPr/>
              <a:tblGrid>
                <a:gridCol w="3967163"/>
                <a:gridCol w="3967163"/>
              </a:tblGrid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b="1" cap="all">
                          <a:effectLst/>
                          <a:latin typeface="inherit"/>
                        </a:rPr>
                        <a:t>TERM</a:t>
                      </a:r>
                    </a:p>
                  </a:txBody>
                  <a:tcPr marL="76200" marR="762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b="1" cap="all" dirty="0">
                          <a:effectLst/>
                          <a:latin typeface="inherit"/>
                        </a:rPr>
                        <a:t>DEFINITION</a:t>
                      </a:r>
                    </a:p>
                  </a:txBody>
                  <a:tcPr marL="76200" marR="762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3058898"/>
              </p:ext>
            </p:extLst>
          </p:nvPr>
        </p:nvGraphicFramePr>
        <p:xfrm>
          <a:off x="251521" y="1484785"/>
          <a:ext cx="8496944" cy="1371600"/>
        </p:xfrm>
        <a:graphic>
          <a:graphicData uri="http://schemas.openxmlformats.org/drawingml/2006/table">
            <a:tbl>
              <a:tblPr/>
              <a:tblGrid>
                <a:gridCol w="3428592"/>
                <a:gridCol w="5068352"/>
              </a:tblGrid>
              <a:tr h="1080119"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2000" b="1" dirty="0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  Arterial 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blood gases (ABGs</a:t>
                      </a:r>
                      <a:r>
                        <a:rPr lang="en-US" sz="2000" b="1" dirty="0">
                          <a:effectLst/>
                          <a:latin typeface="inherit"/>
                        </a:rPr>
                        <a:t>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000" b="1" dirty="0">
                          <a:solidFill>
                            <a:srgbClr val="00B0F0"/>
                          </a:solidFill>
                          <a:effectLst/>
                          <a:latin typeface="inherit"/>
                        </a:rPr>
                        <a:t>The </a:t>
                      </a:r>
                      <a:r>
                        <a:rPr lang="en-US" sz="2000" b="1" dirty="0" smtClean="0">
                          <a:solidFill>
                            <a:srgbClr val="00B0F0"/>
                          </a:solidFill>
                          <a:effectLst/>
                          <a:latin typeface="inherit"/>
                        </a:rPr>
                        <a:t>measurement of the oxygen and </a:t>
                      </a:r>
                      <a:r>
                        <a:rPr lang="en-US" sz="2000" b="1" dirty="0">
                          <a:solidFill>
                            <a:srgbClr val="00B0F0"/>
                          </a:solidFill>
                          <a:effectLst/>
                          <a:latin typeface="inherit"/>
                        </a:rPr>
                        <a:t>the carbon dioxide contents in arterial blood. </a:t>
                      </a:r>
                      <a:r>
                        <a:rPr lang="en-US" sz="2000" b="1" dirty="0" smtClean="0">
                          <a:solidFill>
                            <a:srgbClr val="00B0F0"/>
                          </a:solidFill>
                          <a:effectLst/>
                          <a:latin typeface="inherit"/>
                        </a:rPr>
                        <a:t>This </a:t>
                      </a:r>
                      <a:r>
                        <a:rPr lang="en-US" sz="2000" b="1" dirty="0">
                          <a:solidFill>
                            <a:srgbClr val="00B0F0"/>
                          </a:solidFill>
                          <a:effectLst/>
                          <a:latin typeface="inherit"/>
                        </a:rPr>
                        <a:t>gives </a:t>
                      </a:r>
                      <a:r>
                        <a:rPr lang="en-US" sz="2000" b="1" dirty="0">
                          <a:effectLst/>
                          <a:latin typeface="inherit"/>
                        </a:rPr>
                        <a:t>information about acid </a:t>
                      </a:r>
                      <a:r>
                        <a:rPr lang="en-US" sz="2000" b="1" dirty="0" smtClean="0">
                          <a:effectLst/>
                          <a:latin typeface="inherit"/>
                        </a:rPr>
                        <a:t>base  balance and </a:t>
                      </a:r>
                      <a:r>
                        <a:rPr lang="en-US" sz="2000" b="1" dirty="0">
                          <a:effectLst/>
                          <a:latin typeface="inherit"/>
                        </a:rPr>
                        <a:t>oxygenation.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0296061"/>
              </p:ext>
            </p:extLst>
          </p:nvPr>
        </p:nvGraphicFramePr>
        <p:xfrm>
          <a:off x="539552" y="3212976"/>
          <a:ext cx="8208912" cy="1524000"/>
        </p:xfrm>
        <a:graphic>
          <a:graphicData uri="http://schemas.openxmlformats.org/drawingml/2006/table">
            <a:tbl>
              <a:tblPr/>
              <a:tblGrid>
                <a:gridCol w="3931098"/>
                <a:gridCol w="4277814"/>
              </a:tblGrid>
              <a:tr h="648073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000" b="0" dirty="0">
                          <a:effectLst/>
                          <a:latin typeface="inherit"/>
                        </a:rPr>
                        <a:t/>
                      </a:r>
                      <a:br>
                        <a:rPr lang="en-US" sz="2000" b="0" dirty="0">
                          <a:effectLst/>
                          <a:latin typeface="inherit"/>
                        </a:rPr>
                      </a:b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Bronchoscopy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dirty="0" err="1" smtClean="0">
                          <a:solidFill>
                            <a:srgbClr val="00B0F0"/>
                          </a:solidFill>
                          <a:effectLst/>
                          <a:latin typeface="inherit"/>
                        </a:rPr>
                        <a:t>Bronch</a:t>
                      </a:r>
                      <a:r>
                        <a:rPr lang="en-US" sz="2000" b="1" dirty="0" smtClean="0">
                          <a:solidFill>
                            <a:srgbClr val="00B0F0"/>
                          </a:solidFill>
                          <a:effectLst/>
                          <a:latin typeface="inherit"/>
                        </a:rPr>
                        <a:t>(o) refers to the bronchus</a:t>
                      </a:r>
                      <a:endParaRPr lang="en-US" sz="2000" b="1" dirty="0">
                        <a:solidFill>
                          <a:srgbClr val="00B0F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 algn="l" fontAlgn="t"/>
                      <a:endParaRPr lang="ar-IQ" sz="2000" b="0" dirty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dirty="0" smtClean="0">
                          <a:solidFill>
                            <a:srgbClr val="00B0F0"/>
                          </a:solidFill>
                          <a:effectLst/>
                          <a:latin typeface="inherit"/>
                        </a:rPr>
                        <a:t>-</a:t>
                      </a:r>
                      <a:r>
                        <a:rPr lang="en-US" sz="2000" b="1" dirty="0" err="1" smtClean="0">
                          <a:solidFill>
                            <a:srgbClr val="00B0F0"/>
                          </a:solidFill>
                          <a:effectLst/>
                          <a:latin typeface="inherit"/>
                        </a:rPr>
                        <a:t>scopy</a:t>
                      </a:r>
                      <a:r>
                        <a:rPr lang="en-US" sz="2000" b="1" dirty="0" smtClean="0">
                          <a:solidFill>
                            <a:srgbClr val="00B0F0"/>
                          </a:solidFill>
                          <a:effectLst/>
                          <a:latin typeface="inherit"/>
                        </a:rPr>
                        <a:t> is the visual examination with a lighted instrument.</a:t>
                      </a:r>
                      <a:endParaRPr lang="en-US" sz="2000" b="1" dirty="0">
                        <a:solidFill>
                          <a:srgbClr val="00B0F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جدول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7337535"/>
              </p:ext>
            </p:extLst>
          </p:nvPr>
        </p:nvGraphicFramePr>
        <p:xfrm>
          <a:off x="179512" y="4688161"/>
          <a:ext cx="8424936" cy="1981200"/>
        </p:xfrm>
        <a:graphic>
          <a:graphicData uri="http://schemas.openxmlformats.org/drawingml/2006/table">
            <a:tbl>
              <a:tblPr/>
              <a:tblGrid>
                <a:gridCol w="3415640"/>
                <a:gridCol w="5009296"/>
              </a:tblGrid>
              <a:tr h="1656184"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2000" b="1" dirty="0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Computed 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tomography (CT)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000" b="1" dirty="0">
                          <a:solidFill>
                            <a:srgbClr val="00B0F0"/>
                          </a:solidFill>
                          <a:effectLst/>
                          <a:latin typeface="inherit"/>
                        </a:rPr>
                        <a:t>A technique that uses radiographic to produce an image of the cross section of tissue. This procedure can be used </a:t>
                      </a:r>
                      <a:r>
                        <a:rPr lang="en-US" sz="2000" b="1" dirty="0" smtClean="0">
                          <a:solidFill>
                            <a:srgbClr val="00B0F0"/>
                          </a:solidFill>
                          <a:effectLst/>
                          <a:latin typeface="inherit"/>
                        </a:rPr>
                        <a:t>   to find masses or tumors in  lung </a:t>
                      </a:r>
                    </a:p>
                    <a:p>
                      <a:pPr algn="l" rtl="0" fontAlgn="t"/>
                      <a:r>
                        <a:rPr lang="en-US" sz="2000" b="1" dirty="0" smtClean="0">
                          <a:solidFill>
                            <a:srgbClr val="00B0F0"/>
                          </a:solidFill>
                          <a:effectLst/>
                          <a:latin typeface="inherit"/>
                        </a:rPr>
                        <a:t>                                                 </a:t>
                      </a:r>
                    </a:p>
                    <a:p>
                      <a:pPr algn="l" rtl="0" fontAlgn="t"/>
                      <a:endParaRPr lang="en-US" sz="2000" b="1" dirty="0">
                        <a:solidFill>
                          <a:srgbClr val="00B0F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2191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0589407"/>
              </p:ext>
            </p:extLst>
          </p:nvPr>
        </p:nvGraphicFramePr>
        <p:xfrm>
          <a:off x="323528" y="0"/>
          <a:ext cx="7920880" cy="426720"/>
        </p:xfrm>
        <a:graphic>
          <a:graphicData uri="http://schemas.openxmlformats.org/drawingml/2006/table">
            <a:tbl>
              <a:tblPr/>
              <a:tblGrid>
                <a:gridCol w="3960440"/>
                <a:gridCol w="3960440"/>
              </a:tblGrid>
              <a:tr h="216024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Laryngoscopy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Laryng</a:t>
                      </a:r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(o) refers to larynx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734509"/>
              </p:ext>
            </p:extLst>
          </p:nvPr>
        </p:nvGraphicFramePr>
        <p:xfrm>
          <a:off x="395536" y="908720"/>
          <a:ext cx="7848872" cy="2651760"/>
        </p:xfrm>
        <a:graphic>
          <a:graphicData uri="http://schemas.openxmlformats.org/drawingml/2006/table">
            <a:tbl>
              <a:tblPr/>
              <a:tblGrid>
                <a:gridCol w="3924436"/>
                <a:gridCol w="3924436"/>
              </a:tblGrid>
              <a:tr h="516113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Lung biopsy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A test to gather specimen of pulmonary tissue for diagnosis.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32120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Lung scan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A radiographic examination of the lung to gather information about the lung and the function of the lung.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295983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Magnetic Resonance Imaging (MRI)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endParaRPr lang="en-US" b="1" dirty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جدول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239782"/>
              </p:ext>
            </p:extLst>
          </p:nvPr>
        </p:nvGraphicFramePr>
        <p:xfrm>
          <a:off x="467544" y="3501008"/>
          <a:ext cx="8280920" cy="1524000"/>
        </p:xfrm>
        <a:graphic>
          <a:graphicData uri="http://schemas.openxmlformats.org/drawingml/2006/table">
            <a:tbl>
              <a:tblPr/>
              <a:tblGrid>
                <a:gridCol w="4140460"/>
                <a:gridCol w="4140460"/>
              </a:tblGrid>
              <a:tr h="1296144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Pulmonary 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angiography </a:t>
                      </a:r>
                      <a:endParaRPr lang="en-US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Pulmonary means pertaining to 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the  lungs, </a:t>
                      </a:r>
                      <a:r>
                        <a:rPr lang="en-US" b="1" dirty="0" err="1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Angio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 refers to Blood vessel ,</a:t>
                      </a:r>
                      <a:r>
                        <a:rPr lang="en-US" b="1" dirty="0" err="1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graphy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 refers to the </a:t>
                      </a:r>
                      <a:r>
                        <a:rPr lang="en-US" b="1" dirty="0" err="1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proccess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 of recording  so examination of blood vessel of lung</a:t>
                      </a:r>
                      <a:endParaRPr lang="en-US" b="1" dirty="0">
                        <a:solidFill>
                          <a:srgbClr val="7030A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جدول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5453114"/>
              </p:ext>
            </p:extLst>
          </p:nvPr>
        </p:nvGraphicFramePr>
        <p:xfrm>
          <a:off x="395536" y="5085184"/>
          <a:ext cx="7934326" cy="975360"/>
        </p:xfrm>
        <a:graphic>
          <a:graphicData uri="http://schemas.openxmlformats.org/drawingml/2006/table">
            <a:tbl>
              <a:tblPr/>
              <a:tblGrid>
                <a:gridCol w="3967163"/>
                <a:gridCol w="3967163"/>
              </a:tblGrid>
              <a:tr h="648072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Oximetry</a:t>
                      </a:r>
                      <a:endParaRPr lang="en-US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b="0" dirty="0" smtClean="0">
                          <a:effectLst/>
                          <a:latin typeface="inherit"/>
                        </a:rPr>
                        <a:t>,</a:t>
                      </a:r>
                      <a:r>
                        <a:rPr lang="en-US" b="1" dirty="0" err="1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Oxi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- </a:t>
                      </a:r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refers to 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oxygen=method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 for measuring of oxygen in arterial </a:t>
                      </a:r>
                      <a:r>
                        <a:rPr lang="en-US" b="1" baseline="0" dirty="0" smtClean="0">
                          <a:effectLst/>
                          <a:latin typeface="inherit"/>
                        </a:rPr>
                        <a:t>blood</a:t>
                      </a:r>
                      <a:endParaRPr lang="en-US" b="1" dirty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جدول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5325312"/>
              </p:ext>
            </p:extLst>
          </p:nvPr>
        </p:nvGraphicFramePr>
        <p:xfrm>
          <a:off x="395536" y="5805264"/>
          <a:ext cx="8064896" cy="975360"/>
        </p:xfrm>
        <a:graphic>
          <a:graphicData uri="http://schemas.openxmlformats.org/drawingml/2006/table">
            <a:tbl>
              <a:tblPr/>
              <a:tblGrid>
                <a:gridCol w="3960440"/>
                <a:gridCol w="4104456"/>
              </a:tblGrid>
              <a:tr h="903352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Pulmonary function test (PFT</a:t>
                      </a:r>
                      <a:r>
                        <a:rPr lang="en-US" b="0" dirty="0">
                          <a:effectLst/>
                          <a:latin typeface="inherit"/>
                        </a:rPr>
                        <a:t>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An examination that test the ability of the lungs to exchange oxygen and 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carbon </a:t>
                      </a:r>
                      <a:r>
                        <a:rPr lang="en-US" b="1" dirty="0" err="1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dioxid</a:t>
                      </a:r>
                      <a:endParaRPr lang="en-US" b="1" dirty="0">
                        <a:solidFill>
                          <a:srgbClr val="7030A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4013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332656"/>
            <a:ext cx="8147248" cy="6192688"/>
          </a:xfrm>
        </p:spPr>
        <p:txBody>
          <a:bodyPr/>
          <a:lstStyle/>
          <a:p>
            <a:pPr algn="l" rtl="0"/>
            <a:r>
              <a:rPr lang="en-US" b="1" dirty="0"/>
              <a:t>Respiratory Suffixes and Prefixes</a:t>
            </a:r>
          </a:p>
          <a:p>
            <a:pPr algn="l" rtl="0"/>
            <a:endParaRPr lang="en-US" dirty="0"/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0348333"/>
              </p:ext>
            </p:extLst>
          </p:nvPr>
        </p:nvGraphicFramePr>
        <p:xfrm>
          <a:off x="417427" y="898912"/>
          <a:ext cx="7106901" cy="346619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586986"/>
                <a:gridCol w="1519915"/>
              </a:tblGrid>
              <a:tr h="766975">
                <a:tc>
                  <a:txBody>
                    <a:bodyPr/>
                    <a:lstStyle/>
                    <a:p>
                      <a:r>
                        <a:rPr lang="ar-IQ" sz="2400" b="1" dirty="0" smtClean="0"/>
                        <a:t>  </a:t>
                      </a:r>
                      <a:r>
                        <a:rPr lang="en-US" sz="2400" b="1" dirty="0" smtClean="0"/>
                        <a:t>Definition                                                                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/>
                        <a:t>Term    </a:t>
                      </a:r>
                      <a:endParaRPr lang="en-US" sz="2800" b="1" dirty="0"/>
                    </a:p>
                  </a:txBody>
                  <a:tcPr/>
                </a:tc>
              </a:tr>
              <a:tr h="369284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2060"/>
                          </a:solidFill>
                        </a:rPr>
                        <a:t>Breathing                                                               </a:t>
                      </a:r>
                      <a:endParaRPr lang="en-US" sz="2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Pneia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69284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2060"/>
                          </a:solidFill>
                        </a:rPr>
                        <a:t>Epiglottis                                                                 </a:t>
                      </a:r>
                      <a:endParaRPr lang="en-US" sz="2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Epiglott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843401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2060"/>
                          </a:solidFill>
                        </a:rPr>
                        <a:t>Nose    </a:t>
                      </a:r>
                      <a:r>
                        <a:rPr lang="en-US" sz="2000" b="1" dirty="0" err="1" smtClean="0">
                          <a:solidFill>
                            <a:srgbClr val="002060"/>
                          </a:solidFill>
                        </a:rPr>
                        <a:t>Rhin</a:t>
                      </a:r>
                      <a:r>
                        <a:rPr lang="en-US" sz="2000" b="1" dirty="0" smtClean="0">
                          <a:solidFill>
                            <a:srgbClr val="002060"/>
                          </a:solidFill>
                        </a:rPr>
                        <a:t>(o)                                                                 </a:t>
                      </a:r>
                      <a:endParaRPr lang="en-US" sz="2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Nos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-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31287"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smtClean="0">
                          <a:solidFill>
                            <a:srgbClr val="002060"/>
                          </a:solidFill>
                        </a:rPr>
                        <a:t>Pressure  of oxygen                                                 </a:t>
                      </a:r>
                      <a:endParaRPr lang="en-US" sz="2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Oxi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    oxy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smtClean="0">
                          <a:solidFill>
                            <a:srgbClr val="002060"/>
                          </a:solidFill>
                        </a:rPr>
                        <a:t>Condition of oxygen                                                </a:t>
                      </a:r>
                      <a:endParaRPr lang="en-US" sz="2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Oxia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  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مستطيل 1"/>
          <p:cNvSpPr/>
          <p:nvPr/>
        </p:nvSpPr>
        <p:spPr>
          <a:xfrm>
            <a:off x="1026142" y="4293096"/>
            <a:ext cx="59046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3200" b="1" dirty="0">
                <a:solidFill>
                  <a:srgbClr val="FF0000"/>
                </a:solidFill>
              </a:rPr>
              <a:t>Respiratory Specialties</a:t>
            </a:r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3841724"/>
              </p:ext>
            </p:extLst>
          </p:nvPr>
        </p:nvGraphicFramePr>
        <p:xfrm>
          <a:off x="539552" y="4797151"/>
          <a:ext cx="7934326" cy="1900808"/>
        </p:xfrm>
        <a:graphic>
          <a:graphicData uri="http://schemas.openxmlformats.org/drawingml/2006/table">
            <a:tbl>
              <a:tblPr/>
              <a:tblGrid>
                <a:gridCol w="3967163"/>
                <a:gridCol w="3967163"/>
              </a:tblGrid>
              <a:tr h="498728">
                <a:tc>
                  <a:txBody>
                    <a:bodyPr/>
                    <a:lstStyle/>
                    <a:p>
                      <a:pPr algn="l" fontAlgn="ctr"/>
                      <a:r>
                        <a:rPr lang="en-US" b="1" cap="all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inherit"/>
                        </a:rPr>
                        <a:t>TERMS</a:t>
                      </a:r>
                      <a:endParaRPr lang="en-US" b="1" cap="all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b="1" cap="all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inherit"/>
                        </a:rPr>
                        <a:t>DEFINITION</a:t>
                      </a:r>
                    </a:p>
                  </a:txBody>
                  <a:tcPr marL="76200" marR="762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Pulmonology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The science dealing with the anatomy, physiology, and pathology of the lungs.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Pulmonologist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A person skilled in pulmonology.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31175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1520" y="188640"/>
            <a:ext cx="8712968" cy="6408712"/>
          </a:xfrm>
        </p:spPr>
        <p:txBody>
          <a:bodyPr/>
          <a:lstStyle/>
          <a:p>
            <a:pPr algn="ctr" rtl="0"/>
            <a:r>
              <a:rPr lang="en-US" b="1" dirty="0"/>
              <a:t>Procedures of the Respiratory System</a:t>
            </a:r>
          </a:p>
          <a:p>
            <a:pPr algn="l" rtl="0"/>
            <a:endParaRPr lang="en-US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8720641"/>
              </p:ext>
            </p:extLst>
          </p:nvPr>
        </p:nvGraphicFramePr>
        <p:xfrm>
          <a:off x="467544" y="980726"/>
          <a:ext cx="8088560" cy="492888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841504"/>
                <a:gridCol w="2247056"/>
              </a:tblGrid>
              <a:tr h="864098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Endo=inward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 ,within   tracheal= trachea  intubation refers to insertion of the tube in  opening in body                     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400" b="1" dirty="0" smtClean="0">
                          <a:solidFill>
                            <a:srgbClr val="FFC000"/>
                          </a:solidFill>
                        </a:rPr>
                        <a:t>Endo-tracheal</a:t>
                      </a:r>
                      <a:r>
                        <a:rPr lang="en-US" sz="2400" b="1" baseline="0" dirty="0" smtClean="0">
                          <a:solidFill>
                            <a:srgbClr val="FFC000"/>
                          </a:solidFill>
                        </a:rPr>
                        <a:t> </a:t>
                      </a:r>
                      <a:r>
                        <a:rPr lang="en-US" sz="2400" b="1" baseline="0" dirty="0" smtClean="0">
                          <a:solidFill>
                            <a:srgbClr val="FF0000"/>
                          </a:solidFill>
                        </a:rPr>
                        <a:t>i</a:t>
                      </a:r>
                      <a:r>
                        <a:rPr lang="en-US" sz="2400" b="1" baseline="0" dirty="0" smtClean="0">
                          <a:solidFill>
                            <a:srgbClr val="FFC000"/>
                          </a:solidFill>
                        </a:rPr>
                        <a:t>ntubation </a:t>
                      </a:r>
                      <a:r>
                        <a:rPr lang="en-US" sz="2400" b="1" baseline="0" dirty="0" smtClean="0">
                          <a:solidFill>
                            <a:srgbClr val="FF0000"/>
                          </a:solidFill>
                        </a:rPr>
                        <a:t>  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40429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Surgical puncture in the chest</a:t>
                      </a:r>
                      <a:r>
                        <a:rPr lang="en-US" sz="2400" b="1" baseline="0" dirty="0" smtClean="0">
                          <a:solidFill>
                            <a:srgbClr val="FF0000"/>
                          </a:solidFill>
                        </a:rPr>
                        <a:t> to remove or aspirate the fluid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rgbClr val="FF0000"/>
                          </a:solidFill>
                        </a:rPr>
                        <a:t>Tharcocentesis</a:t>
                      </a:r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   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704792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Opening in the chest wall                                                    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rgbClr val="FF0000"/>
                          </a:solidFill>
                        </a:rPr>
                        <a:t>Tharcotomy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913171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Formation of an opening through the neck into trachea to access to airway below blockage                                                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rgbClr val="FF0000"/>
                          </a:solidFill>
                        </a:rPr>
                        <a:t>Thracheostomy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90552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7895054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1411</TotalTime>
  <Words>702</Words>
  <Application>Microsoft Office PowerPoint</Application>
  <PresentationFormat>عرض على الشاشة (3:4)‏</PresentationFormat>
  <Paragraphs>128</Paragraphs>
  <Slides>15</Slides>
  <Notes>3</Notes>
  <HiddenSlides>0</HiddenSlides>
  <MMClips>0</MMClips>
  <ScaleCrop>false</ScaleCrop>
  <HeadingPairs>
    <vt:vector size="4" baseType="variant">
      <vt:variant>
        <vt:lpstr>نسق</vt:lpstr>
      </vt:variant>
      <vt:variant>
        <vt:i4>2</vt:i4>
      </vt:variant>
      <vt:variant>
        <vt:lpstr>عناوين الشرائح</vt:lpstr>
      </vt:variant>
      <vt:variant>
        <vt:i4>15</vt:i4>
      </vt:variant>
    </vt:vector>
  </HeadingPairs>
  <TitlesOfParts>
    <vt:vector size="17" baseType="lpstr">
      <vt:lpstr>نسق Office</vt:lpstr>
      <vt:lpstr>سمة Office</vt:lpstr>
      <vt:lpstr>عرض تقديمي في PowerPoint</vt:lpstr>
      <vt:lpstr>The respiratory system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Maher</dc:creator>
  <cp:lastModifiedBy>Maher</cp:lastModifiedBy>
  <cp:revision>155</cp:revision>
  <dcterms:created xsi:type="dcterms:W3CDTF">2022-11-20T17:47:20Z</dcterms:created>
  <dcterms:modified xsi:type="dcterms:W3CDTF">2022-12-04T17:27:23Z</dcterms:modified>
</cp:coreProperties>
</file>