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</p:sldMasterIdLst>
  <p:notesMasterIdLst>
    <p:notesMasterId r:id="rId21"/>
  </p:notesMasterIdLst>
  <p:sldIdLst>
    <p:sldId id="265" r:id="rId3"/>
    <p:sldId id="256" r:id="rId4"/>
    <p:sldId id="260" r:id="rId5"/>
    <p:sldId id="261" r:id="rId6"/>
    <p:sldId id="269" r:id="rId7"/>
    <p:sldId id="264" r:id="rId8"/>
    <p:sldId id="266" r:id="rId9"/>
    <p:sldId id="267" r:id="rId10"/>
    <p:sldId id="268" r:id="rId11"/>
    <p:sldId id="270" r:id="rId12"/>
    <p:sldId id="271" r:id="rId13"/>
    <p:sldId id="272" r:id="rId14"/>
    <p:sldId id="273" r:id="rId15"/>
    <p:sldId id="274" r:id="rId16"/>
    <p:sldId id="275" r:id="rId17"/>
    <p:sldId id="277" r:id="rId18"/>
    <p:sldId id="276" r:id="rId19"/>
    <p:sldId id="278" r:id="rId20"/>
  </p:sldIdLst>
  <p:sldSz cx="9144000" cy="6858000" type="screen4x3"/>
  <p:notesSz cx="6858000" cy="9144000"/>
  <p:defaultTextStyle>
    <a:defPPr>
      <a:defRPr lang="ar-IQ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67BF3301-5A9E-498E-A2C9-AF3298080249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76D1942-19D6-44FB-BF78-7C9B519E2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616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D1942-19D6-44FB-BF78-7C9B519E216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6269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6D1942-19D6-44FB-BF78-7C9B519E216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3508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DBE3-A062-4A7A-90FE-53612F41A05E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9268-C165-4F3A-9A1F-99D4A603D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668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DBE3-A062-4A7A-90FE-53612F41A05E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9268-C165-4F3A-9A1F-99D4A603D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60531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DBE3-A062-4A7A-90FE-53612F41A05E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9268-C165-4F3A-9A1F-99D4A603D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7068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6126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83994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00612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086668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95628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00066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4836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52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DBE3-A062-4A7A-90FE-53612F41A05E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9268-C165-4F3A-9A1F-99D4A603D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3394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8218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64768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1656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DBE3-A062-4A7A-90FE-53612F41A05E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9268-C165-4F3A-9A1F-99D4A603D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353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DBE3-A062-4A7A-90FE-53612F41A05E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9268-C165-4F3A-9A1F-99D4A603D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4434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DBE3-A062-4A7A-90FE-53612F41A05E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9268-C165-4F3A-9A1F-99D4A603D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852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DBE3-A062-4A7A-90FE-53612F41A05E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9268-C165-4F3A-9A1F-99D4A603D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599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DBE3-A062-4A7A-90FE-53612F41A05E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9268-C165-4F3A-9A1F-99D4A603D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0615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DBE3-A062-4A7A-90FE-53612F41A05E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9268-C165-4F3A-9A1F-99D4A603D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4154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FDBE3-A062-4A7A-90FE-53612F41A05E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FC9268-C165-4F3A-9A1F-99D4A603D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7778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BFDBE3-A062-4A7A-90FE-53612F41A05E}" type="datetimeFigureOut">
              <a:rPr lang="en-US" smtClean="0"/>
              <a:t>11/19/2022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FC9268-C165-4F3A-9A1F-99D4A603D5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81715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IQ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25/04/1444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ar-SA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4014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537" y="0"/>
            <a:ext cx="2102934" cy="2096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مستطيل 3"/>
          <p:cNvSpPr/>
          <p:nvPr/>
        </p:nvSpPr>
        <p:spPr>
          <a:xfrm>
            <a:off x="1115616" y="1759312"/>
            <a:ext cx="6984776" cy="40395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ar-IQ" sz="1200" dirty="0">
              <a:solidFill>
                <a:srgbClr val="000000"/>
              </a:solidFill>
              <a:latin typeface="Verdana"/>
            </a:endParaRPr>
          </a:p>
          <a:p>
            <a:endParaRPr lang="ar-IQ" sz="1200" dirty="0">
              <a:solidFill>
                <a:prstClr val="black"/>
              </a:solidFill>
              <a:latin typeface="Verdana"/>
            </a:endParaRPr>
          </a:p>
          <a:p>
            <a:r>
              <a:rPr lang="en-US" sz="1200" dirty="0">
                <a:solidFill>
                  <a:prstClr val="black"/>
                </a:solidFill>
                <a:latin typeface="Verdana"/>
              </a:rPr>
              <a:t> </a:t>
            </a:r>
            <a:r>
              <a:rPr lang="en-US" sz="4500" b="1" i="1" dirty="0">
                <a:solidFill>
                  <a:srgbClr val="FF0000"/>
                </a:solidFill>
                <a:latin typeface="Verdana"/>
              </a:rPr>
              <a:t>Medical terminology</a:t>
            </a:r>
          </a:p>
          <a:p>
            <a:pPr algn="ctr"/>
            <a:r>
              <a:rPr lang="en-US" sz="4500" b="1" dirty="0">
                <a:solidFill>
                  <a:prstClr val="black"/>
                </a:solidFill>
                <a:latin typeface="Verdana"/>
              </a:rPr>
              <a:t>2</a:t>
            </a:r>
            <a:r>
              <a:rPr lang="en-US" sz="4500" b="1" baseline="30000" dirty="0">
                <a:solidFill>
                  <a:prstClr val="black"/>
                </a:solidFill>
                <a:latin typeface="Verdana"/>
              </a:rPr>
              <a:t>nd</a:t>
            </a:r>
            <a:r>
              <a:rPr lang="en-US" sz="4500" b="1" dirty="0">
                <a:solidFill>
                  <a:prstClr val="black"/>
                </a:solidFill>
                <a:latin typeface="Verdana"/>
              </a:rPr>
              <a:t> stage</a:t>
            </a:r>
            <a:endParaRPr lang="en-US" sz="4500" dirty="0">
              <a:solidFill>
                <a:prstClr val="black"/>
              </a:solidFill>
              <a:latin typeface="Verdana"/>
            </a:endParaRPr>
          </a:p>
          <a:p>
            <a:pPr algn="ctr">
              <a:lnSpc>
                <a:spcPct val="150000"/>
              </a:lnSpc>
            </a:pPr>
            <a:r>
              <a:rPr lang="en-US" b="1" dirty="0">
                <a:solidFill>
                  <a:prstClr val="black"/>
                </a:solidFill>
                <a:latin typeface="Verdana"/>
              </a:rPr>
              <a:t>The presentation is done by </a:t>
            </a:r>
          </a:p>
          <a:p>
            <a:pPr algn="ctr">
              <a:lnSpc>
                <a:spcPct val="150000"/>
              </a:lnSpc>
            </a:pPr>
            <a:r>
              <a:rPr lang="en-US" b="1" dirty="0" err="1">
                <a:solidFill>
                  <a:prstClr val="black"/>
                </a:solidFill>
                <a:latin typeface="Verdana"/>
              </a:rPr>
              <a:t>Dr.Talib</a:t>
            </a:r>
            <a:r>
              <a:rPr lang="en-US" b="1" dirty="0">
                <a:solidFill>
                  <a:prstClr val="black"/>
                </a:solidFill>
                <a:latin typeface="Verdana"/>
              </a:rPr>
              <a:t> </a:t>
            </a:r>
            <a:r>
              <a:rPr lang="en-US" b="1" dirty="0" err="1">
                <a:solidFill>
                  <a:prstClr val="black"/>
                </a:solidFill>
                <a:latin typeface="Verdana"/>
              </a:rPr>
              <a:t>chichan</a:t>
            </a:r>
            <a:endParaRPr lang="en-US" b="1" dirty="0">
              <a:solidFill>
                <a:prstClr val="black"/>
              </a:solidFill>
              <a:latin typeface="Verdana"/>
            </a:endParaRPr>
          </a:p>
          <a:p>
            <a:pPr algn="l" rtl="0">
              <a:lnSpc>
                <a:spcPct val="150000"/>
              </a:lnSpc>
            </a:pPr>
            <a:r>
              <a:rPr lang="en-US" sz="1100" b="1">
                <a:solidFill>
                  <a:prstClr val="black"/>
                </a:solidFill>
                <a:latin typeface="Verdana"/>
              </a:rPr>
              <a:t>M.B.CH.B      D.O.S               </a:t>
            </a:r>
            <a:endParaRPr lang="en-US" sz="1100" b="1" dirty="0">
              <a:solidFill>
                <a:prstClr val="black"/>
              </a:solidFill>
              <a:latin typeface="Verdana"/>
            </a:endParaRPr>
          </a:p>
          <a:p>
            <a:pPr algn="ctr"/>
            <a:endParaRPr lang="en-US" b="1" dirty="0">
              <a:solidFill>
                <a:prstClr val="black"/>
              </a:solidFill>
              <a:latin typeface="Verdana"/>
            </a:endParaRPr>
          </a:p>
          <a:p>
            <a:pPr algn="ctr"/>
            <a:endParaRPr lang="en-US" b="1" dirty="0">
              <a:solidFill>
                <a:prstClr val="black"/>
              </a:solidFill>
              <a:latin typeface="Verdana"/>
            </a:endParaRPr>
          </a:p>
          <a:p>
            <a:pPr algn="ctr"/>
            <a:r>
              <a:rPr lang="en-US" b="1" dirty="0">
                <a:solidFill>
                  <a:srgbClr val="00B050"/>
                </a:solidFill>
                <a:latin typeface="Verdana"/>
              </a:rPr>
              <a:t>Department of anesthesia techniques </a:t>
            </a:r>
          </a:p>
          <a:p>
            <a:pPr algn="ctr"/>
            <a:r>
              <a:rPr lang="en-US" b="1" dirty="0">
                <a:solidFill>
                  <a:srgbClr val="00B050"/>
                </a:solidFill>
                <a:latin typeface="Verdana"/>
              </a:rPr>
              <a:t>Al-</a:t>
            </a:r>
            <a:r>
              <a:rPr lang="en-US" b="1" dirty="0" err="1">
                <a:solidFill>
                  <a:srgbClr val="00B050"/>
                </a:solidFill>
                <a:latin typeface="Verdana"/>
              </a:rPr>
              <a:t>Mustaqbal</a:t>
            </a:r>
            <a:r>
              <a:rPr lang="en-US" b="1" dirty="0">
                <a:solidFill>
                  <a:srgbClr val="00B050"/>
                </a:solidFill>
                <a:latin typeface="Verdana"/>
              </a:rPr>
              <a:t> University college</a:t>
            </a:r>
            <a:r>
              <a:rPr lang="en-US" sz="1600" dirty="0">
                <a:solidFill>
                  <a:srgbClr val="00B050"/>
                </a:solidFill>
                <a:latin typeface="Verdana"/>
              </a:rPr>
              <a:t> </a:t>
            </a:r>
            <a:endParaRPr lang="ar-IQ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691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عنصر نائب للمحتوى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9518062"/>
              </p:ext>
            </p:extLst>
          </p:nvPr>
        </p:nvGraphicFramePr>
        <p:xfrm>
          <a:off x="611560" y="116627"/>
          <a:ext cx="8352928" cy="674137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448314"/>
                <a:gridCol w="1904614"/>
              </a:tblGrid>
              <a:tr h="538810">
                <a:tc>
                  <a:txBody>
                    <a:bodyPr/>
                    <a:lstStyle/>
                    <a:p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Definition</a:t>
                      </a:r>
                      <a:r>
                        <a:rPr lang="en-US" sz="2800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sz="2800" baseline="0" dirty="0" smtClean="0"/>
                        <a:t> </a:t>
                      </a:r>
                      <a:r>
                        <a:rPr lang="en-US" baseline="0" dirty="0" smtClean="0"/>
                        <a:t>                  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Diseases      </a:t>
                      </a:r>
                      <a:endParaRPr lang="en-US" sz="28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65589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An inflammatory disease of sebaceous glands and hair follicle usually  associated  with excess  secretion of sebum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Acne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1448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A hereditary lake of   pigment in the</a:t>
                      </a:r>
                      <a:r>
                        <a:rPr lang="en-US" b="1" baseline="0" dirty="0" smtClean="0"/>
                        <a:t> skin, hair</a:t>
                      </a:r>
                      <a:r>
                        <a:rPr lang="en-US" b="1" dirty="0" smtClean="0"/>
                        <a:t> ,and eyes               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Albinism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65589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Pertaining to the radiant energy ,such</a:t>
                      </a:r>
                      <a:r>
                        <a:rPr lang="en-US" b="1" baseline="0" dirty="0" smtClean="0"/>
                        <a:t> sunlight ,ultraviolet light and x-ray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Actinic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65589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Absence of</a:t>
                      </a:r>
                      <a:r>
                        <a:rPr lang="en-US" b="1" baseline="0" dirty="0" smtClean="0"/>
                        <a:t> hair, baldness         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Alopecia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65589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Fungal infection of the skin especially between the toes(,</a:t>
                      </a:r>
                      <a:r>
                        <a:rPr lang="en-US" b="1" dirty="0" err="1" smtClean="0"/>
                        <a:t>phyt</a:t>
                      </a:r>
                      <a:r>
                        <a:rPr lang="en-US" b="1" dirty="0" smtClean="0"/>
                        <a:t>/o )  root  means plant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Dermatophytosis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65589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A</a:t>
                      </a:r>
                      <a:r>
                        <a:rPr lang="en-US" b="1" baseline="0" dirty="0" smtClean="0"/>
                        <a:t>  collection of blood under the skin  caused leakage from small vessels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Ecchymosis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65589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A benign</a:t>
                      </a:r>
                      <a:r>
                        <a:rPr lang="en-US" b="1" baseline="0" dirty="0" smtClean="0"/>
                        <a:t> tumor of blood vessel under the skin (birthmarks </a:t>
                      </a:r>
                      <a:r>
                        <a:rPr lang="en-US" b="1" baseline="0" dirty="0" err="1" smtClean="0"/>
                        <a:t>orport</a:t>
                      </a:r>
                      <a:r>
                        <a:rPr lang="en-US" b="1" baseline="0" dirty="0" smtClean="0"/>
                        <a:t> wine stain 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Hemangioma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65589">
                <a:tc>
                  <a:txBody>
                    <a:bodyPr/>
                    <a:lstStyle/>
                    <a:p>
                      <a:r>
                        <a:rPr lang="en-US" b="1" dirty="0" smtClean="0"/>
                        <a:t>Excessive growth of hair          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Hirsutism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1448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Infestation with lice                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Pediculosis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1448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Sever</a:t>
                      </a:r>
                      <a:r>
                        <a:rPr lang="en-US" b="1" baseline="0" dirty="0" smtClean="0"/>
                        <a:t> itching                            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Pruritus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182759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611560" y="116632"/>
            <a:ext cx="8136904" cy="6542187"/>
          </a:xfrm>
        </p:spPr>
        <p:txBody>
          <a:bodyPr/>
          <a:lstStyle/>
          <a:p>
            <a:pPr marL="0" indent="0" algn="ctr" rtl="0">
              <a:buNone/>
            </a:pPr>
            <a:r>
              <a:rPr lang="en-US" dirty="0" smtClean="0"/>
              <a:t>Types  of skin lesions</a:t>
            </a:r>
          </a:p>
          <a:p>
            <a:pPr marL="0" indent="0" algn="l" rtl="0">
              <a:buNone/>
            </a:pPr>
            <a:r>
              <a:rPr lang="en-US" dirty="0" smtClean="0"/>
              <a:t>Acne</a:t>
            </a:r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endParaRPr lang="en-US" dirty="0"/>
          </a:p>
          <a:p>
            <a:pPr marL="0" indent="0" algn="l" rtl="0">
              <a:buNone/>
            </a:pPr>
            <a:endParaRPr lang="en-US" dirty="0" smtClean="0"/>
          </a:p>
          <a:p>
            <a:pPr marL="0" indent="0" algn="l" rtl="0">
              <a:buNone/>
            </a:pPr>
            <a:r>
              <a:rPr lang="en-US" dirty="0" smtClean="0"/>
              <a:t>Cold sore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1019545"/>
            <a:ext cx="3857571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005064"/>
            <a:ext cx="3577684" cy="2003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68096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4" y="404664"/>
            <a:ext cx="8208912" cy="6120680"/>
          </a:xfrm>
        </p:spPr>
        <p:txBody>
          <a:bodyPr/>
          <a:lstStyle/>
          <a:p>
            <a:pPr algn="l" rtl="0"/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59" r="3903" b="65397"/>
          <a:stretch/>
        </p:blipFill>
        <p:spPr bwMode="auto">
          <a:xfrm>
            <a:off x="561800" y="364946"/>
            <a:ext cx="5666384" cy="3084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86" b="64827"/>
          <a:stretch/>
        </p:blipFill>
        <p:spPr bwMode="auto">
          <a:xfrm>
            <a:off x="561800" y="3527007"/>
            <a:ext cx="5666384" cy="30329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09100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332656"/>
            <a:ext cx="8208912" cy="612068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59" b="64678"/>
          <a:stretch/>
        </p:blipFill>
        <p:spPr bwMode="auto">
          <a:xfrm>
            <a:off x="679758" y="548680"/>
            <a:ext cx="5866930" cy="30159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91" b="65367"/>
          <a:stretch/>
        </p:blipFill>
        <p:spPr bwMode="auto">
          <a:xfrm>
            <a:off x="679758" y="3564594"/>
            <a:ext cx="5866930" cy="30563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55310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39552" y="188640"/>
            <a:ext cx="8280920" cy="648072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6" t="10843" b="66292"/>
          <a:stretch/>
        </p:blipFill>
        <p:spPr bwMode="auto">
          <a:xfrm>
            <a:off x="251520" y="133988"/>
            <a:ext cx="6480720" cy="3422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73" b="65183"/>
          <a:stretch/>
        </p:blipFill>
        <p:spPr bwMode="auto">
          <a:xfrm>
            <a:off x="213638" y="3691832"/>
            <a:ext cx="6518602" cy="30997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6920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98023" y="242934"/>
            <a:ext cx="8280920" cy="633670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46" t="11039" b="65541"/>
          <a:stretch/>
        </p:blipFill>
        <p:spPr bwMode="auto">
          <a:xfrm>
            <a:off x="611561" y="416515"/>
            <a:ext cx="5544615" cy="3074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45" b="65518"/>
          <a:stretch/>
        </p:blipFill>
        <p:spPr bwMode="auto">
          <a:xfrm>
            <a:off x="687310" y="3645024"/>
            <a:ext cx="5468866" cy="2872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36931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67543" y="260648"/>
            <a:ext cx="8208912" cy="626469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" t="11016" b="65114"/>
          <a:stretch/>
        </p:blipFill>
        <p:spPr bwMode="auto">
          <a:xfrm>
            <a:off x="467543" y="407115"/>
            <a:ext cx="6840761" cy="2881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5" t="11537" b="65787"/>
          <a:stretch/>
        </p:blipFill>
        <p:spPr bwMode="auto">
          <a:xfrm>
            <a:off x="467544" y="3479756"/>
            <a:ext cx="6840760" cy="2650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10839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95537" y="116632"/>
            <a:ext cx="8136903" cy="698477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58" t="10969" b="65145"/>
          <a:stretch/>
        </p:blipFill>
        <p:spPr bwMode="auto">
          <a:xfrm>
            <a:off x="395537" y="227080"/>
            <a:ext cx="3888431" cy="463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39" t="10895" b="65120"/>
          <a:stretch/>
        </p:blipFill>
        <p:spPr bwMode="auto">
          <a:xfrm>
            <a:off x="4499992" y="227079"/>
            <a:ext cx="3940730" cy="4633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346013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9600" b="1" dirty="0" smtClean="0">
                <a:solidFill>
                  <a:srgbClr val="FF0000"/>
                </a:solidFill>
              </a:rPr>
              <a:t>Thank you</a:t>
            </a:r>
            <a:endParaRPr lang="en-US" sz="9600" b="1" dirty="0">
              <a:solidFill>
                <a:srgbClr val="FF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8993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51520" y="404664"/>
            <a:ext cx="8568952" cy="1080120"/>
          </a:xfrm>
        </p:spPr>
        <p:txBody>
          <a:bodyPr>
            <a:normAutofit/>
          </a:bodyPr>
          <a:lstStyle/>
          <a:p>
            <a:pPr rtl="0"/>
            <a:r>
              <a:rPr lang="en-US" sz="3600" b="1" dirty="0" smtClean="0">
                <a:solidFill>
                  <a:srgbClr val="FF0000"/>
                </a:solidFill>
              </a:rPr>
              <a:t>Integumentary System</a:t>
            </a:r>
            <a:endParaRPr lang="en-US" sz="3600" b="1" dirty="0">
              <a:solidFill>
                <a:srgbClr val="FF0000"/>
              </a:solidFill>
            </a:endParaRP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251520" y="1628800"/>
            <a:ext cx="8640960" cy="4896544"/>
          </a:xfrm>
        </p:spPr>
        <p:txBody>
          <a:bodyPr>
            <a:normAutofit/>
          </a:bodyPr>
          <a:lstStyle/>
          <a:p>
            <a:pPr algn="l" rtl="0"/>
            <a:r>
              <a:rPr lang="en-US" sz="2000" b="1" dirty="0" smtClean="0"/>
              <a:t>Th</a:t>
            </a:r>
            <a:r>
              <a:rPr lang="en-US" sz="2000" b="1" dirty="0" smtClean="0">
                <a:solidFill>
                  <a:srgbClr val="7030A0"/>
                </a:solidFill>
              </a:rPr>
              <a:t>e  integumentary  system  consist of :-  </a:t>
            </a:r>
          </a:p>
          <a:p>
            <a:pPr algn="l" rtl="0"/>
            <a:r>
              <a:rPr lang="en-US" sz="2000" b="1" dirty="0" smtClean="0">
                <a:solidFill>
                  <a:srgbClr val="7030A0"/>
                </a:solidFill>
              </a:rPr>
              <a:t>1-  Skin  ( epidermis , dermis ,hypodermis(subcutaneous)</a:t>
            </a:r>
          </a:p>
          <a:p>
            <a:pPr algn="l" rtl="0"/>
            <a:r>
              <a:rPr lang="en-US" sz="2000" b="1" dirty="0" smtClean="0">
                <a:solidFill>
                  <a:srgbClr val="7030A0"/>
                </a:solidFill>
              </a:rPr>
              <a:t>2-Accessory organs ( hair ,Nail , Sebaceous glands ,Sweat glands)    </a:t>
            </a:r>
          </a:p>
          <a:p>
            <a:pPr algn="l" rtl="0"/>
            <a:r>
              <a:rPr lang="en-US" sz="2000" b="1" dirty="0" smtClean="0">
                <a:solidFill>
                  <a:srgbClr val="7030A0"/>
                </a:solidFill>
              </a:rPr>
              <a:t>The  skin is the largest organ in body and protect the body from external   </a:t>
            </a:r>
          </a:p>
          <a:p>
            <a:pPr algn="l" rtl="0"/>
            <a:r>
              <a:rPr lang="en-US" sz="2000" b="1" dirty="0" smtClean="0">
                <a:solidFill>
                  <a:srgbClr val="7030A0"/>
                </a:solidFill>
              </a:rPr>
              <a:t>environment. </a:t>
            </a:r>
            <a:endParaRPr lang="en-US" sz="2000" b="1" dirty="0">
              <a:solidFill>
                <a:srgbClr val="7030A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12" t="4058" r="11434" b="70328"/>
          <a:stretch/>
        </p:blipFill>
        <p:spPr bwMode="auto">
          <a:xfrm>
            <a:off x="977970" y="3573016"/>
            <a:ext cx="679154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07946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</a:rPr>
              <a:t>Normal structure and function </a:t>
            </a: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1654901"/>
              </p:ext>
            </p:extLst>
          </p:nvPr>
        </p:nvGraphicFramePr>
        <p:xfrm>
          <a:off x="457200" y="1600200"/>
          <a:ext cx="8229600" cy="431800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382544"/>
                <a:gridCol w="1847056"/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Skin</a:t>
                      </a:r>
                      <a:r>
                        <a:rPr lang="en-US" b="1" baseline="0" dirty="0" smtClean="0"/>
                        <a:t> from( Latin </a:t>
                      </a:r>
                      <a:r>
                        <a:rPr lang="en-US" b="1" i="1" baseline="0" dirty="0" smtClean="0"/>
                        <a:t>cutis </a:t>
                      </a:r>
                      <a:r>
                        <a:rPr lang="en-US" b="0" i="1" baseline="0" dirty="0" smtClean="0"/>
                        <a:t>, </a:t>
                      </a:r>
                      <a:r>
                        <a:rPr lang="en-US" b="1" i="1" baseline="0" dirty="0" smtClean="0"/>
                        <a:t>meaning skin) </a:t>
                      </a:r>
                      <a:endParaRPr lang="en-US" b="1" i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cutaneous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The layer of the skin between epidermis</a:t>
                      </a:r>
                      <a:r>
                        <a:rPr lang="en-US" b="1" baseline="0" dirty="0" smtClean="0"/>
                        <a:t> and subcutaneous tissue the true skin or corium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dermis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The</a:t>
                      </a:r>
                      <a:r>
                        <a:rPr lang="en-US" b="1" baseline="0" dirty="0" smtClean="0"/>
                        <a:t> outermost  layer of the skin (</a:t>
                      </a:r>
                      <a:r>
                        <a:rPr lang="en-US" b="1" baseline="0" dirty="0" err="1" smtClean="0"/>
                        <a:t>epi</a:t>
                      </a:r>
                      <a:r>
                        <a:rPr lang="en-US" b="1" baseline="0" dirty="0" smtClean="0"/>
                        <a:t>=over )  </a:t>
                      </a:r>
                      <a:r>
                        <a:rPr lang="en-US" b="1" baseline="0" dirty="0" err="1" smtClean="0"/>
                        <a:t>derm</a:t>
                      </a:r>
                      <a:r>
                        <a:rPr lang="en-US" b="1" baseline="0" dirty="0" smtClean="0"/>
                        <a:t>=skin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Epidermis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Threadlike  Keratinized outgrowth</a:t>
                      </a:r>
                      <a:r>
                        <a:rPr lang="en-US" b="1" baseline="0" dirty="0" smtClean="0"/>
                        <a:t> from skin(  </a:t>
                      </a:r>
                      <a:r>
                        <a:rPr lang="en-US" b="1" baseline="0" dirty="0" err="1" smtClean="0"/>
                        <a:t>trich</a:t>
                      </a:r>
                      <a:r>
                        <a:rPr lang="en-US" b="1" baseline="0" dirty="0" smtClean="0"/>
                        <a:t>/o 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hair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The</a:t>
                      </a:r>
                      <a:r>
                        <a:rPr lang="en-US" b="1" baseline="0" dirty="0" smtClean="0"/>
                        <a:t>  in which a hair develop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Hair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 follicle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A</a:t>
                      </a:r>
                      <a:r>
                        <a:rPr lang="en-US" b="1" baseline="0" dirty="0" smtClean="0"/>
                        <a:t> protein that thickens and toughens the skin and makes up hair and nail (root </a:t>
                      </a:r>
                      <a:r>
                        <a:rPr lang="en-US" b="1" baseline="0" dirty="0" err="1" smtClean="0"/>
                        <a:t>Kerat</a:t>
                      </a:r>
                      <a:r>
                        <a:rPr lang="en-US" b="1" baseline="0" dirty="0" smtClean="0"/>
                        <a:t>/o 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Keratin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A </a:t>
                      </a:r>
                      <a:r>
                        <a:rPr lang="en-US" b="1" baseline="0" dirty="0" smtClean="0"/>
                        <a:t> black pigment that gives color to the hair and skin and protects the skin against  the sun s radiation  ( root, </a:t>
                      </a:r>
                      <a:r>
                        <a:rPr lang="en-US" b="1" baseline="0" dirty="0" err="1" smtClean="0"/>
                        <a:t>melan</a:t>
                      </a:r>
                      <a:r>
                        <a:rPr lang="en-US" b="1" baseline="0" dirty="0" smtClean="0"/>
                        <a:t>/o 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melanin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A gland that produce sebum, usually associated with a hair follicle (</a:t>
                      </a:r>
                      <a:r>
                        <a:rPr lang="en-US" b="1" dirty="0" err="1" smtClean="0"/>
                        <a:t>root,seb</a:t>
                      </a:r>
                      <a:r>
                        <a:rPr lang="en-US" b="1" dirty="0" smtClean="0"/>
                        <a:t>/o )   </a:t>
                      </a:r>
                    </a:p>
                    <a:p>
                      <a:pPr algn="l" rtl="0"/>
                      <a:endParaRPr lang="en-US" b="1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Sebaceous gland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478040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عنصر نائب للمحتوى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0383596"/>
              </p:ext>
            </p:extLst>
          </p:nvPr>
        </p:nvGraphicFramePr>
        <p:xfrm>
          <a:off x="251520" y="385653"/>
          <a:ext cx="8784976" cy="2471126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695901"/>
                <a:gridCol w="2089075"/>
              </a:tblGrid>
              <a:tr h="636238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      A</a:t>
                      </a:r>
                      <a:r>
                        <a:rPr lang="en-US" b="1" baseline="0" dirty="0" smtClean="0"/>
                        <a:t>  fatty  secretion of  sebaceous  gland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/>
                        <a:t>sebum</a:t>
                      </a:r>
                      <a:endParaRPr lang="en-US" sz="2000" b="1" dirty="0"/>
                    </a:p>
                  </a:txBody>
                  <a:tcPr/>
                </a:tc>
              </a:tr>
              <a:tr h="636238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the tissue that covers</a:t>
                      </a:r>
                      <a:r>
                        <a:rPr lang="en-US" b="1" baseline="0" dirty="0" smtClean="0"/>
                        <a:t>  the  body ( root, </a:t>
                      </a:r>
                      <a:r>
                        <a:rPr lang="en-US" b="1" baseline="0" dirty="0" err="1" smtClean="0"/>
                        <a:t>derm</a:t>
                      </a:r>
                      <a:r>
                        <a:rPr lang="en-US" b="1" baseline="0" dirty="0" smtClean="0"/>
                        <a:t>/o  </a:t>
                      </a:r>
                      <a:r>
                        <a:rPr lang="en-US" b="1" baseline="0" dirty="0" err="1" smtClean="0"/>
                        <a:t>dermat</a:t>
                      </a:r>
                      <a:r>
                        <a:rPr lang="en-US" b="1" baseline="0" dirty="0" smtClean="0"/>
                        <a:t>/o)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   Skin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36238"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               The</a:t>
                      </a:r>
                      <a:r>
                        <a:rPr lang="en-US" b="1" baseline="0" dirty="0" smtClean="0"/>
                        <a:t> layer  of tissue beneath the skin called  hypo dermis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ar-IQ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subcutaneous tissue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5857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  sweat  gland (   root ,</a:t>
                      </a:r>
                      <a:r>
                        <a:rPr lang="en-US" b="1" dirty="0" err="1" smtClean="0"/>
                        <a:t>hidr</a:t>
                      </a:r>
                      <a:r>
                        <a:rPr lang="en-US" b="1" dirty="0" smtClean="0"/>
                        <a:t>/o  ,</a:t>
                      </a:r>
                      <a:r>
                        <a:rPr lang="en-US" b="1" dirty="0" err="1" smtClean="0"/>
                        <a:t>idr</a:t>
                      </a:r>
                      <a:r>
                        <a:rPr lang="en-US" b="1" dirty="0" smtClean="0"/>
                        <a:t>/o</a:t>
                      </a:r>
                      <a:r>
                        <a:rPr lang="en-US" b="1" baseline="0" dirty="0" smtClean="0"/>
                        <a:t>  )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Sudoriferous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  gland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140968"/>
            <a:ext cx="7776864" cy="33655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3918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971600" y="548680"/>
            <a:ext cx="734481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n-US" b="1" dirty="0">
              <a:solidFill>
                <a:srgbClr val="FF0000"/>
              </a:solidFill>
            </a:endParaRPr>
          </a:p>
          <a:p>
            <a:pPr algn="l" rtl="0"/>
            <a:r>
              <a:rPr lang="en-US" sz="2800" b="1" dirty="0">
                <a:solidFill>
                  <a:srgbClr val="FF0000"/>
                </a:solidFill>
              </a:rPr>
              <a:t>Function of Skin</a:t>
            </a:r>
            <a:endParaRPr lang="en-US" sz="2800" b="1" dirty="0" smtClean="0"/>
          </a:p>
          <a:p>
            <a:pPr algn="l" rtl="0"/>
            <a:r>
              <a:rPr lang="en-US" sz="2800" b="1" dirty="0" smtClean="0"/>
              <a:t>1-</a:t>
            </a:r>
            <a:r>
              <a:rPr lang="en-US" sz="2800" b="1" dirty="0" smtClean="0">
                <a:solidFill>
                  <a:srgbClr val="7030A0"/>
                </a:solidFill>
              </a:rPr>
              <a:t>The </a:t>
            </a:r>
            <a:r>
              <a:rPr lang="en-US" sz="2800" b="1" dirty="0">
                <a:solidFill>
                  <a:srgbClr val="7030A0"/>
                </a:solidFill>
              </a:rPr>
              <a:t>skin water proofs the body and prevents fluid loss</a:t>
            </a:r>
            <a:r>
              <a:rPr lang="en-US" sz="2800" dirty="0">
                <a:solidFill>
                  <a:srgbClr val="7030A0"/>
                </a:solidFill>
              </a:rPr>
              <a:t>. </a:t>
            </a:r>
          </a:p>
          <a:p>
            <a:pPr algn="l" rtl="0"/>
            <a:r>
              <a:rPr lang="en-US" sz="2800" b="1" dirty="0"/>
              <a:t>2-Intact skin play  an important role  in immune system  by blocking  the entrance of pathogens into the body</a:t>
            </a:r>
            <a:r>
              <a:rPr lang="en-US" sz="2800" dirty="0">
                <a:solidFill>
                  <a:srgbClr val="7030A0"/>
                </a:solidFill>
              </a:rPr>
              <a:t>.  </a:t>
            </a:r>
          </a:p>
          <a:p>
            <a:pPr algn="l" rtl="0"/>
            <a:r>
              <a:rPr lang="en-US" sz="2800" b="1" dirty="0"/>
              <a:t>3 </a:t>
            </a:r>
            <a:r>
              <a:rPr lang="en-US" sz="2800" b="1" dirty="0">
                <a:solidFill>
                  <a:srgbClr val="00B0F0"/>
                </a:solidFill>
              </a:rPr>
              <a:t>-Skin is the major receptor for the  touch , </a:t>
            </a:r>
            <a:r>
              <a:rPr lang="en-US" sz="2800" b="1" dirty="0" err="1">
                <a:solidFill>
                  <a:srgbClr val="00B0F0"/>
                </a:solidFill>
              </a:rPr>
              <a:t>tempture,pressure</a:t>
            </a:r>
            <a:r>
              <a:rPr lang="en-US" sz="2800" b="1" dirty="0">
                <a:solidFill>
                  <a:srgbClr val="00B0F0"/>
                </a:solidFill>
              </a:rPr>
              <a:t>  </a:t>
            </a:r>
          </a:p>
          <a:p>
            <a:pPr algn="l" rtl="0"/>
            <a:r>
              <a:rPr lang="en-US" sz="2800" dirty="0"/>
              <a:t>4-</a:t>
            </a:r>
            <a:r>
              <a:rPr lang="en-US" sz="2800" b="1" dirty="0">
                <a:solidFill>
                  <a:schemeClr val="accent2">
                    <a:lumMod val="75000"/>
                  </a:schemeClr>
                </a:solidFill>
              </a:rPr>
              <a:t>  Skin helps the body synthesize vitamin D3,from the sun$ ultraviolet light </a:t>
            </a:r>
          </a:p>
        </p:txBody>
      </p:sp>
    </p:spTree>
    <p:extLst>
      <p:ext uri="{BB962C8B-B14F-4D97-AF65-F5344CB8AC3E}">
        <p14:creationId xmlns:p14="http://schemas.microsoft.com/office/powerpoint/2010/main" val="2172394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-24426" y="260648"/>
            <a:ext cx="9468544" cy="6048672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 smtClean="0">
                <a:solidFill>
                  <a:srgbClr val="FF0000"/>
                </a:solidFill>
              </a:rPr>
              <a:t>Roots Pertaining to Skin</a:t>
            </a:r>
            <a:endParaRPr lang="en-US" sz="2800" b="1" dirty="0">
              <a:solidFill>
                <a:srgbClr val="FF0000"/>
              </a:solidFill>
            </a:endParaRPr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6435614"/>
              </p:ext>
            </p:extLst>
          </p:nvPr>
        </p:nvGraphicFramePr>
        <p:xfrm>
          <a:off x="13901" y="1268760"/>
          <a:ext cx="8637765" cy="4330824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42302"/>
                <a:gridCol w="3306734"/>
                <a:gridCol w="1542325"/>
                <a:gridCol w="1959662"/>
                <a:gridCol w="1486742"/>
              </a:tblGrid>
              <a:tr h="58178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Definition of Example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Example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dirty="0" smtClean="0"/>
                        <a:t>meaning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Root</a:t>
                      </a:r>
                      <a:endParaRPr lang="en-US" dirty="0"/>
                    </a:p>
                  </a:txBody>
                  <a:tcPr/>
                </a:tc>
              </a:tr>
              <a:tr h="710604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Surgical procedure to resurface</a:t>
                      </a:r>
                      <a:r>
                        <a:rPr lang="en-US" b="1" baseline="0" dirty="0" smtClean="0"/>
                        <a:t>  the skin and remove imperfection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B0F0"/>
                          </a:solidFill>
                        </a:rPr>
                        <a:t>dermabrasion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0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Skin   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derm</a:t>
                      </a:r>
                      <a:r>
                        <a:rPr lang="en-US" b="1" dirty="0" smtClean="0"/>
                        <a:t>/o,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Dermot</a:t>
                      </a:r>
                      <a:r>
                        <a:rPr lang="en-US" b="1" baseline="0" dirty="0" smtClean="0"/>
                        <a:t>/o</a:t>
                      </a:r>
                      <a:endParaRPr lang="en-US" b="1" dirty="0"/>
                    </a:p>
                  </a:txBody>
                  <a:tcPr/>
                </a:tc>
              </a:tr>
              <a:tr h="710604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4" algn="l" rtl="0"/>
                      <a:r>
                        <a:rPr lang="en-US" b="1" dirty="0" smtClean="0"/>
                        <a:t>Horny      growth  of    skin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Keratosis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002060"/>
                          </a:solidFill>
                        </a:rPr>
                        <a:t>Keratin,horny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layer  of skin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Kerat</a:t>
                      </a:r>
                      <a:r>
                        <a:rPr lang="en-US" b="1" dirty="0" smtClean="0"/>
                        <a:t>/o</a:t>
                      </a:r>
                      <a:endParaRPr lang="en-US" b="1" dirty="0"/>
                    </a:p>
                  </a:txBody>
                  <a:tcPr/>
                </a:tc>
              </a:tr>
              <a:tr h="497423">
                <a:tc>
                  <a:txBody>
                    <a:bodyPr/>
                    <a:lstStyle/>
                    <a:p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b="1" dirty="0" smtClean="0"/>
                        <a:t>A small body in cell that produce melanin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B0F0"/>
                          </a:solidFill>
                        </a:rPr>
                        <a:t>melanosome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Dark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,black ,melanin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Melan</a:t>
                      </a:r>
                      <a:r>
                        <a:rPr lang="en-US" b="1" dirty="0" smtClean="0"/>
                        <a:t>/o            </a:t>
                      </a:r>
                      <a:endParaRPr lang="en-US" b="1" dirty="0"/>
                    </a:p>
                  </a:txBody>
                  <a:tcPr/>
                </a:tc>
              </a:tr>
              <a:tr h="497423">
                <a:tc>
                  <a:txBody>
                    <a:bodyPr/>
                    <a:lstStyle/>
                    <a:p>
                      <a:endParaRPr lang="en-US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Abnormally high production of sweat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hyperhidrosis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002060"/>
                          </a:solidFill>
                        </a:rPr>
                        <a:t>Sweat ,perspiration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Hidr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/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o,idr</a:t>
                      </a:r>
                      <a:r>
                        <a:rPr lang="en-US" b="1" dirty="0" smtClean="0"/>
                        <a:t>/o</a:t>
                      </a:r>
                      <a:endParaRPr lang="en-US" b="1" dirty="0"/>
                    </a:p>
                  </a:txBody>
                  <a:tcPr/>
                </a:tc>
              </a:tr>
              <a:tr h="497423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Excess flow</a:t>
                      </a:r>
                      <a:r>
                        <a:rPr lang="en-US" b="1" baseline="0" dirty="0" smtClean="0"/>
                        <a:t> of sebum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00B0F0"/>
                          </a:solidFill>
                        </a:rPr>
                        <a:t>seborrhea</a:t>
                      </a:r>
                      <a:endParaRPr lang="en-US" b="1" dirty="0">
                        <a:solidFill>
                          <a:srgbClr val="00B0F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002060"/>
                          </a:solidFill>
                        </a:rPr>
                        <a:t>Sebum,sebaceous</a:t>
                      </a:r>
                      <a:r>
                        <a:rPr lang="en-US" b="1" baseline="0" dirty="0" smtClean="0">
                          <a:solidFill>
                            <a:srgbClr val="002060"/>
                          </a:solidFill>
                        </a:rPr>
                        <a:t> gland                       </a:t>
                      </a:r>
                      <a:endParaRPr lang="en-US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Se</a:t>
                      </a:r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b</a:t>
                      </a:r>
                      <a:r>
                        <a:rPr lang="en-US" b="1" dirty="0" smtClean="0"/>
                        <a:t>/o          </a:t>
                      </a:r>
                      <a:endParaRPr lang="en-US" b="1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17885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85871921"/>
              </p:ext>
            </p:extLst>
          </p:nvPr>
        </p:nvGraphicFramePr>
        <p:xfrm>
          <a:off x="383686" y="620687"/>
          <a:ext cx="8580802" cy="540060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3004154"/>
                <a:gridCol w="1974797"/>
                <a:gridCol w="2044492"/>
                <a:gridCol w="1557359"/>
              </a:tblGrid>
              <a:tr h="715418">
                <a:tc>
                  <a:txBody>
                    <a:bodyPr/>
                    <a:lstStyle/>
                    <a:p>
                      <a:r>
                        <a:rPr lang="en-US" dirty="0" smtClean="0"/>
                        <a:t>Definition  of example                    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Example  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Meaning         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dirty="0" smtClean="0"/>
                        <a:t>       Root  </a:t>
                      </a:r>
                      <a:endParaRPr lang="en-US" dirty="0"/>
                    </a:p>
                  </a:txBody>
                  <a:tcPr/>
                </a:tc>
              </a:tr>
              <a:tr h="40881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Fungal  infection of hair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Trichomycosis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Hair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Trich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/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o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726891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Inflammation</a:t>
                      </a:r>
                      <a:r>
                        <a:rPr lang="en-US" b="1" baseline="0" dirty="0" smtClean="0"/>
                        <a:t> of </a:t>
                      </a:r>
                      <a:r>
                        <a:rPr lang="en-US" b="1" baseline="0" dirty="0" err="1" smtClean="0"/>
                        <a:t>nail&amp;nail</a:t>
                      </a:r>
                      <a:r>
                        <a:rPr lang="en-US" b="1" baseline="0" dirty="0" smtClean="0"/>
                        <a:t> bed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Onychia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Nail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Oncyh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/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o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08811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Abnormal softening of nail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Onychomalacia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Nail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Oncyh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/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o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715418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Any diseases</a:t>
                      </a:r>
                      <a:r>
                        <a:rPr lang="en-US" b="1" baseline="0" dirty="0" smtClean="0"/>
                        <a:t> cause atrophy of hair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Tricho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baseline="0" dirty="0" err="1" smtClean="0">
                          <a:solidFill>
                            <a:srgbClr val="7030A0"/>
                          </a:solidFill>
                        </a:rPr>
                        <a:t>pathy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Hair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Trich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/ o  </a:t>
                      </a:r>
                      <a:endParaRPr lang="en-US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1022026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Growth of hair in a </a:t>
                      </a:r>
                      <a:r>
                        <a:rPr lang="en-US" b="1" dirty="0" err="1" smtClean="0"/>
                        <a:t>dermoid</a:t>
                      </a:r>
                      <a:r>
                        <a:rPr lang="en-US" b="1" baseline="0" dirty="0" smtClean="0"/>
                        <a:t> cyst or in sinus opening on the skin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Pilo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nidal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sinus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Hair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Pil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/</a:t>
                      </a:r>
                      <a:r>
                        <a:rPr lang="en-US" b="1" dirty="0" smtClean="0">
                          <a:solidFill>
                            <a:srgbClr val="00B050"/>
                          </a:solidFill>
                        </a:rPr>
                        <a:t>o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08811"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Treatment with</a:t>
                      </a:r>
                      <a:r>
                        <a:rPr lang="en-US" b="1" baseline="0" dirty="0" smtClean="0">
                          <a:solidFill>
                            <a:srgbClr val="7030A0"/>
                          </a:solidFill>
                        </a:rPr>
                        <a:t>  nitrogen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Cryotherapy</a:t>
                      </a:r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Cold  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Cryo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="1" dirty="0" smtClean="0"/>
                        <a:t>   </a:t>
                      </a:r>
                      <a:endParaRPr lang="en-US" b="1" dirty="0"/>
                    </a:p>
                  </a:txBody>
                  <a:tcPr/>
                </a:tc>
              </a:tr>
              <a:tr h="994417">
                <a:tc>
                  <a:txBody>
                    <a:bodyPr/>
                    <a:lstStyle/>
                    <a:p>
                      <a:endParaRPr lang="en-US" b="1" dirty="0" smtClean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Inflammation hair follicle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7030A0"/>
                          </a:solidFill>
                        </a:rPr>
                        <a:t>Erythemia</a:t>
                      </a:r>
                      <a:endParaRPr lang="en-US" b="1" dirty="0" smtClean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Folliculitis 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Red                  </a:t>
                      </a:r>
                    </a:p>
                    <a:p>
                      <a:r>
                        <a:rPr lang="en-US" b="1" dirty="0" smtClean="0">
                          <a:solidFill>
                            <a:srgbClr val="7030A0"/>
                          </a:solidFill>
                        </a:rPr>
                        <a:t>Follicle              </a:t>
                      </a:r>
                      <a:endParaRPr lang="en-US" b="1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Erythe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  </a:t>
                      </a:r>
                    </a:p>
                    <a:p>
                      <a:pPr algn="l" rtl="0"/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Follicul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/o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13827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عنصر نائب للمحتوى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46987954"/>
              </p:ext>
            </p:extLst>
          </p:nvPr>
        </p:nvGraphicFramePr>
        <p:xfrm>
          <a:off x="638666" y="3429000"/>
          <a:ext cx="8325822" cy="286512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585362"/>
                <a:gridCol w="174046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Removal</a:t>
                      </a:r>
                      <a:r>
                        <a:rPr lang="en-US" b="1" baseline="0" dirty="0" smtClean="0"/>
                        <a:t> of  scab tissue (</a:t>
                      </a:r>
                      <a:r>
                        <a:rPr lang="en-US" b="1" baseline="0" dirty="0" err="1" smtClean="0"/>
                        <a:t>eschar</a:t>
                      </a:r>
                      <a:r>
                        <a:rPr lang="en-US" b="1" baseline="0" dirty="0" smtClean="0"/>
                        <a:t>) resulting from burn or other skin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Escharotomy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Injuries                                   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err="1" smtClean="0"/>
                        <a:t>Material,which</a:t>
                      </a:r>
                      <a:r>
                        <a:rPr lang="en-US" b="1" dirty="0" smtClean="0"/>
                        <a:t> may include</a:t>
                      </a:r>
                      <a:r>
                        <a:rPr lang="en-US" b="1" baseline="0" dirty="0" smtClean="0"/>
                        <a:t> </a:t>
                      </a:r>
                      <a:r>
                        <a:rPr lang="en-US" b="1" baseline="0" dirty="0" err="1" smtClean="0"/>
                        <a:t>fliud,cell</a:t>
                      </a:r>
                      <a:r>
                        <a:rPr lang="en-US" b="1" baseline="0" dirty="0" smtClean="0"/>
                        <a:t>, </a:t>
                      </a:r>
                      <a:r>
                        <a:rPr lang="en-US" b="1" baseline="0" dirty="0" err="1" smtClean="0"/>
                        <a:t>pus,or</a:t>
                      </a:r>
                      <a:r>
                        <a:rPr lang="en-US" b="1" baseline="0" dirty="0" smtClean="0"/>
                        <a:t> blood that escape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Exudate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From damaged tissue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Cancerous lesion of the skin and other tissues seen</a:t>
                      </a:r>
                      <a:r>
                        <a:rPr lang="en-US" b="1" baseline="0" dirty="0" smtClean="0"/>
                        <a:t> most in patient with AIDS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Kaposi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  sarcoma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جدول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5098112"/>
              </p:ext>
            </p:extLst>
          </p:nvPr>
        </p:nvGraphicFramePr>
        <p:xfrm>
          <a:off x="539552" y="476672"/>
          <a:ext cx="8208912" cy="37490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275223"/>
                <a:gridCol w="1933689"/>
              </a:tblGrid>
              <a:tr h="358284">
                <a:tc>
                  <a:txBody>
                    <a:bodyPr/>
                    <a:lstStyle/>
                    <a:p>
                      <a:r>
                        <a:rPr lang="en-US" dirty="0" smtClean="0"/>
                        <a:t>Definition 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                                                   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Terms   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         </a:t>
                      </a:r>
                      <a:endParaRPr lang="en-US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26996">
                <a:tc>
                  <a:txBody>
                    <a:bodyPr/>
                    <a:lstStyle/>
                    <a:p>
                      <a:r>
                        <a:rPr lang="ar-IQ" b="1" dirty="0" smtClean="0"/>
                        <a:t> </a:t>
                      </a:r>
                      <a:r>
                        <a:rPr lang="en-US" b="1" dirty="0" smtClean="0"/>
                        <a:t>Hereditary allergic disease ,chronic</a:t>
                      </a:r>
                      <a:r>
                        <a:rPr lang="en-US" b="1" baseline="0" dirty="0" smtClean="0"/>
                        <a:t> inflammation of skin with pruritus ,eczema</a:t>
                      </a:r>
                      <a:r>
                        <a:rPr lang="en-US" b="1" dirty="0" smtClean="0"/>
                        <a:t>     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Atopic dermatitis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26996">
                <a:tc>
                  <a:txBody>
                    <a:bodyPr/>
                    <a:lstStyle/>
                    <a:p>
                      <a:pPr algn="l" rtl="0"/>
                      <a:r>
                        <a:rPr lang="en-US" b="1" baseline="0" dirty="0" smtClean="0"/>
                        <a:t>Inflammation of the skin  associated  with  redness &amp;itching may be caused by irritant  allergy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dermatitis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58284">
                <a:tc>
                  <a:txBody>
                    <a:bodyPr/>
                    <a:lstStyle/>
                    <a:p>
                      <a:r>
                        <a:rPr lang="en-US" b="1" dirty="0" smtClean="0"/>
                        <a:t>Study of the skin and</a:t>
                      </a:r>
                      <a:r>
                        <a:rPr lang="en-US" b="1" baseline="0" dirty="0" smtClean="0"/>
                        <a:t> diseases of the skin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Dermatology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58284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Instrument for cutting thin sections  of skin </a:t>
                      </a:r>
                      <a:r>
                        <a:rPr lang="en-US" b="1" baseline="0" dirty="0" smtClean="0"/>
                        <a:t> for skin graft</a:t>
                      </a:r>
                      <a:r>
                        <a:rPr lang="en-US" b="1" dirty="0" smtClean="0"/>
                        <a:t>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Dermatome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58284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Remove of dead or damaged  </a:t>
                      </a:r>
                      <a:r>
                        <a:rPr lang="en-US" b="1" dirty="0" smtClean="0"/>
                        <a:t>tissue, as </a:t>
                      </a:r>
                      <a:r>
                        <a:rPr lang="en-US" b="1" dirty="0" smtClean="0"/>
                        <a:t>from</a:t>
                      </a:r>
                      <a:r>
                        <a:rPr lang="en-US" b="1" baseline="0" dirty="0" smtClean="0"/>
                        <a:t> wound</a:t>
                      </a:r>
                      <a:r>
                        <a:rPr lang="en-US" b="1" dirty="0" smtClean="0"/>
                        <a:t>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Debridement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358284">
                <a:tc>
                  <a:txBody>
                    <a:bodyPr/>
                    <a:lstStyle/>
                    <a:p>
                      <a:pPr algn="l" rtl="0"/>
                      <a:r>
                        <a:rPr lang="ar-IQ" b="1" dirty="0" smtClean="0"/>
                        <a:t> </a:t>
                      </a:r>
                      <a:r>
                        <a:rPr lang="en-US" b="1" dirty="0" smtClean="0"/>
                        <a:t>Splitting  or bursting   ,as when the layers a wound separate                    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Dehiscence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26996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A general</a:t>
                      </a:r>
                      <a:r>
                        <a:rPr lang="en-US" b="1" baseline="0" dirty="0" smtClean="0"/>
                        <a:t> term for a inflammation of the skin with redness ,lesion, and itching    , atopic dermatitis                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Eczema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894451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عنصر نائب للمحتوى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04033659"/>
              </p:ext>
            </p:extLst>
          </p:nvPr>
        </p:nvGraphicFramePr>
        <p:xfrm>
          <a:off x="274984" y="2"/>
          <a:ext cx="8869016" cy="6857995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475337"/>
                <a:gridCol w="2393679"/>
              </a:tblGrid>
              <a:tr h="556880">
                <a:tc>
                  <a:txBody>
                    <a:bodyPr/>
                    <a:lstStyle/>
                    <a:p>
                      <a:r>
                        <a:rPr lang="en-US" sz="2400" dirty="0" smtClean="0">
                          <a:solidFill>
                            <a:srgbClr val="FF0000"/>
                          </a:solidFill>
                        </a:rPr>
                        <a:t>Definition                                        </a:t>
                      </a:r>
                      <a:endParaRPr lang="en-US" sz="24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           </a:t>
                      </a:r>
                      <a:r>
                        <a:rPr lang="en-US" sz="2800" dirty="0" smtClean="0">
                          <a:solidFill>
                            <a:srgbClr val="FF0000"/>
                          </a:solidFill>
                        </a:rPr>
                        <a:t> Term   </a:t>
                      </a:r>
                      <a:r>
                        <a:rPr lang="en-US" sz="2800" dirty="0" smtClean="0"/>
                        <a:t>  </a:t>
                      </a:r>
                      <a:endParaRPr lang="en-US" sz="2800" dirty="0"/>
                    </a:p>
                  </a:txBody>
                  <a:tcPr/>
                </a:tc>
              </a:tr>
              <a:tr h="66835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A chronic  inflammatory auto immune disease</a:t>
                      </a:r>
                      <a:r>
                        <a:rPr lang="en-US" b="1" baseline="0" dirty="0" smtClean="0"/>
                        <a:t> of connective  tissue that often involves the skin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Lupus erythematous      LE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5688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A</a:t>
                      </a:r>
                      <a:r>
                        <a:rPr lang="en-US" b="1" baseline="0" dirty="0" smtClean="0"/>
                        <a:t>  metastasizing pigment tumor of the skin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ar-IQ" b="1" baseline="0" dirty="0" smtClean="0">
                          <a:solidFill>
                            <a:srgbClr val="FF0000"/>
                          </a:solidFill>
                        </a:rPr>
                        <a:t>  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malignant melanoma</a:t>
                      </a:r>
                      <a:r>
                        <a:rPr lang="ar-IQ" b="1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5688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An ulcer caused by pressure  to an area of the body  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Pressure ulcer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6835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  chronic hereditary dermatitis</a:t>
                      </a:r>
                      <a:r>
                        <a:rPr lang="en-US" b="1" baseline="0" dirty="0" smtClean="0"/>
                        <a:t> with red lesion  covered by slivery scales                                  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Psoriasis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954785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</a:t>
                      </a:r>
                      <a:r>
                        <a:rPr lang="en-US" b="1" baseline="0" dirty="0" smtClean="0"/>
                        <a:t> method for estimating  the extent of body surface area involved  in a burn by assigning percentages of nine to various region of the body                                        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Rules of nine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66835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An epidermal cancer  that may invade  deeper tissues</a:t>
                      </a:r>
                      <a:r>
                        <a:rPr lang="en-US" b="1" baseline="0" dirty="0" smtClean="0"/>
                        <a:t> but tends not to metastasize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Squamous</a:t>
                      </a:r>
                      <a:r>
                        <a:rPr lang="en-US" b="1" baseline="0" dirty="0" smtClean="0">
                          <a:solidFill>
                            <a:srgbClr val="FF0000"/>
                          </a:solidFill>
                        </a:rPr>
                        <a:t> cell carcinoma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56880">
                <a:tc>
                  <a:txBody>
                    <a:bodyPr/>
                    <a:lstStyle/>
                    <a:p>
                      <a:r>
                        <a:rPr lang="en-US" b="1" dirty="0" smtClean="0"/>
                        <a:t>Absence of sweating</a:t>
                      </a:r>
                      <a:r>
                        <a:rPr lang="en-US" b="1" baseline="0" dirty="0" smtClean="0"/>
                        <a:t>                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Anhidrosis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56880">
                <a:tc>
                  <a:txBody>
                    <a:bodyPr/>
                    <a:lstStyle/>
                    <a:p>
                      <a:pPr algn="l" rtl="0"/>
                      <a:r>
                        <a:rPr lang="ar-IQ" b="1" dirty="0" smtClean="0"/>
                        <a:t>  </a:t>
                      </a:r>
                      <a:r>
                        <a:rPr lang="en-US" b="1" dirty="0" smtClean="0"/>
                        <a:t>Fungal infection </a:t>
                      </a:r>
                      <a:r>
                        <a:rPr lang="en-US" b="1" baseline="0" dirty="0" smtClean="0"/>
                        <a:t> of   the  hair                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err="1" smtClean="0">
                          <a:solidFill>
                            <a:srgbClr val="FF0000"/>
                          </a:solidFill>
                        </a:rPr>
                        <a:t>Trichomycosis</a:t>
                      </a:r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      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5688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Profuse  sweating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Diaphoresis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556880">
                <a:tc>
                  <a:txBody>
                    <a:bodyPr/>
                    <a:lstStyle/>
                    <a:p>
                      <a:pPr algn="l" rtl="0"/>
                      <a:r>
                        <a:rPr lang="en-US" b="1" dirty="0" smtClean="0"/>
                        <a:t>Collection of blood under the skin                                                             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solidFill>
                            <a:srgbClr val="FF0000"/>
                          </a:solidFill>
                        </a:rPr>
                        <a:t>Ecchymosis                 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9831472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1232</TotalTime>
  <Words>819</Words>
  <Application>Microsoft Office PowerPoint</Application>
  <PresentationFormat>عرض على الشاشة (3:4)‏</PresentationFormat>
  <Paragraphs>187</Paragraphs>
  <Slides>18</Slides>
  <Notes>2</Notes>
  <HiddenSlides>0</HiddenSlides>
  <MMClips>0</MMClips>
  <ScaleCrop>false</ScaleCrop>
  <HeadingPairs>
    <vt:vector size="4" baseType="variant">
      <vt:variant>
        <vt:lpstr>نسق</vt:lpstr>
      </vt:variant>
      <vt:variant>
        <vt:i4>2</vt:i4>
      </vt:variant>
      <vt:variant>
        <vt:lpstr>عناوين الشرائح</vt:lpstr>
      </vt:variant>
      <vt:variant>
        <vt:i4>18</vt:i4>
      </vt:variant>
    </vt:vector>
  </HeadingPairs>
  <TitlesOfParts>
    <vt:vector size="20" baseType="lpstr">
      <vt:lpstr>نسق Office</vt:lpstr>
      <vt:lpstr>سمة Office</vt:lpstr>
      <vt:lpstr>عرض تقديمي في PowerPoint</vt:lpstr>
      <vt:lpstr>Integumentary System</vt:lpstr>
      <vt:lpstr>Normal structure and function 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Thank you</vt:lpstr>
    </vt:vector>
  </TitlesOfParts>
  <Company>SACC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Integumentary System</dc:title>
  <dc:creator>Maher</dc:creator>
  <cp:lastModifiedBy>Maher</cp:lastModifiedBy>
  <cp:revision>184</cp:revision>
  <dcterms:created xsi:type="dcterms:W3CDTF">2022-11-03T16:26:12Z</dcterms:created>
  <dcterms:modified xsi:type="dcterms:W3CDTF">2022-11-19T20:36:11Z</dcterms:modified>
</cp:coreProperties>
</file>