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0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BF247-2BDE-4D21-AF9B-CD20B8E9BF05}" type="datetimeFigureOut">
              <a:rPr lang="en-US" smtClean="0"/>
              <a:t>10/21/2023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A2168D-8A1A-46E6-AAEE-A387EB2F42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41871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BF247-2BDE-4D21-AF9B-CD20B8E9BF05}" type="datetimeFigureOut">
              <a:rPr lang="en-US" smtClean="0"/>
              <a:t>10/21/2023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A2168D-8A1A-46E6-AAEE-A387EB2F42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00579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BF247-2BDE-4D21-AF9B-CD20B8E9BF05}" type="datetimeFigureOut">
              <a:rPr lang="en-US" smtClean="0"/>
              <a:t>10/21/2023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A2168D-8A1A-46E6-AAEE-A387EB2F42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88734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BF247-2BDE-4D21-AF9B-CD20B8E9BF05}" type="datetimeFigureOut">
              <a:rPr lang="en-US" smtClean="0"/>
              <a:t>10/21/2023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A2168D-8A1A-46E6-AAEE-A387EB2F42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04111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BF247-2BDE-4D21-AF9B-CD20B8E9BF05}" type="datetimeFigureOut">
              <a:rPr lang="en-US" smtClean="0"/>
              <a:t>10/21/2023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A2168D-8A1A-46E6-AAEE-A387EB2F42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27608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BF247-2BDE-4D21-AF9B-CD20B8E9BF05}" type="datetimeFigureOut">
              <a:rPr lang="en-US" smtClean="0"/>
              <a:t>10/21/2023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A2168D-8A1A-46E6-AAEE-A387EB2F42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62000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BF247-2BDE-4D21-AF9B-CD20B8E9BF05}" type="datetimeFigureOut">
              <a:rPr lang="en-US" smtClean="0"/>
              <a:t>10/21/2023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A2168D-8A1A-46E6-AAEE-A387EB2F42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42880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BF247-2BDE-4D21-AF9B-CD20B8E9BF05}" type="datetimeFigureOut">
              <a:rPr lang="en-US" smtClean="0"/>
              <a:t>10/21/2023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A2168D-8A1A-46E6-AAEE-A387EB2F42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75669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BF247-2BDE-4D21-AF9B-CD20B8E9BF05}" type="datetimeFigureOut">
              <a:rPr lang="en-US" smtClean="0"/>
              <a:t>10/21/2023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A2168D-8A1A-46E6-AAEE-A387EB2F42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63777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BF247-2BDE-4D21-AF9B-CD20B8E9BF05}" type="datetimeFigureOut">
              <a:rPr lang="en-US" smtClean="0"/>
              <a:t>10/21/2023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A2168D-8A1A-46E6-AAEE-A387EB2F42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42742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BF247-2BDE-4D21-AF9B-CD20B8E9BF05}" type="datetimeFigureOut">
              <a:rPr lang="en-US" smtClean="0"/>
              <a:t>10/21/2023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A2168D-8A1A-46E6-AAEE-A387EB2F42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77547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8BF247-2BDE-4D21-AF9B-CD20B8E9BF05}" type="datetimeFigureOut">
              <a:rPr lang="en-US" smtClean="0"/>
              <a:t>10/21/2023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A2168D-8A1A-46E6-AAEE-A387EB2F42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77882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64442" y="4639268"/>
            <a:ext cx="9144000" cy="1655762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047578" y="1091676"/>
            <a:ext cx="4973413" cy="526297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>
                <a:solidFill>
                  <a:srgbClr val="7030A0"/>
                </a:solidFill>
              </a:rPr>
              <a:t>The tense system</a:t>
            </a:r>
            <a:br>
              <a:rPr lang="en-US" sz="3200" dirty="0" smtClean="0">
                <a:solidFill>
                  <a:srgbClr val="7030A0"/>
                </a:solidFill>
              </a:rPr>
            </a:br>
            <a:r>
              <a:rPr lang="en-US" sz="1600" dirty="0" smtClean="0"/>
              <a:t>1 My parents met in Paris</a:t>
            </a:r>
            <a:r>
              <a:rPr lang="en-US" sz="1600" dirty="0" smtClean="0">
                <a:solidFill>
                  <a:schemeClr val="accent6">
                    <a:lumMod val="50000"/>
                  </a:schemeClr>
                </a:solidFill>
              </a:rPr>
              <a:t> in the 1970s.</a:t>
            </a:r>
          </a:p>
          <a:p>
            <a:r>
              <a:rPr lang="en-US" sz="1600" dirty="0" smtClean="0"/>
              <a:t>2 They travel abroad </a:t>
            </a:r>
            <a:r>
              <a:rPr lang="en-US" sz="1600" dirty="0" smtClean="0">
                <a:solidFill>
                  <a:schemeClr val="accent6">
                    <a:lumMod val="50000"/>
                  </a:schemeClr>
                </a:solidFill>
              </a:rPr>
              <a:t>in a fortnight's time.</a:t>
            </a:r>
          </a:p>
          <a:p>
            <a:r>
              <a:rPr lang="en-US" sz="1600" dirty="0" smtClean="0"/>
              <a:t>3-They were working in Canada </a:t>
            </a:r>
            <a:r>
              <a:rPr lang="en-US" sz="1600" dirty="0" smtClean="0">
                <a:solidFill>
                  <a:schemeClr val="accent6">
                    <a:lumMod val="50000"/>
                  </a:schemeClr>
                </a:solidFill>
              </a:rPr>
              <a:t>when I was born</a:t>
            </a:r>
            <a:r>
              <a:rPr lang="en-US" sz="1600" dirty="0" smtClean="0"/>
              <a:t>.</a:t>
            </a:r>
          </a:p>
          <a:p>
            <a:r>
              <a:rPr lang="en-US" sz="1600" dirty="0" smtClean="0"/>
              <a:t>4-I was born in Montreal </a:t>
            </a:r>
            <a:r>
              <a:rPr lang="en-US" sz="1600" dirty="0" smtClean="0">
                <a:solidFill>
                  <a:schemeClr val="accent6">
                    <a:lumMod val="50000"/>
                  </a:schemeClr>
                </a:solidFill>
              </a:rPr>
              <a:t>during a snowstorm</a:t>
            </a:r>
            <a:r>
              <a:rPr lang="en-US" sz="1600" dirty="0" smtClean="0"/>
              <a:t>.</a:t>
            </a:r>
          </a:p>
          <a:p>
            <a:r>
              <a:rPr lang="en-US" sz="1600" dirty="0" smtClean="0"/>
              <a:t>5_ My grandparents have lived in Ireland</a:t>
            </a:r>
            <a:r>
              <a:rPr lang="en-US" sz="1600" dirty="0" smtClean="0">
                <a:solidFill>
                  <a:schemeClr val="accent6">
                    <a:lumMod val="50000"/>
                  </a:schemeClr>
                </a:solidFill>
              </a:rPr>
              <a:t> ages ago. </a:t>
            </a:r>
          </a:p>
          <a:p>
            <a:r>
              <a:rPr lang="en-US" sz="1600" dirty="0" smtClean="0"/>
              <a:t> 6_ I wrote to my grandmother</a:t>
            </a:r>
            <a:r>
              <a:rPr lang="en-US" sz="1600" dirty="0" smtClean="0">
                <a:solidFill>
                  <a:schemeClr val="accent6">
                    <a:lumMod val="50000"/>
                  </a:schemeClr>
                </a:solidFill>
              </a:rPr>
              <a:t> Frequently</a:t>
            </a:r>
            <a:r>
              <a:rPr lang="en-US" sz="1600" dirty="0" smtClean="0"/>
              <a:t>.</a:t>
            </a:r>
          </a:p>
          <a:p>
            <a:r>
              <a:rPr lang="en-US" sz="1600" dirty="0" smtClean="0"/>
              <a:t> 7_ I'm going to work in the US </a:t>
            </a:r>
            <a:r>
              <a:rPr lang="en-US" sz="1600" dirty="0" smtClean="0">
                <a:solidFill>
                  <a:schemeClr val="accent6">
                    <a:lumMod val="50000"/>
                  </a:schemeClr>
                </a:solidFill>
              </a:rPr>
              <a:t>tonight.</a:t>
            </a:r>
          </a:p>
          <a:p>
            <a:r>
              <a:rPr lang="en-US" sz="1600" dirty="0" smtClean="0"/>
              <a:t>8_ My brother's flying to Abu Dhabi on business </a:t>
            </a:r>
            <a:r>
              <a:rPr lang="en-US" sz="1600" dirty="0" smtClean="0">
                <a:solidFill>
                  <a:schemeClr val="accent6">
                    <a:lumMod val="50000"/>
                  </a:schemeClr>
                </a:solidFill>
              </a:rPr>
              <a:t>recently</a:t>
            </a:r>
            <a:r>
              <a:rPr lang="en-US" sz="1600" dirty="0" smtClean="0"/>
              <a:t>. </a:t>
            </a:r>
          </a:p>
          <a:p>
            <a:r>
              <a:rPr lang="en-US" sz="1600" dirty="0" smtClean="0"/>
              <a:t>9_ He's been learning Arabic </a:t>
            </a:r>
            <a:r>
              <a:rPr lang="en-US" sz="1600" dirty="0" smtClean="0">
                <a:solidFill>
                  <a:schemeClr val="accent6">
                    <a:lumMod val="50000"/>
                  </a:schemeClr>
                </a:solidFill>
              </a:rPr>
              <a:t>For a year. </a:t>
            </a:r>
          </a:p>
          <a:p>
            <a:r>
              <a:rPr lang="en-US" sz="1600" dirty="0" smtClean="0"/>
              <a:t>10_ I'll see you </a:t>
            </a:r>
            <a:r>
              <a:rPr lang="en-US" sz="1600" dirty="0" smtClean="0">
                <a:solidFill>
                  <a:schemeClr val="accent6">
                    <a:lumMod val="50000"/>
                  </a:schemeClr>
                </a:solidFill>
              </a:rPr>
              <a:t>Later</a:t>
            </a:r>
            <a:r>
              <a:rPr lang="en-US" sz="1600" dirty="0" smtClean="0"/>
              <a:t>. </a:t>
            </a:r>
            <a:r>
              <a:rPr lang="en-US" sz="1600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Future</a:t>
            </a:r>
          </a:p>
          <a:p>
            <a:endParaRPr lang="ar-IQ" sz="1600" b="1" dirty="0" smtClean="0"/>
          </a:p>
          <a:p>
            <a:r>
              <a:rPr lang="en-US" sz="1600" b="1" dirty="0" smtClean="0"/>
              <a:t>Meet  _ </a:t>
            </a:r>
            <a:r>
              <a:rPr lang="en-US" sz="1600" b="1" dirty="0" smtClean="0">
                <a:solidFill>
                  <a:schemeClr val="accent2">
                    <a:lumMod val="50000"/>
                  </a:schemeClr>
                </a:solidFill>
              </a:rPr>
              <a:t>met</a:t>
            </a:r>
            <a:r>
              <a:rPr lang="ar-IQ" sz="1600" b="1" dirty="0" smtClean="0">
                <a:solidFill>
                  <a:schemeClr val="accent2">
                    <a:lumMod val="50000"/>
                  </a:schemeClr>
                </a:solidFill>
              </a:rPr>
              <a:t>في زمن الماضي </a:t>
            </a:r>
            <a:endParaRPr lang="en-US" sz="1600" b="1" dirty="0" smtClean="0">
              <a:solidFill>
                <a:schemeClr val="accent2">
                  <a:lumMod val="50000"/>
                </a:schemeClr>
              </a:solidFill>
            </a:endParaRPr>
          </a:p>
          <a:p>
            <a:endParaRPr lang="ar-IQ" sz="1600" b="1" dirty="0"/>
          </a:p>
          <a:p>
            <a:r>
              <a:rPr lang="en-US" sz="1600" b="1" dirty="0" smtClean="0"/>
              <a:t>I'll = I will.</a:t>
            </a:r>
            <a:endParaRPr lang="ar-IQ" sz="1600" b="1" dirty="0" smtClean="0"/>
          </a:p>
          <a:p>
            <a:r>
              <a:rPr lang="en-US" sz="1600" b="1" dirty="0" smtClean="0"/>
              <a:t>Write _</a:t>
            </a:r>
            <a:r>
              <a:rPr lang="en-US" sz="1600" b="1" dirty="0" smtClean="0">
                <a:solidFill>
                  <a:schemeClr val="accent2">
                    <a:lumMod val="50000"/>
                  </a:schemeClr>
                </a:solidFill>
              </a:rPr>
              <a:t>wrote </a:t>
            </a:r>
            <a:r>
              <a:rPr lang="ar-IQ" sz="1600" b="1" dirty="0" smtClean="0">
                <a:solidFill>
                  <a:schemeClr val="accent2">
                    <a:lumMod val="50000"/>
                  </a:schemeClr>
                </a:solidFill>
              </a:rPr>
              <a:t>في زمن الماضي</a:t>
            </a:r>
          </a:p>
          <a:p>
            <a:endParaRPr lang="ar-IQ" sz="1600" b="1" dirty="0">
              <a:solidFill>
                <a:schemeClr val="accent2">
                  <a:lumMod val="50000"/>
                </a:schemeClr>
              </a:solidFill>
            </a:endParaRPr>
          </a:p>
          <a:p>
            <a:endParaRPr lang="en-US" sz="1600" b="1" dirty="0" smtClean="0">
              <a:solidFill>
                <a:schemeClr val="accent2">
                  <a:lumMod val="50000"/>
                </a:schemeClr>
              </a:solidFill>
            </a:endParaRPr>
          </a:p>
          <a:p>
            <a:endParaRPr lang="en-US" sz="1600" b="1" dirty="0"/>
          </a:p>
          <a:p>
            <a:endParaRPr lang="en-US" sz="1600" b="1" dirty="0" smtClean="0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49183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71533067"/>
              </p:ext>
            </p:extLst>
          </p:nvPr>
        </p:nvGraphicFramePr>
        <p:xfrm>
          <a:off x="1881875" y="1172317"/>
          <a:ext cx="8127999" cy="3194967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2709333"/>
                <a:gridCol w="2709333"/>
                <a:gridCol w="2709333"/>
              </a:tblGrid>
              <a:tr h="604167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Active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Simple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Continuous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Present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he </a:t>
                      </a:r>
                      <a:r>
                        <a:rPr lang="en-US" b="1" dirty="0" smtClean="0"/>
                        <a:t>works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we </a:t>
                      </a:r>
                      <a:r>
                        <a:rPr lang="en-US" b="1" dirty="0" smtClean="0"/>
                        <a:t>are working</a:t>
                      </a:r>
                      <a:endParaRPr lang="en-US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Past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She </a:t>
                      </a:r>
                      <a:r>
                        <a:rPr lang="en-US" b="1" dirty="0" smtClean="0"/>
                        <a:t>worked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I </a:t>
                      </a:r>
                      <a:r>
                        <a:rPr lang="en-US" b="1" dirty="0" smtClean="0"/>
                        <a:t>was working</a:t>
                      </a:r>
                      <a:endParaRPr lang="en-US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Future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they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="1" baseline="0" dirty="0" smtClean="0"/>
                        <a:t>will work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you </a:t>
                      </a:r>
                      <a:r>
                        <a:rPr lang="en-US" b="1" dirty="0" smtClean="0"/>
                        <a:t>will be working</a:t>
                      </a:r>
                      <a:endParaRPr lang="en-US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Present</a:t>
                      </a:r>
                      <a:r>
                        <a:rPr lang="en-US" baseline="0" dirty="0" smtClean="0"/>
                        <a:t> perfect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we </a:t>
                      </a:r>
                      <a:r>
                        <a:rPr lang="en-US" b="1" dirty="0" smtClean="0"/>
                        <a:t>have worked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she </a:t>
                      </a:r>
                      <a:r>
                        <a:rPr lang="en-US" b="1" dirty="0" smtClean="0"/>
                        <a:t>has been working</a:t>
                      </a:r>
                      <a:endParaRPr lang="en-US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Past perfect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I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="1" baseline="0" dirty="0" smtClean="0"/>
                        <a:t>had worked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you </a:t>
                      </a:r>
                      <a:r>
                        <a:rPr lang="en-US" b="1" dirty="0" smtClean="0"/>
                        <a:t>had been working</a:t>
                      </a:r>
                      <a:endParaRPr lang="en-US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Future perfect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they </a:t>
                      </a:r>
                      <a:r>
                        <a:rPr lang="en-US" b="1" dirty="0" smtClean="0"/>
                        <a:t>will have worked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he </a:t>
                      </a:r>
                      <a:r>
                        <a:rPr lang="en-US" b="1" dirty="0" smtClean="0"/>
                        <a:t>will have been working</a:t>
                      </a:r>
                      <a:endParaRPr lang="en-US" b="1" dirty="0"/>
                    </a:p>
                  </a:txBody>
                  <a:tcPr/>
                </a:tc>
              </a:tr>
              <a:tr h="245205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695199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93424173"/>
              </p:ext>
            </p:extLst>
          </p:nvPr>
        </p:nvGraphicFramePr>
        <p:xfrm>
          <a:off x="1978926" y="1583140"/>
          <a:ext cx="8262960" cy="385843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54320"/>
                <a:gridCol w="2754320"/>
                <a:gridCol w="2754320"/>
              </a:tblGrid>
              <a:tr h="432706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passive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simple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continuous</a:t>
                      </a:r>
                      <a:endParaRPr lang="en-US" dirty="0"/>
                    </a:p>
                  </a:txBody>
                  <a:tcPr/>
                </a:tc>
              </a:tr>
              <a:tr h="43270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Present</a:t>
                      </a:r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It</a:t>
                      </a:r>
                      <a:r>
                        <a:rPr lang="en-US" baseline="0" dirty="0" smtClean="0"/>
                        <a:t> is made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they are being made</a:t>
                      </a:r>
                      <a:endParaRPr lang="en-US" dirty="0"/>
                    </a:p>
                  </a:txBody>
                  <a:tcPr/>
                </a:tc>
              </a:tr>
              <a:tr h="432706">
                <a:tc>
                  <a:txBody>
                    <a:bodyPr/>
                    <a:lstStyle/>
                    <a:p>
                      <a:r>
                        <a:rPr lang="en-US" dirty="0" smtClean="0"/>
                        <a:t>past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it was made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it was being made</a:t>
                      </a:r>
                      <a:endParaRPr lang="en-US" dirty="0"/>
                    </a:p>
                  </a:txBody>
                  <a:tcPr/>
                </a:tc>
              </a:tr>
              <a:tr h="432706">
                <a:tc>
                  <a:txBody>
                    <a:bodyPr/>
                    <a:lstStyle/>
                    <a:p>
                      <a:r>
                        <a:rPr lang="en-US" dirty="0" smtClean="0"/>
                        <a:t>future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they will be made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43270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Present</a:t>
                      </a:r>
                      <a:r>
                        <a:rPr lang="en-US" baseline="0" dirty="0" smtClean="0"/>
                        <a:t> perfect</a:t>
                      </a:r>
                      <a:endParaRPr lang="en-US" dirty="0" smtClean="0"/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They have been made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43270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Past perfect </a:t>
                      </a:r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It had been made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43270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Future perfect</a:t>
                      </a:r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They will have been made</a:t>
                      </a:r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460079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115</TotalTime>
  <Words>98</Words>
  <Application>Microsoft Office PowerPoint</Application>
  <PresentationFormat>Widescreen</PresentationFormat>
  <Paragraphs>55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7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</vt:vector>
  </TitlesOfParts>
  <Company>SACC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Maher</dc:creator>
  <cp:lastModifiedBy>Maher</cp:lastModifiedBy>
  <cp:revision>13</cp:revision>
  <dcterms:created xsi:type="dcterms:W3CDTF">2023-10-21T18:30:41Z</dcterms:created>
  <dcterms:modified xsi:type="dcterms:W3CDTF">2023-10-21T20:26:22Z</dcterms:modified>
</cp:coreProperties>
</file>