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74" r:id="rId2"/>
    <p:sldId id="275" r:id="rId3"/>
    <p:sldId id="276" r:id="rId4"/>
    <p:sldId id="277" r:id="rId5"/>
    <p:sldId id="278" r:id="rId6"/>
    <p:sldId id="279" r:id="rId7"/>
    <p:sldId id="280" r:id="rId8"/>
    <p:sldId id="281" r:id="rId9"/>
    <p:sldId id="282" r:id="rId10"/>
    <p:sldId id="283" r:id="rId11"/>
    <p:sldId id="284" r:id="rId12"/>
    <p:sldId id="285" r:id="rId13"/>
    <p:sldId id="286" r:id="rId14"/>
    <p:sldId id="287"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IQ"/>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B1521CAB-B2AA-447A-A248-7B2B49CB0F72}" type="datetimeFigureOut">
              <a:rPr lang="ar-IQ" smtClean="0"/>
              <a:t>07/06/1445</a:t>
            </a:fld>
            <a:endParaRPr lang="ar-IQ"/>
          </a:p>
        </p:txBody>
      </p:sp>
      <p:sp>
        <p:nvSpPr>
          <p:cNvPr id="4" name="عنصر نائب لصورة الشريحة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1" anchor="ctr"/>
          <a:lstStyle/>
          <a:p>
            <a:endParaRPr lang="ar-IQ"/>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IQ"/>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CF2836EE-C020-440D-8979-3B71925D2B55}" type="slidenum">
              <a:rPr lang="ar-IQ" smtClean="0"/>
              <a:t>‹#›</a:t>
            </a:fld>
            <a:endParaRPr lang="ar-IQ"/>
          </a:p>
        </p:txBody>
      </p:sp>
    </p:spTree>
    <p:extLst>
      <p:ext uri="{BB962C8B-B14F-4D97-AF65-F5344CB8AC3E}">
        <p14:creationId xmlns:p14="http://schemas.microsoft.com/office/powerpoint/2010/main" val="2535405040"/>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p>
            <a:fld id="{612D14D0-99E0-426D-ABA7-57F1FC88AD52}" type="datetime1">
              <a:rPr lang="en-US" smtClean="0"/>
              <a:t>12/19/2023</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690053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العنوان والتسمية ال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تحرير أنماط النص الرئيسي</a:t>
            </a:r>
          </a:p>
        </p:txBody>
      </p:sp>
      <p:sp>
        <p:nvSpPr>
          <p:cNvPr id="4" name="Date Placeholder 3"/>
          <p:cNvSpPr>
            <a:spLocks noGrp="1"/>
          </p:cNvSpPr>
          <p:nvPr>
            <p:ph type="dt" sz="half" idx="10"/>
          </p:nvPr>
        </p:nvSpPr>
        <p:spPr/>
        <p:txBody>
          <a:bodyPr/>
          <a:lstStyle/>
          <a:p>
            <a:fld id="{19ED58CD-7767-44C5-8BC4-3C0081DB0CBF}" type="datetime1">
              <a:rPr lang="en-US" smtClean="0"/>
              <a:t>12/19/2023</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473708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اقتباس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ar-SA" smtClean="0"/>
              <a:t>انقر لتحرير نمط العنوان الرئيسي</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smtClean="0"/>
              <a:t>تحرير أنماط النص الرئيسي</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تحرير أنماط النص الرئيسي</a:t>
            </a:r>
          </a:p>
        </p:txBody>
      </p:sp>
      <p:sp>
        <p:nvSpPr>
          <p:cNvPr id="4" name="Date Placeholder 3"/>
          <p:cNvSpPr>
            <a:spLocks noGrp="1"/>
          </p:cNvSpPr>
          <p:nvPr>
            <p:ph type="dt" sz="half" idx="10"/>
          </p:nvPr>
        </p:nvSpPr>
        <p:spPr/>
        <p:txBody>
          <a:bodyPr/>
          <a:lstStyle/>
          <a:p>
            <a:fld id="{FE7F97CE-395C-4C09-BF60-9FB18F84E6B8}" type="datetime1">
              <a:rPr lang="en-US" smtClean="0"/>
              <a:t>12/19/2023</a:t>
            </a:fld>
            <a:endParaRPr lang="en-US"/>
          </a:p>
        </p:txBody>
      </p:sp>
      <p:sp>
        <p:nvSpPr>
          <p:cNvPr id="5" name="Footer Placeholder 4"/>
          <p:cNvSpPr>
            <a:spLocks noGrp="1"/>
          </p:cNvSpPr>
          <p:nvPr>
            <p:ph type="ftr" sz="quarter" idx="11"/>
          </p:nvPr>
        </p:nvSpPr>
        <p:spPr/>
        <p:txBody>
          <a:bodyPr/>
          <a:lstStyle/>
          <a:p>
            <a:endParaRPr lang="en-US"/>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6F15528-21DE-4FAA-801E-634DDDAF4B2B}" type="slidenum">
              <a:rPr lang="en-US" smtClean="0"/>
              <a:pPr/>
              <a:t>‹#›</a:t>
            </a:fld>
            <a:endParaRPr lang="en-US"/>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240974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بطاقة اسم">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ar-SA" smtClean="0"/>
              <a:t>انقر لتحرير نمط العنوان الرئيسي</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smtClean="0"/>
              <a:t>تحرير أنماط النص الرئيسي</a:t>
            </a:r>
          </a:p>
        </p:txBody>
      </p:sp>
      <p:sp>
        <p:nvSpPr>
          <p:cNvPr id="5" name="Date Placeholder 4"/>
          <p:cNvSpPr>
            <a:spLocks noGrp="1"/>
          </p:cNvSpPr>
          <p:nvPr>
            <p:ph type="dt" sz="half" idx="10"/>
          </p:nvPr>
        </p:nvSpPr>
        <p:spPr/>
        <p:txBody>
          <a:bodyPr/>
          <a:lstStyle/>
          <a:p>
            <a:fld id="{8FB41E9B-9B9D-4A57-A6BA-F6437B3CE2F8}" type="datetime1">
              <a:rPr lang="en-US" smtClean="0"/>
              <a:t>12/19/2023</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055737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بطاقة اسم ذات اقتباس">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ar-SA" smtClean="0"/>
              <a:t>انقر لتحرير نمط العنوان الرئيسي</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smtClean="0"/>
              <a:t>تحرير أنماط النص الرئيسي</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smtClean="0"/>
              <a:t>تحرير أنماط النص الرئيسي</a:t>
            </a:r>
          </a:p>
        </p:txBody>
      </p:sp>
      <p:sp>
        <p:nvSpPr>
          <p:cNvPr id="5" name="Date Placeholder 4"/>
          <p:cNvSpPr>
            <a:spLocks noGrp="1"/>
          </p:cNvSpPr>
          <p:nvPr>
            <p:ph type="dt" sz="half" idx="10"/>
          </p:nvPr>
        </p:nvSpPr>
        <p:spPr/>
        <p:txBody>
          <a:bodyPr/>
          <a:lstStyle/>
          <a:p>
            <a:fld id="{D6FA7C72-6C95-4841-9175-1A70FC44C671}" type="datetime1">
              <a:rPr lang="en-US" smtClean="0"/>
              <a:t>12/19/2023</a:t>
            </a:fld>
            <a:endParaRPr lang="en-US"/>
          </a:p>
        </p:txBody>
      </p:sp>
      <p:sp>
        <p:nvSpPr>
          <p:cNvPr id="6" name="Footer Placeholder 5"/>
          <p:cNvSpPr>
            <a:spLocks noGrp="1"/>
          </p:cNvSpPr>
          <p:nvPr>
            <p:ph type="ftr" sz="quarter" idx="11"/>
          </p:nvPr>
        </p:nvSpPr>
        <p:spPr/>
        <p:txBody>
          <a:bodyPr/>
          <a:lstStyle/>
          <a:p>
            <a:endParaRPr lang="en-US"/>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6F15528-21DE-4FAA-801E-634DDDAF4B2B}" type="slidenum">
              <a:rPr lang="en-US" smtClean="0"/>
              <a:pPr/>
              <a:t>‹#›</a:t>
            </a:fld>
            <a:endParaRPr lang="en-US"/>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535151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صواب أو خطأ">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ar-SA" smtClean="0"/>
              <a:t>انقر لتحرير نمط العنوان الرئيسي</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smtClean="0"/>
              <a:t>تحرير أنماط النص الرئيسي</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smtClean="0"/>
              <a:t>تحرير أنماط النص الرئيسي</a:t>
            </a:r>
          </a:p>
        </p:txBody>
      </p:sp>
      <p:sp>
        <p:nvSpPr>
          <p:cNvPr id="5" name="Date Placeholder 4"/>
          <p:cNvSpPr>
            <a:spLocks noGrp="1"/>
          </p:cNvSpPr>
          <p:nvPr>
            <p:ph type="dt" sz="half" idx="10"/>
          </p:nvPr>
        </p:nvSpPr>
        <p:spPr/>
        <p:txBody>
          <a:bodyPr/>
          <a:lstStyle/>
          <a:p>
            <a:fld id="{CC738BC7-D99A-4B21-B0DC-484755E1E1D5}" type="datetime1">
              <a:rPr lang="en-US" smtClean="0"/>
              <a:t>12/19/2023</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064213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p:txBody>
          <a:bodyPr vert="eaVert" anchor="t"/>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64AEA541-E2D8-413D-92A0-BF9D67CEAC85}" type="datetime1">
              <a:rPr lang="en-US" smtClean="0"/>
              <a:t>12/19/2023</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854826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EFFA30C4-948A-416A-83F8-0B43A5FC92FD}" type="datetime1">
              <a:rPr lang="en-US" smtClean="0"/>
              <a:t>12/19/2023</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895625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ar-SA" smtClean="0"/>
              <a:t>انقر لتحرير نمط العنوان الرئيسي</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294B6829-60FA-4282-AF6E-5DC7D5BA7B53}" type="datetime1">
              <a:rPr lang="en-US" smtClean="0"/>
              <a:t>12/19/2023</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002106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تحرير أنماط النص الرئيسي</a:t>
            </a:r>
          </a:p>
        </p:txBody>
      </p:sp>
      <p:sp>
        <p:nvSpPr>
          <p:cNvPr id="4" name="Date Placeholder 3"/>
          <p:cNvSpPr>
            <a:spLocks noGrp="1"/>
          </p:cNvSpPr>
          <p:nvPr>
            <p:ph type="dt" sz="half" idx="10"/>
          </p:nvPr>
        </p:nvSpPr>
        <p:spPr/>
        <p:txBody>
          <a:bodyPr/>
          <a:lstStyle/>
          <a:p>
            <a:fld id="{BD471A7B-4D85-4D78-BE76-5DB3068DE1A5}" type="datetime1">
              <a:rPr lang="en-US" smtClean="0"/>
              <a:t>12/19/2023</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05918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ar-SA" smtClean="0"/>
              <a:t>انقر لتحرير نمط العنوان الرئيسي</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Date Placeholder 4"/>
          <p:cNvSpPr>
            <a:spLocks noGrp="1"/>
          </p:cNvSpPr>
          <p:nvPr>
            <p:ph type="dt" sz="half" idx="10"/>
          </p:nvPr>
        </p:nvSpPr>
        <p:spPr/>
        <p:txBody>
          <a:bodyPr/>
          <a:lstStyle/>
          <a:p>
            <a:fld id="{83161552-6F41-4294-B2EA-9023929893A7}" type="datetime1">
              <a:rPr lang="en-US" smtClean="0"/>
              <a:t>12/19/2023</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515166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تحرير أنماط النص الرئيسي</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تحرير أنماط النص الرئيسي</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Date Placeholder 6"/>
          <p:cNvSpPr>
            <a:spLocks noGrp="1"/>
          </p:cNvSpPr>
          <p:nvPr>
            <p:ph type="dt" sz="half" idx="10"/>
          </p:nvPr>
        </p:nvSpPr>
        <p:spPr/>
        <p:txBody>
          <a:bodyPr/>
          <a:lstStyle/>
          <a:p>
            <a:fld id="{6C2884AD-C7E4-4B53-8180-BCAC513637AB}" type="datetime1">
              <a:rPr lang="en-US" smtClean="0"/>
              <a:t>12/19/2023</a:t>
            </a:fld>
            <a:endParaRPr lang="en-US"/>
          </a:p>
        </p:txBody>
      </p:sp>
      <p:sp>
        <p:nvSpPr>
          <p:cNvPr id="8" name="Footer Placeholder 7"/>
          <p:cNvSpPr>
            <a:spLocks noGrp="1"/>
          </p:cNvSpPr>
          <p:nvPr>
            <p:ph type="ftr" sz="quarter" idx="11"/>
          </p:nvPr>
        </p:nvSpPr>
        <p:spPr/>
        <p:txBody>
          <a:bodyPr/>
          <a:lstStyle/>
          <a:p>
            <a:endParaRPr lang="en-US"/>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79680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ar-SA" smtClean="0"/>
              <a:t>انقر لتحرير نمط العنوان الرئيسي</a:t>
            </a:r>
            <a:endParaRPr lang="en-US" dirty="0"/>
          </a:p>
        </p:txBody>
      </p:sp>
      <p:sp>
        <p:nvSpPr>
          <p:cNvPr id="3" name="Date Placeholder 2"/>
          <p:cNvSpPr>
            <a:spLocks noGrp="1"/>
          </p:cNvSpPr>
          <p:nvPr>
            <p:ph type="dt" sz="half" idx="10"/>
          </p:nvPr>
        </p:nvSpPr>
        <p:spPr/>
        <p:txBody>
          <a:bodyPr/>
          <a:lstStyle/>
          <a:p>
            <a:fld id="{91CAC318-F4E8-4C66-92D4-FB297D06969F}" type="datetime1">
              <a:rPr lang="en-US" smtClean="0"/>
              <a:t>12/19/2023</a:t>
            </a:fld>
            <a:endParaRPr lang="en-US"/>
          </a:p>
        </p:txBody>
      </p:sp>
      <p:sp>
        <p:nvSpPr>
          <p:cNvPr id="4" name="Footer Placeholder 3"/>
          <p:cNvSpPr>
            <a:spLocks noGrp="1"/>
          </p:cNvSpPr>
          <p:nvPr>
            <p:ph type="ftr" sz="quarter" idx="11"/>
          </p:nvPr>
        </p:nvSpPr>
        <p:spPr/>
        <p:txBody>
          <a:bodyPr/>
          <a:lstStyle/>
          <a:p>
            <a:endParaRPr lang="en-US"/>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41532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79B228-5BE9-4FDE-BEFF-57A71A323F8B}" type="datetime1">
              <a:rPr lang="en-US" smtClean="0"/>
              <a:t>12/19/2023</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86680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ar-SA" smtClean="0"/>
              <a:t>انقر لتحرير نمط العنوان الرئيسي</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تحرير أنماط النص الرئيسي</a:t>
            </a:r>
          </a:p>
        </p:txBody>
      </p:sp>
      <p:sp>
        <p:nvSpPr>
          <p:cNvPr id="5" name="Date Placeholder 4"/>
          <p:cNvSpPr>
            <a:spLocks noGrp="1"/>
          </p:cNvSpPr>
          <p:nvPr>
            <p:ph type="dt" sz="half" idx="10"/>
          </p:nvPr>
        </p:nvSpPr>
        <p:spPr/>
        <p:txBody>
          <a:bodyPr/>
          <a:lstStyle/>
          <a:p>
            <a:fld id="{3DE36C7C-11CB-4676-A564-82F1E21D1200}" type="datetime1">
              <a:rPr lang="en-US" smtClean="0"/>
              <a:t>12/19/2023</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37344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ar-SA" smtClean="0"/>
              <a:t>انقر لتحرير نمط العنوان الرئيسي</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smtClean="0"/>
              <a:t>انقر فوق الأيقونة لإضافة صورة</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تحرير أنماط النص الرئيسي</a:t>
            </a:r>
          </a:p>
        </p:txBody>
      </p:sp>
      <p:sp>
        <p:nvSpPr>
          <p:cNvPr id="5" name="Date Placeholder 4"/>
          <p:cNvSpPr>
            <a:spLocks noGrp="1"/>
          </p:cNvSpPr>
          <p:nvPr>
            <p:ph type="dt" sz="half" idx="10"/>
          </p:nvPr>
        </p:nvSpPr>
        <p:spPr/>
        <p:txBody>
          <a:bodyPr/>
          <a:lstStyle/>
          <a:p>
            <a:fld id="{7E267482-7D3B-431B-BA2C-D3F6C7EF8570}" type="datetime1">
              <a:rPr lang="en-US" smtClean="0"/>
              <a:t>12/19/2023</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256548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EB48B65D-D9C2-4A1B-941C-ADC51D6CFD9D}" type="datetime1">
              <a:rPr lang="en-US" smtClean="0"/>
              <a:t>12/19/2023</a:t>
            </a:fld>
            <a:endParaRPr lang="en-U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8827595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hdr="0" ftr="0" dt="0"/>
  <p:txStyles>
    <p:titleStyle>
      <a:lvl1pPr algn="l" defTabSz="457200" rtl="1" eaLnBrk="1" latinLnBrk="0" hangingPunct="1">
        <a:spcBef>
          <a:spcPct val="0"/>
        </a:spcBef>
        <a:buNone/>
        <a:defRPr sz="36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80.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80.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420.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520.png"/><Relationship Id="rId5" Type="http://schemas.openxmlformats.org/officeDocument/2006/relationships/image" Target="../media/image21.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530.png"/><Relationship Id="rId1" Type="http://schemas.openxmlformats.org/officeDocument/2006/relationships/slideLayout" Target="../slideLayouts/slideLayout2.xml"/><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rtl="0"/>
            <a:r>
              <a:rPr lang="en-US" dirty="0" smtClean="0"/>
              <a:t>Transient Heat conduction </a:t>
            </a:r>
            <a:endParaRPr lang="ar-IQ" dirty="0"/>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p:txBody>
              <a:bodyPr/>
              <a:lstStyle/>
              <a:p>
                <a:pPr algn="l" rtl="0"/>
                <a:r>
                  <a:rPr lang="en-US" sz="2400" dirty="0" smtClean="0"/>
                  <a:t>In this case the temperature be function on time as it is function of dimensions. </a:t>
                </a:r>
              </a:p>
              <a:p>
                <a:pPr algn="l" rtl="0"/>
                <a14:m>
                  <m:oMath xmlns:m="http://schemas.openxmlformats.org/officeDocument/2006/math">
                    <m:r>
                      <a:rPr lang="en-US" sz="2400" b="0" i="1" smtClean="0">
                        <a:latin typeface="Cambria Math" panose="02040503050406030204" pitchFamily="18" charset="0"/>
                      </a:rPr>
                      <m:t>𝑇</m:t>
                    </m:r>
                    <m:r>
                      <a:rPr lang="en-US" sz="2400" b="0" i="1" smtClean="0">
                        <a:latin typeface="Cambria Math" panose="02040503050406030204" pitchFamily="18" charset="0"/>
                      </a:rPr>
                      <m:t>=</m:t>
                    </m:r>
                    <m:r>
                      <a:rPr lang="en-US" sz="2400" b="0" i="1" smtClean="0">
                        <a:latin typeface="Cambria Math" panose="02040503050406030204" pitchFamily="18" charset="0"/>
                      </a:rPr>
                      <m:t>𝑇</m:t>
                    </m:r>
                    <m:d>
                      <m:dPr>
                        <m:ctrlPr>
                          <a:rPr lang="en-US" sz="2400" b="0" i="1" smtClean="0">
                            <a:latin typeface="Cambria Math"/>
                          </a:rPr>
                        </m:ctrlPr>
                      </m:dPr>
                      <m:e>
                        <m:r>
                          <a:rPr lang="en-US" sz="2400" b="0" i="1" smtClean="0">
                            <a:latin typeface="Cambria Math" panose="02040503050406030204" pitchFamily="18" charset="0"/>
                          </a:rPr>
                          <m:t>𝑥</m:t>
                        </m:r>
                        <m:r>
                          <a:rPr lang="en-US" sz="2400" b="0" i="1" smtClean="0">
                            <a:latin typeface="Cambria Math" panose="02040503050406030204" pitchFamily="18" charset="0"/>
                          </a:rPr>
                          <m:t>,</m:t>
                        </m:r>
                        <m:r>
                          <a:rPr lang="en-US" sz="2400" b="0" i="1" smtClean="0">
                            <a:latin typeface="Cambria Math" panose="02040503050406030204" pitchFamily="18" charset="0"/>
                          </a:rPr>
                          <m:t>𝑦</m:t>
                        </m:r>
                        <m:r>
                          <a:rPr lang="en-US" sz="2400" b="0" i="1" smtClean="0">
                            <a:latin typeface="Cambria Math" panose="02040503050406030204" pitchFamily="18" charset="0"/>
                          </a:rPr>
                          <m:t>,</m:t>
                        </m:r>
                        <m:r>
                          <a:rPr lang="en-US" sz="2400" b="0" i="1" smtClean="0">
                            <a:latin typeface="Cambria Math" panose="02040503050406030204" pitchFamily="18" charset="0"/>
                          </a:rPr>
                          <m:t>𝑧</m:t>
                        </m:r>
                        <m:r>
                          <a:rPr lang="en-US" sz="2400" b="0" i="1" smtClean="0">
                            <a:latin typeface="Cambria Math" panose="02040503050406030204" pitchFamily="18" charset="0"/>
                          </a:rPr>
                          <m:t>, </m:t>
                        </m:r>
                        <m:r>
                          <a:rPr lang="en-US" sz="2400" b="0" i="1" smtClean="0">
                            <a:latin typeface="Cambria Math" panose="02040503050406030204" pitchFamily="18" charset="0"/>
                            <a:ea typeface="Cambria Math" panose="02040503050406030204" pitchFamily="18" charset="0"/>
                          </a:rPr>
                          <m:t>𝜏</m:t>
                        </m:r>
                      </m:e>
                    </m:d>
                  </m:oMath>
                </a14:m>
                <a:endParaRPr lang="en-US" sz="2400" dirty="0"/>
              </a:p>
              <a:p>
                <a:pPr algn="l" rtl="0"/>
                <a:r>
                  <a:rPr lang="en-US" sz="2400" b="1" dirty="0">
                    <a:solidFill>
                      <a:srgbClr val="FF0000"/>
                    </a:solidFill>
                  </a:rPr>
                  <a:t>LUMPED SYSTEM CONCEPT </a:t>
                </a:r>
                <a:endParaRPr lang="en-US" sz="2400" b="1" dirty="0" smtClean="0">
                  <a:solidFill>
                    <a:srgbClr val="FF0000"/>
                  </a:solidFill>
                </a:endParaRPr>
              </a:p>
              <a:p>
                <a:pPr algn="l" rtl="0"/>
                <a:endParaRPr lang="en-US" sz="2400" dirty="0" smtClean="0"/>
              </a:p>
              <a:p>
                <a:pPr algn="l" rtl="0"/>
                <a:endParaRPr lang="en-US" sz="2400" dirty="0" smtClean="0"/>
              </a:p>
              <a:p>
                <a:pPr algn="l" rtl="0"/>
                <a:endParaRPr lang="ar-IQ" sz="2400"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blipFill>
                <a:blip r:embed="rId2"/>
                <a:stretch>
                  <a:fillRect l="-1295" t="-1290" r="-555"/>
                </a:stretch>
              </a:blipFill>
            </p:spPr>
            <p:txBody>
              <a:bodyPr/>
              <a:lstStyle/>
              <a:p>
                <a:r>
                  <a:rPr lang="ar-IQ">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1</a:t>
            </a:fld>
            <a:endParaRPr lang="en-US"/>
          </a:p>
        </p:txBody>
      </p:sp>
      <p:pic>
        <p:nvPicPr>
          <p:cNvPr id="5" name="صورة 4"/>
          <p:cNvPicPr>
            <a:picLocks noChangeAspect="1"/>
          </p:cNvPicPr>
          <p:nvPr/>
        </p:nvPicPr>
        <p:blipFill>
          <a:blip r:embed="rId3"/>
          <a:stretch>
            <a:fillRect/>
          </a:stretch>
        </p:blipFill>
        <p:spPr>
          <a:xfrm>
            <a:off x="1828800" y="4234822"/>
            <a:ext cx="5981700" cy="1905000"/>
          </a:xfrm>
          <a:prstGeom prst="rect">
            <a:avLst/>
          </a:prstGeom>
        </p:spPr>
      </p:pic>
    </p:spTree>
    <p:extLst>
      <p:ext uri="{BB962C8B-B14F-4D97-AF65-F5344CB8AC3E}">
        <p14:creationId xmlns:p14="http://schemas.microsoft.com/office/powerpoint/2010/main" val="1245039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عنصر نائب للمحتوى 4"/>
          <p:cNvPicPr>
            <a:picLocks noGrp="1" noChangeAspect="1"/>
          </p:cNvPicPr>
          <p:nvPr>
            <p:ph idx="1"/>
          </p:nvPr>
        </p:nvPicPr>
        <p:blipFill>
          <a:blip r:embed="rId2"/>
          <a:stretch>
            <a:fillRect/>
          </a:stretch>
        </p:blipFill>
        <p:spPr>
          <a:xfrm>
            <a:off x="914400" y="228600"/>
            <a:ext cx="4076700" cy="304800"/>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10</a:t>
            </a:fld>
            <a:endParaRPr lang="en-US"/>
          </a:p>
        </p:txBody>
      </p:sp>
      <p:pic>
        <p:nvPicPr>
          <p:cNvPr id="6" name="صورة 5"/>
          <p:cNvPicPr>
            <a:picLocks noChangeAspect="1"/>
          </p:cNvPicPr>
          <p:nvPr/>
        </p:nvPicPr>
        <p:blipFill>
          <a:blip r:embed="rId3"/>
          <a:stretch>
            <a:fillRect/>
          </a:stretch>
        </p:blipFill>
        <p:spPr>
          <a:xfrm>
            <a:off x="1116988" y="561109"/>
            <a:ext cx="7296150" cy="1801091"/>
          </a:xfrm>
          <a:prstGeom prst="rect">
            <a:avLst/>
          </a:prstGeom>
        </p:spPr>
      </p:pic>
      <p:pic>
        <p:nvPicPr>
          <p:cNvPr id="7" name="صورة 6"/>
          <p:cNvPicPr>
            <a:picLocks noChangeAspect="1"/>
          </p:cNvPicPr>
          <p:nvPr/>
        </p:nvPicPr>
        <p:blipFill>
          <a:blip r:embed="rId4"/>
          <a:stretch>
            <a:fillRect/>
          </a:stretch>
        </p:blipFill>
        <p:spPr>
          <a:xfrm>
            <a:off x="1809750" y="4690764"/>
            <a:ext cx="1143000" cy="533400"/>
          </a:xfrm>
          <a:prstGeom prst="rect">
            <a:avLst/>
          </a:prstGeom>
        </p:spPr>
      </p:pic>
      <p:sp>
        <p:nvSpPr>
          <p:cNvPr id="8" name="مستطيل 7"/>
          <p:cNvSpPr/>
          <p:nvPr/>
        </p:nvSpPr>
        <p:spPr>
          <a:xfrm>
            <a:off x="1116988" y="2690336"/>
            <a:ext cx="7296150" cy="1938992"/>
          </a:xfrm>
          <a:prstGeom prst="rect">
            <a:avLst/>
          </a:prstGeom>
        </p:spPr>
        <p:txBody>
          <a:bodyPr wrap="square">
            <a:spAutoFit/>
          </a:bodyPr>
          <a:lstStyle/>
          <a:p>
            <a:pPr algn="just"/>
            <a:r>
              <a:rPr lang="en-US" sz="2400" dirty="0" smtClean="0"/>
              <a:t>A </a:t>
            </a:r>
            <a:r>
              <a:rPr lang="en-US" sz="2400" dirty="0"/>
              <a:t>small Biot number means that a small heat conduction resistance and thus a small temperature gradient within the body. In general, the analysis lumped system can be applied</a:t>
            </a:r>
            <a:endParaRPr lang="ar-IQ" sz="2400" dirty="0"/>
          </a:p>
        </p:txBody>
      </p:sp>
    </p:spTree>
    <p:extLst>
      <p:ext uri="{BB962C8B-B14F-4D97-AF65-F5344CB8AC3E}">
        <p14:creationId xmlns:p14="http://schemas.microsoft.com/office/powerpoint/2010/main" val="19755328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رقم الشريحة 3"/>
          <p:cNvSpPr>
            <a:spLocks noGrp="1"/>
          </p:cNvSpPr>
          <p:nvPr>
            <p:ph type="sldNum" sz="quarter" idx="12"/>
          </p:nvPr>
        </p:nvSpPr>
        <p:spPr/>
        <p:txBody>
          <a:bodyPr/>
          <a:lstStyle/>
          <a:p>
            <a:fld id="{B6F15528-21DE-4FAA-801E-634DDDAF4B2B}" type="slidenum">
              <a:rPr lang="en-US" smtClean="0"/>
              <a:pPr/>
              <a:t>11</a:t>
            </a:fld>
            <a:endParaRPr lang="en-US"/>
          </a:p>
        </p:txBody>
      </p:sp>
      <p:pic>
        <p:nvPicPr>
          <p:cNvPr id="10" name="صورة 9"/>
          <p:cNvPicPr>
            <a:picLocks noChangeAspect="1"/>
          </p:cNvPicPr>
          <p:nvPr/>
        </p:nvPicPr>
        <p:blipFill>
          <a:blip r:embed="rId2"/>
          <a:stretch>
            <a:fillRect/>
          </a:stretch>
        </p:blipFill>
        <p:spPr>
          <a:xfrm>
            <a:off x="1752600" y="4114800"/>
            <a:ext cx="933450" cy="533400"/>
          </a:xfrm>
          <a:prstGeom prst="rect">
            <a:avLst/>
          </a:prstGeom>
        </p:spPr>
      </p:pic>
      <p:pic>
        <p:nvPicPr>
          <p:cNvPr id="12" name="عنصر نائب للمحتوى 11"/>
          <p:cNvPicPr>
            <a:picLocks noGrp="1" noChangeAspect="1"/>
          </p:cNvPicPr>
          <p:nvPr>
            <p:ph idx="1"/>
          </p:nvPr>
        </p:nvPicPr>
        <p:blipFill>
          <a:blip r:embed="rId3"/>
          <a:stretch>
            <a:fillRect/>
          </a:stretch>
        </p:blipFill>
        <p:spPr>
          <a:xfrm>
            <a:off x="1447800" y="533400"/>
            <a:ext cx="6781800" cy="4953000"/>
          </a:xfrm>
          <a:prstGeom prst="rect">
            <a:avLst/>
          </a:prstGeom>
        </p:spPr>
      </p:pic>
    </p:spTree>
    <p:extLst>
      <p:ext uri="{BB962C8B-B14F-4D97-AF65-F5344CB8AC3E}">
        <p14:creationId xmlns:p14="http://schemas.microsoft.com/office/powerpoint/2010/main" val="14701349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a:xfrm>
                <a:off x="1096207" y="228600"/>
                <a:ext cx="7438194" cy="6248400"/>
              </a:xfrm>
            </p:spPr>
            <p:txBody>
              <a:bodyPr>
                <a:normAutofit/>
              </a:bodyPr>
              <a:lstStyle/>
              <a:p>
                <a:pPr algn="just" rtl="0"/>
                <a:r>
                  <a:rPr lang="en-US" sz="2400" b="1" u="sng" dirty="0" smtClean="0">
                    <a:solidFill>
                      <a:srgbClr val="FFC000"/>
                    </a:solidFill>
                  </a:rPr>
                  <a:t>Example</a:t>
                </a:r>
                <a:r>
                  <a:rPr lang="en-US" sz="2400" b="1" dirty="0">
                    <a:solidFill>
                      <a:srgbClr val="00B050"/>
                    </a:solidFill>
                  </a:rPr>
                  <a:t> </a:t>
                </a:r>
                <a:r>
                  <a:rPr lang="en-US" sz="2400" b="1" dirty="0" smtClean="0">
                    <a:solidFill>
                      <a:srgbClr val="00B050"/>
                    </a:solidFill>
                  </a:rPr>
                  <a:t>Using </a:t>
                </a:r>
                <a:r>
                  <a:rPr lang="en-US" sz="2400" b="1" dirty="0">
                    <a:solidFill>
                      <a:srgbClr val="00B050"/>
                    </a:solidFill>
                  </a:rPr>
                  <a:t>lumped system method, determine the time required for a solid steel ball of radius (3cm), thermal conductivity (</a:t>
                </a:r>
                <a:r>
                  <a:rPr lang="en-US" sz="2400" b="1" dirty="0" smtClean="0">
                    <a:solidFill>
                      <a:srgbClr val="00B050"/>
                    </a:solidFill>
                  </a:rPr>
                  <a:t>55W/m</a:t>
                </a:r>
                <a14:m>
                  <m:oMath xmlns:m="http://schemas.openxmlformats.org/officeDocument/2006/math">
                    <m:sSup>
                      <m:sSupPr>
                        <m:ctrlPr>
                          <a:rPr lang="en-US" sz="2400" b="1" i="1" smtClean="0">
                            <a:solidFill>
                              <a:srgbClr val="00B050"/>
                            </a:solidFill>
                            <a:latin typeface="Cambria Math"/>
                          </a:rPr>
                        </m:ctrlPr>
                      </m:sSupPr>
                      <m:e>
                        <m:r>
                          <a:rPr lang="en-US" sz="2400" b="1" i="1" smtClean="0">
                            <a:solidFill>
                              <a:srgbClr val="00B050"/>
                            </a:solidFill>
                            <a:latin typeface="Cambria Math" panose="02040503050406030204" pitchFamily="18" charset="0"/>
                          </a:rPr>
                          <m:t>.</m:t>
                        </m:r>
                      </m:e>
                      <m:sup>
                        <m:r>
                          <a:rPr lang="en-US" sz="2400" b="1" i="1" smtClean="0">
                            <a:solidFill>
                              <a:srgbClr val="00B050"/>
                            </a:solidFill>
                            <a:latin typeface="Cambria Math" panose="02040503050406030204" pitchFamily="18" charset="0"/>
                          </a:rPr>
                          <m:t>𝒐</m:t>
                        </m:r>
                      </m:sup>
                    </m:sSup>
                  </m:oMath>
                </a14:m>
                <a:r>
                  <a:rPr lang="en-US" sz="2400" b="1" dirty="0" smtClean="0">
                    <a:solidFill>
                      <a:srgbClr val="00B050"/>
                    </a:solidFill>
                  </a:rPr>
                  <a:t>C), </a:t>
                </a:r>
                <a:r>
                  <a:rPr lang="en-US" sz="2400" b="1" dirty="0">
                    <a:solidFill>
                      <a:srgbClr val="00B050"/>
                    </a:solidFill>
                  </a:rPr>
                  <a:t>density (</a:t>
                </a:r>
                <a:r>
                  <a:rPr lang="en-US" sz="2400" b="1" dirty="0" smtClean="0">
                    <a:solidFill>
                      <a:srgbClr val="00B050"/>
                    </a:solidFill>
                  </a:rPr>
                  <a:t>7830kg/</a:t>
                </a:r>
                <a14:m>
                  <m:oMath xmlns:m="http://schemas.openxmlformats.org/officeDocument/2006/math">
                    <m:sSup>
                      <m:sSupPr>
                        <m:ctrlPr>
                          <a:rPr lang="en-US" sz="2400" b="1" i="1" smtClean="0">
                            <a:solidFill>
                              <a:srgbClr val="00B050"/>
                            </a:solidFill>
                            <a:latin typeface="Cambria Math"/>
                          </a:rPr>
                        </m:ctrlPr>
                      </m:sSupPr>
                      <m:e>
                        <m:r>
                          <a:rPr lang="en-US" sz="2400" b="1" i="1" smtClean="0">
                            <a:solidFill>
                              <a:srgbClr val="00B050"/>
                            </a:solidFill>
                            <a:latin typeface="Cambria Math" panose="02040503050406030204" pitchFamily="18" charset="0"/>
                          </a:rPr>
                          <m:t>𝒎</m:t>
                        </m:r>
                      </m:e>
                      <m:sup>
                        <m:r>
                          <a:rPr lang="en-US" sz="2400" b="1" i="1" smtClean="0">
                            <a:solidFill>
                              <a:srgbClr val="00B050"/>
                            </a:solidFill>
                            <a:latin typeface="Cambria Math" panose="02040503050406030204" pitchFamily="18" charset="0"/>
                          </a:rPr>
                          <m:t>𝟑</m:t>
                        </m:r>
                      </m:sup>
                    </m:sSup>
                  </m:oMath>
                </a14:m>
                <a:r>
                  <a:rPr lang="en-US" sz="2400" b="1" dirty="0" smtClean="0">
                    <a:solidFill>
                      <a:srgbClr val="00B050"/>
                    </a:solidFill>
                  </a:rPr>
                  <a:t>), </a:t>
                </a:r>
                <a:r>
                  <a:rPr lang="en-US" sz="2400" b="1" dirty="0">
                    <a:solidFill>
                      <a:srgbClr val="00B050"/>
                    </a:solidFill>
                  </a:rPr>
                  <a:t>and specific heat (</a:t>
                </a:r>
                <a:r>
                  <a:rPr lang="en-US" sz="2400" b="1" dirty="0" smtClean="0">
                    <a:solidFill>
                      <a:srgbClr val="00B050"/>
                    </a:solidFill>
                  </a:rPr>
                  <a:t>460J/kg</a:t>
                </a:r>
                <a14:m>
                  <m:oMath xmlns:m="http://schemas.openxmlformats.org/officeDocument/2006/math">
                    <m:sSup>
                      <m:sSupPr>
                        <m:ctrlPr>
                          <a:rPr lang="en-US" sz="2400" b="1" i="1" smtClean="0">
                            <a:solidFill>
                              <a:srgbClr val="00B050"/>
                            </a:solidFill>
                            <a:latin typeface="Cambria Math"/>
                          </a:rPr>
                        </m:ctrlPr>
                      </m:sSupPr>
                      <m:e>
                        <m:r>
                          <a:rPr lang="en-US" sz="2400" b="1" i="1" smtClean="0">
                            <a:solidFill>
                              <a:srgbClr val="00B050"/>
                            </a:solidFill>
                            <a:latin typeface="Cambria Math" panose="02040503050406030204" pitchFamily="18" charset="0"/>
                          </a:rPr>
                          <m:t>.</m:t>
                        </m:r>
                      </m:e>
                      <m:sup>
                        <m:r>
                          <a:rPr lang="en-US" sz="2400" b="1" i="1" smtClean="0">
                            <a:solidFill>
                              <a:srgbClr val="00B050"/>
                            </a:solidFill>
                            <a:latin typeface="Cambria Math" panose="02040503050406030204" pitchFamily="18" charset="0"/>
                          </a:rPr>
                          <m:t>𝒐</m:t>
                        </m:r>
                      </m:sup>
                    </m:sSup>
                  </m:oMath>
                </a14:m>
                <a:r>
                  <a:rPr lang="en-US" sz="2400" b="1" dirty="0" smtClean="0">
                    <a:solidFill>
                      <a:srgbClr val="00B050"/>
                    </a:solidFill>
                  </a:rPr>
                  <a:t>C</a:t>
                </a:r>
                <a:r>
                  <a:rPr lang="en-US" sz="2400" b="1" dirty="0">
                    <a:solidFill>
                      <a:srgbClr val="00B050"/>
                    </a:solidFill>
                  </a:rPr>
                  <a:t>) to cool from (</a:t>
                </a:r>
                <a14:m>
                  <m:oMath xmlns:m="http://schemas.openxmlformats.org/officeDocument/2006/math">
                    <m:r>
                      <a:rPr lang="en-US" sz="2400" b="1" i="0" smtClean="0">
                        <a:solidFill>
                          <a:srgbClr val="00B050"/>
                        </a:solidFill>
                        <a:latin typeface="Cambria Math" panose="02040503050406030204" pitchFamily="18" charset="0"/>
                      </a:rPr>
                      <m:t>𝟏𝟎𝟎</m:t>
                    </m:r>
                    <m:sSup>
                      <m:sSupPr>
                        <m:ctrlPr>
                          <a:rPr lang="en-US" sz="2400" b="1" i="1" smtClean="0">
                            <a:solidFill>
                              <a:srgbClr val="00B050"/>
                            </a:solidFill>
                            <a:latin typeface="Cambria Math"/>
                          </a:rPr>
                        </m:ctrlPr>
                      </m:sSupPr>
                      <m:e>
                        <m:r>
                          <a:rPr lang="en-US" sz="2400" b="1" i="1" smtClean="0">
                            <a:solidFill>
                              <a:srgbClr val="00B050"/>
                            </a:solidFill>
                            <a:latin typeface="Cambria Math" panose="02040503050406030204" pitchFamily="18" charset="0"/>
                          </a:rPr>
                          <m:t>𝟎</m:t>
                        </m:r>
                      </m:e>
                      <m:sup>
                        <m:r>
                          <a:rPr lang="en-US" sz="2400" b="1" i="1" smtClean="0">
                            <a:solidFill>
                              <a:srgbClr val="00B050"/>
                            </a:solidFill>
                            <a:latin typeface="Cambria Math" panose="02040503050406030204" pitchFamily="18" charset="0"/>
                          </a:rPr>
                          <m:t>𝒐</m:t>
                        </m:r>
                      </m:sup>
                    </m:sSup>
                  </m:oMath>
                </a14:m>
                <a:r>
                  <a:rPr lang="en-US" sz="2400" b="1" dirty="0" smtClean="0">
                    <a:solidFill>
                      <a:srgbClr val="00B050"/>
                    </a:solidFill>
                  </a:rPr>
                  <a:t>C</a:t>
                </a:r>
                <a:r>
                  <a:rPr lang="en-US" sz="2400" b="1" dirty="0">
                    <a:solidFill>
                      <a:srgbClr val="00B050"/>
                    </a:solidFill>
                  </a:rPr>
                  <a:t>) to </a:t>
                </a:r>
                <a:r>
                  <a:rPr lang="en-US" sz="2400" b="1" dirty="0" smtClean="0">
                    <a:solidFill>
                      <a:srgbClr val="00B050"/>
                    </a:solidFill>
                  </a:rPr>
                  <a:t>(</a:t>
                </a:r>
                <a14:m>
                  <m:oMath xmlns:m="http://schemas.openxmlformats.org/officeDocument/2006/math">
                    <m:sSup>
                      <m:sSupPr>
                        <m:ctrlPr>
                          <a:rPr lang="en-US" sz="2400" b="1" i="1" smtClean="0">
                            <a:solidFill>
                              <a:srgbClr val="00B050"/>
                            </a:solidFill>
                            <a:latin typeface="Cambria Math"/>
                          </a:rPr>
                        </m:ctrlPr>
                      </m:sSupPr>
                      <m:e>
                        <m:r>
                          <a:rPr lang="en-US" sz="2400" b="1" i="1" smtClean="0">
                            <a:solidFill>
                              <a:srgbClr val="00B050"/>
                            </a:solidFill>
                            <a:latin typeface="Cambria Math" panose="02040503050406030204" pitchFamily="18" charset="0"/>
                          </a:rPr>
                          <m:t>𝟐𝟓𝟎</m:t>
                        </m:r>
                      </m:e>
                      <m:sup>
                        <m:r>
                          <a:rPr lang="en-US" sz="2400" b="1" i="1" smtClean="0">
                            <a:solidFill>
                              <a:srgbClr val="00B050"/>
                            </a:solidFill>
                            <a:latin typeface="Cambria Math" panose="02040503050406030204" pitchFamily="18" charset="0"/>
                          </a:rPr>
                          <m:t>𝒐</m:t>
                        </m:r>
                      </m:sup>
                    </m:sSup>
                    <m:r>
                      <a:rPr lang="en-US" sz="2400" b="1" i="1" smtClean="0">
                        <a:solidFill>
                          <a:srgbClr val="00B050"/>
                        </a:solidFill>
                        <a:latin typeface="Cambria Math" panose="02040503050406030204" pitchFamily="18" charset="0"/>
                      </a:rPr>
                      <m:t>𝑪</m:t>
                    </m:r>
                  </m:oMath>
                </a14:m>
                <a:r>
                  <a:rPr lang="en-US" sz="2400" b="1" dirty="0">
                    <a:solidFill>
                      <a:srgbClr val="00B050"/>
                    </a:solidFill>
                  </a:rPr>
                  <a:t>). If the ball is exposed to stream of air at </a:t>
                </a:r>
                <a:r>
                  <a:rPr lang="en-US" sz="2400" b="1" dirty="0" smtClean="0">
                    <a:solidFill>
                      <a:srgbClr val="00B050"/>
                    </a:solidFill>
                  </a:rPr>
                  <a:t>(</a:t>
                </a:r>
                <a14:m>
                  <m:oMath xmlns:m="http://schemas.openxmlformats.org/officeDocument/2006/math">
                    <m:sSup>
                      <m:sSupPr>
                        <m:ctrlPr>
                          <a:rPr lang="en-US" sz="2400" b="1" i="1" smtClean="0">
                            <a:solidFill>
                              <a:srgbClr val="00B050"/>
                            </a:solidFill>
                            <a:latin typeface="Cambria Math"/>
                          </a:rPr>
                        </m:ctrlPr>
                      </m:sSupPr>
                      <m:e>
                        <m:r>
                          <a:rPr lang="en-US" sz="2400" b="1" i="1" smtClean="0">
                            <a:solidFill>
                              <a:srgbClr val="00B050"/>
                            </a:solidFill>
                            <a:latin typeface="Cambria Math" panose="02040503050406030204" pitchFamily="18" charset="0"/>
                          </a:rPr>
                          <m:t>𝟏𝟎𝟎</m:t>
                        </m:r>
                      </m:e>
                      <m:sup>
                        <m:r>
                          <a:rPr lang="en-US" sz="2400" b="1" i="1" smtClean="0">
                            <a:solidFill>
                              <a:srgbClr val="00B050"/>
                            </a:solidFill>
                            <a:latin typeface="Cambria Math" panose="02040503050406030204" pitchFamily="18" charset="0"/>
                          </a:rPr>
                          <m:t>𝒐</m:t>
                        </m:r>
                      </m:sup>
                    </m:sSup>
                    <m:r>
                      <a:rPr lang="en-US" sz="2400" b="1" i="1" smtClean="0">
                        <a:solidFill>
                          <a:srgbClr val="00B050"/>
                        </a:solidFill>
                        <a:latin typeface="Cambria Math" panose="02040503050406030204" pitchFamily="18" charset="0"/>
                      </a:rPr>
                      <m:t>𝑪</m:t>
                    </m:r>
                  </m:oMath>
                </a14:m>
                <a:r>
                  <a:rPr lang="en-US" sz="2400" b="1" dirty="0" smtClean="0">
                    <a:solidFill>
                      <a:srgbClr val="00B050"/>
                    </a:solidFill>
                  </a:rPr>
                  <a:t>)having </a:t>
                </a:r>
                <a:r>
                  <a:rPr lang="en-US" sz="2400" b="1" dirty="0">
                    <a:solidFill>
                      <a:srgbClr val="00B050"/>
                    </a:solidFill>
                  </a:rPr>
                  <a:t>a coefficient of heat transfer (</a:t>
                </a:r>
                <a:r>
                  <a:rPr lang="en-US" sz="2400" b="1" dirty="0" smtClean="0">
                    <a:solidFill>
                      <a:srgbClr val="00B050"/>
                    </a:solidFill>
                  </a:rPr>
                  <a:t>100W/</a:t>
                </a:r>
                <a14:m>
                  <m:oMath xmlns:m="http://schemas.openxmlformats.org/officeDocument/2006/math">
                    <m:sSup>
                      <m:sSupPr>
                        <m:ctrlPr>
                          <a:rPr lang="en-US" sz="2400" b="1" i="1" smtClean="0">
                            <a:solidFill>
                              <a:srgbClr val="00B050"/>
                            </a:solidFill>
                            <a:latin typeface="Cambria Math"/>
                          </a:rPr>
                        </m:ctrlPr>
                      </m:sSupPr>
                      <m:e>
                        <m:r>
                          <a:rPr lang="en-US" sz="2400" b="1" i="1" smtClean="0">
                            <a:solidFill>
                              <a:srgbClr val="00B050"/>
                            </a:solidFill>
                            <a:latin typeface="Cambria Math" panose="02040503050406030204" pitchFamily="18" charset="0"/>
                          </a:rPr>
                          <m:t>𝒎</m:t>
                        </m:r>
                      </m:e>
                      <m:sup>
                        <m:r>
                          <a:rPr lang="en-US" sz="2400" b="1" i="1" smtClean="0">
                            <a:solidFill>
                              <a:srgbClr val="00B050"/>
                            </a:solidFill>
                            <a:latin typeface="Cambria Math" panose="02040503050406030204" pitchFamily="18" charset="0"/>
                          </a:rPr>
                          <m:t>𝟐</m:t>
                        </m:r>
                      </m:sup>
                    </m:sSup>
                    <m:sSup>
                      <m:sSupPr>
                        <m:ctrlPr>
                          <a:rPr lang="en-US" sz="2400" b="1" i="1" smtClean="0">
                            <a:solidFill>
                              <a:srgbClr val="00B050"/>
                            </a:solidFill>
                            <a:latin typeface="Cambria Math"/>
                          </a:rPr>
                        </m:ctrlPr>
                      </m:sSupPr>
                      <m:e>
                        <m:r>
                          <a:rPr lang="en-US" sz="2400" b="1" i="1" smtClean="0">
                            <a:solidFill>
                              <a:srgbClr val="00B050"/>
                            </a:solidFill>
                            <a:latin typeface="Cambria Math" panose="02040503050406030204" pitchFamily="18" charset="0"/>
                          </a:rPr>
                          <m:t>.</m:t>
                        </m:r>
                      </m:e>
                      <m:sup>
                        <m:r>
                          <a:rPr lang="en-US" sz="2400" b="1" i="1" smtClean="0">
                            <a:solidFill>
                              <a:srgbClr val="00B050"/>
                            </a:solidFill>
                            <a:latin typeface="Cambria Math" panose="02040503050406030204" pitchFamily="18" charset="0"/>
                          </a:rPr>
                          <m:t>𝒐</m:t>
                        </m:r>
                      </m:sup>
                    </m:sSup>
                    <m:r>
                      <a:rPr lang="en-US" sz="2400" b="1" i="1" smtClean="0">
                        <a:solidFill>
                          <a:srgbClr val="00B050"/>
                        </a:solidFill>
                        <a:latin typeface="Cambria Math" panose="02040503050406030204" pitchFamily="18" charset="0"/>
                      </a:rPr>
                      <m:t>𝑪</m:t>
                    </m:r>
                  </m:oMath>
                </a14:m>
                <a:r>
                  <a:rPr lang="en-US" sz="2400" b="1" dirty="0" smtClean="0">
                    <a:solidFill>
                      <a:srgbClr val="00B050"/>
                    </a:solidFill>
                  </a:rPr>
                  <a:t>).</a:t>
                </a:r>
              </a:p>
              <a:p>
                <a:pPr algn="just" rtl="0"/>
                <a:r>
                  <a:rPr lang="en-US" sz="2400" b="1" u="sng" dirty="0"/>
                  <a:t>Solution</a:t>
                </a:r>
                <a:r>
                  <a:rPr lang="en-US" sz="2400" dirty="0"/>
                  <a:t>: In this problem the time of cooling steel ball from </a:t>
                </a:r>
                <a:r>
                  <a:rPr lang="en-US" sz="2400" dirty="0" smtClean="0"/>
                  <a:t>(</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1000</m:t>
                        </m:r>
                      </m:e>
                      <m:sup>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r>
                  <a:rPr lang="en-US" sz="2400" dirty="0"/>
                  <a:t>) to </a:t>
                </a:r>
                <a:r>
                  <a:rPr lang="en-US" sz="2400" dirty="0" smtClean="0"/>
                  <a:t>(</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250</m:t>
                        </m:r>
                      </m:e>
                      <m:sup>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r>
                  <a:rPr lang="en-US" sz="2400" dirty="0"/>
                  <a:t>) by using the lumped capacity method when the ball is facing to convection heat transfer with coefficient of heat transfer of (</a:t>
                </a:r>
                <a:r>
                  <a:rPr lang="en-US" sz="2400" dirty="0" smtClean="0"/>
                  <a:t>100W/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e>
                      <m:sup>
                        <m:r>
                          <a:rPr lang="en-US" sz="2400" b="0" i="1" smtClean="0">
                            <a:latin typeface="Cambria Math" panose="02040503050406030204" pitchFamily="18" charset="0"/>
                          </a:rPr>
                          <m:t>2</m:t>
                        </m:r>
                      </m:sup>
                    </m:sSup>
                    <m:sSup>
                      <m:sSupPr>
                        <m:ctrlPr>
                          <a:rPr lang="en-US" sz="2400" i="1" smtClean="0">
                            <a:latin typeface="Cambria Math"/>
                          </a:rPr>
                        </m:ctrlPr>
                      </m:sSupPr>
                      <m:e>
                        <m:r>
                          <a:rPr lang="en-US" sz="2400" b="0" i="1" smtClean="0">
                            <a:latin typeface="Cambria Math" panose="02040503050406030204" pitchFamily="18" charset="0"/>
                          </a:rPr>
                          <m:t>.</m:t>
                        </m:r>
                      </m:e>
                      <m:sup>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r>
                  <a:rPr lang="en-US" sz="2400" dirty="0"/>
                  <a:t>) and environment temperature of </a:t>
                </a:r>
                <a:r>
                  <a:rPr lang="en-US" sz="2400" dirty="0" smtClean="0"/>
                  <a:t>(</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100</m:t>
                        </m:r>
                      </m:e>
                      <m:sup>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r>
                  <a:rPr lang="en-US" sz="2400" dirty="0" smtClean="0"/>
                  <a:t>). The radius of the ball R=0.03m.</a:t>
                </a:r>
                <a:endParaRPr lang="ar-IQ" sz="2400" b="1" dirty="0">
                  <a:solidFill>
                    <a:srgbClr val="00B050"/>
                  </a:solidFill>
                </a:endParaRPr>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xfrm>
                <a:off x="1096207" y="228600"/>
                <a:ext cx="7438194" cy="6248400"/>
              </a:xfrm>
              <a:blipFill>
                <a:blip r:embed="rId2"/>
                <a:stretch>
                  <a:fillRect l="-1148" t="-780" r="-1230"/>
                </a:stretch>
              </a:blipFill>
            </p:spPr>
            <p:txBody>
              <a:bodyPr/>
              <a:lstStyle/>
              <a:p>
                <a:r>
                  <a:rPr lang="ar-IQ">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12</a:t>
            </a:fld>
            <a:endParaRPr lang="en-US"/>
          </a:p>
        </p:txBody>
      </p:sp>
    </p:spTree>
    <p:extLst>
      <p:ext uri="{BB962C8B-B14F-4D97-AF65-F5344CB8AC3E}">
        <p14:creationId xmlns:p14="http://schemas.microsoft.com/office/powerpoint/2010/main" val="16617887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a:xfrm>
                <a:off x="1096207" y="304800"/>
                <a:ext cx="7438194" cy="6324600"/>
              </a:xfrm>
            </p:spPr>
            <p:txBody>
              <a:bodyPr/>
              <a:lstStyle/>
              <a:p>
                <a:pPr algn="just" rtl="0"/>
                <a:r>
                  <a:rPr lang="en-US" sz="2400" b="1" u="sng" dirty="0" smtClean="0"/>
                  <a:t>Assumption:</a:t>
                </a:r>
                <a:r>
                  <a:rPr lang="en-US" sz="2400" dirty="0"/>
                  <a:t> The ball material thermal properties and the coefficient of heat transfer are constant. The radiation effect is negligible. There is no temperature gradient through the ball</a:t>
                </a:r>
                <a:r>
                  <a:rPr lang="en-US" sz="2400" dirty="0" smtClean="0"/>
                  <a:t>.</a:t>
                </a:r>
              </a:p>
              <a:p>
                <a:pPr algn="just" rtl="0"/>
                <a:r>
                  <a:rPr lang="en-US" sz="2400" b="1" u="sng" dirty="0"/>
                  <a:t>Properties:</a:t>
                </a:r>
                <a:r>
                  <a:rPr lang="en-US" sz="2400" dirty="0"/>
                  <a:t> The properties of the ball material are constant and they are k=55W/</a:t>
                </a:r>
                <a:r>
                  <a:rPr lang="en-US" sz="2400" dirty="0" err="1"/>
                  <a:t>m.oC</a:t>
                </a:r>
                <a:r>
                  <a:rPr lang="en-US" sz="2400" dirty="0"/>
                  <a:t>, </a:t>
                </a:r>
                <a:r>
                  <a:rPr lang="en-US" sz="2400" dirty="0" smtClean="0">
                    <a:sym typeface="Symbol" panose="05050102010706020507" pitchFamily="18" charset="2"/>
                  </a:rPr>
                  <a:t></a:t>
                </a:r>
                <a:r>
                  <a:rPr lang="en-US" sz="2400" dirty="0" smtClean="0"/>
                  <a:t>=</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7830</m:t>
                        </m:r>
                        <m:r>
                          <a:rPr lang="en-US" sz="2400" b="0" i="1" smtClean="0">
                            <a:latin typeface="Cambria Math" panose="02040503050406030204" pitchFamily="18" charset="0"/>
                          </a:rPr>
                          <m:t>𝑘𝑔</m:t>
                        </m:r>
                        <m:r>
                          <a:rPr lang="en-US" sz="2400" b="0" i="1" smtClean="0">
                            <a:latin typeface="Cambria Math" panose="02040503050406030204" pitchFamily="18" charset="0"/>
                          </a:rPr>
                          <m:t>/</m:t>
                        </m:r>
                        <m:r>
                          <a:rPr lang="en-US" sz="2400" b="0" i="1" smtClean="0">
                            <a:latin typeface="Cambria Math" panose="02040503050406030204" pitchFamily="18" charset="0"/>
                          </a:rPr>
                          <m:t>𝑚</m:t>
                        </m:r>
                      </m:e>
                      <m:sup>
                        <m:r>
                          <a:rPr lang="en-US" sz="2400" b="0" i="1" smtClean="0">
                            <a:latin typeface="Cambria Math" panose="02040503050406030204" pitchFamily="18" charset="0"/>
                          </a:rPr>
                          <m:t>3</m:t>
                        </m:r>
                      </m:sup>
                    </m:sSup>
                  </m:oMath>
                </a14:m>
                <a:r>
                  <a:rPr lang="en-US" sz="2400" dirty="0" smtClean="0"/>
                  <a:t>, C=460J/</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𝑘𝑔</m:t>
                        </m:r>
                        <m:r>
                          <a:rPr lang="en-US" sz="2400" b="0" i="1" smtClean="0">
                            <a:latin typeface="Cambria Math" panose="02040503050406030204" pitchFamily="18" charset="0"/>
                          </a:rPr>
                          <m:t>.</m:t>
                        </m:r>
                      </m:e>
                      <m:sup>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r>
                  <a:rPr lang="en-US" sz="2400" dirty="0" smtClean="0"/>
                  <a:t>.</a:t>
                </a:r>
              </a:p>
              <a:p>
                <a:pPr algn="just" rtl="0"/>
                <a:r>
                  <a:rPr lang="en-US" sz="2400" b="1" u="sng" dirty="0"/>
                  <a:t>Analysis:</a:t>
                </a:r>
                <a:r>
                  <a:rPr lang="en-US" sz="2400" dirty="0"/>
                  <a:t> The characteristic length of the ball with </a:t>
                </a:r>
                <a:r>
                  <a:rPr lang="en-US" sz="2400" dirty="0" smtClean="0"/>
                  <a:t>R=3cm is:</a:t>
                </a:r>
              </a:p>
              <a:p>
                <a:pPr algn="just" rtl="0"/>
                <a14:m>
                  <m:oMath xmlns:m="http://schemas.openxmlformats.org/officeDocument/2006/math">
                    <m:sSub>
                      <m:sSubPr>
                        <m:ctrlPr>
                          <a:rPr lang="en-US" sz="2400" i="1" smtClean="0">
                            <a:latin typeface="Cambria Math"/>
                          </a:rPr>
                        </m:ctrlPr>
                      </m:sSubPr>
                      <m:e>
                        <m:r>
                          <a:rPr lang="en-US" sz="2400" b="0" i="1" smtClean="0">
                            <a:latin typeface="Cambria Math" panose="02040503050406030204" pitchFamily="18" charset="0"/>
                          </a:rPr>
                          <m:t>𝐿</m:t>
                        </m:r>
                      </m:e>
                      <m:sub>
                        <m:r>
                          <a:rPr lang="en-US" sz="2400" b="0" i="1" smtClean="0">
                            <a:latin typeface="Cambria Math" panose="02040503050406030204" pitchFamily="18" charset="0"/>
                          </a:rPr>
                          <m:t>𝑐</m:t>
                        </m:r>
                      </m:sub>
                    </m:sSub>
                    <m:r>
                      <a:rPr lang="en-US" sz="2400" b="0" i="1" smtClean="0">
                        <a:latin typeface="Cambria Math" panose="02040503050406030204" pitchFamily="18" charset="0"/>
                      </a:rPr>
                      <m:t>=</m:t>
                    </m:r>
                    <m:f>
                      <m:fPr>
                        <m:ctrlPr>
                          <a:rPr lang="en-US" sz="2400" b="0" i="1" smtClean="0">
                            <a:latin typeface="Cambria Math"/>
                          </a:rPr>
                        </m:ctrlPr>
                      </m:fPr>
                      <m:num>
                        <m:r>
                          <a:rPr lang="en-US" sz="2400" b="0" i="1" smtClean="0">
                            <a:latin typeface="Cambria Math" panose="02040503050406030204" pitchFamily="18" charset="0"/>
                          </a:rPr>
                          <m:t>𝑅</m:t>
                        </m:r>
                      </m:num>
                      <m:den>
                        <m:r>
                          <a:rPr lang="en-US" sz="2400" b="0" i="1" smtClean="0">
                            <a:latin typeface="Cambria Math" panose="02040503050406030204" pitchFamily="18" charset="0"/>
                          </a:rPr>
                          <m:t>3</m:t>
                        </m:r>
                      </m:den>
                    </m:f>
                    <m:r>
                      <a:rPr lang="en-US" sz="2400" b="0" i="1" smtClean="0">
                        <a:latin typeface="Cambria Math" panose="02040503050406030204" pitchFamily="18" charset="0"/>
                      </a:rPr>
                      <m:t>=</m:t>
                    </m:r>
                    <m:f>
                      <m:fPr>
                        <m:ctrlPr>
                          <a:rPr lang="en-US" sz="2400" b="0" i="1" smtClean="0">
                            <a:latin typeface="Cambria Math"/>
                          </a:rPr>
                        </m:ctrlPr>
                      </m:fPr>
                      <m:num>
                        <m:r>
                          <a:rPr lang="en-US" sz="2400" b="0" i="1" smtClean="0">
                            <a:latin typeface="Cambria Math" panose="02040503050406030204" pitchFamily="18" charset="0"/>
                          </a:rPr>
                          <m:t>0</m:t>
                        </m:r>
                        <m:r>
                          <a:rPr lang="en-US" sz="2400" b="0" i="1" smtClean="0">
                            <a:latin typeface="Cambria Math" panose="02040503050406030204" pitchFamily="18" charset="0"/>
                          </a:rPr>
                          <m:t>.</m:t>
                        </m:r>
                        <m:r>
                          <a:rPr lang="en-US" sz="2400" b="0" i="1" smtClean="0">
                            <a:latin typeface="Cambria Math" panose="02040503050406030204" pitchFamily="18" charset="0"/>
                          </a:rPr>
                          <m:t>03</m:t>
                        </m:r>
                      </m:num>
                      <m:den>
                        <m:r>
                          <a:rPr lang="en-US" sz="2400" b="0" i="1" smtClean="0">
                            <a:latin typeface="Cambria Math" panose="02040503050406030204" pitchFamily="18" charset="0"/>
                          </a:rPr>
                          <m:t>3</m:t>
                        </m:r>
                      </m:den>
                    </m:f>
                    <m:r>
                      <a:rPr lang="en-US" sz="2400" b="0" i="1" smtClean="0">
                        <a:latin typeface="Cambria Math" panose="02040503050406030204" pitchFamily="18" charset="0"/>
                      </a:rPr>
                      <m:t>=</m:t>
                    </m:r>
                    <m:r>
                      <a:rPr lang="en-US" sz="2400" b="0" i="1" smtClean="0">
                        <a:latin typeface="Cambria Math" panose="02040503050406030204" pitchFamily="18" charset="0"/>
                      </a:rPr>
                      <m:t>0</m:t>
                    </m:r>
                    <m:r>
                      <a:rPr lang="en-US" sz="2400" b="0" i="1" smtClean="0">
                        <a:latin typeface="Cambria Math" panose="02040503050406030204" pitchFamily="18" charset="0"/>
                      </a:rPr>
                      <m:t>.</m:t>
                    </m:r>
                    <m:r>
                      <a:rPr lang="en-US" sz="2400" b="0" i="1" smtClean="0">
                        <a:latin typeface="Cambria Math" panose="02040503050406030204" pitchFamily="18" charset="0"/>
                      </a:rPr>
                      <m:t>01</m:t>
                    </m:r>
                    <m:r>
                      <a:rPr lang="en-US" sz="2400" b="0" i="1" smtClean="0">
                        <a:latin typeface="Cambria Math" panose="02040503050406030204" pitchFamily="18" charset="0"/>
                      </a:rPr>
                      <m:t>𝑚</m:t>
                    </m:r>
                  </m:oMath>
                </a14:m>
                <a:endParaRPr lang="en-US" sz="2400" dirty="0" smtClean="0"/>
              </a:p>
              <a:p>
                <a:pPr algn="just" rtl="0"/>
                <a14:m>
                  <m:oMath xmlns:m="http://schemas.openxmlformats.org/officeDocument/2006/math">
                    <m:r>
                      <a:rPr lang="en-US" sz="2400" b="0" i="1" smtClean="0">
                        <a:latin typeface="Cambria Math" panose="02040503050406030204" pitchFamily="18" charset="0"/>
                      </a:rPr>
                      <m:t>𝑚</m:t>
                    </m:r>
                    <m:r>
                      <a:rPr lang="en-US" sz="2400" b="0" i="1" smtClean="0">
                        <a:latin typeface="Cambria Math" panose="02040503050406030204" pitchFamily="18" charset="0"/>
                      </a:rPr>
                      <m:t>=</m:t>
                    </m:r>
                    <m:f>
                      <m:fPr>
                        <m:ctrlPr>
                          <a:rPr lang="en-US" sz="2400" b="0" i="1" smtClean="0">
                            <a:latin typeface="Cambria Math"/>
                          </a:rPr>
                        </m:ctrlPr>
                      </m:fPr>
                      <m:num>
                        <m:r>
                          <a:rPr lang="en-US" sz="2400" b="0" i="1" smtClean="0">
                            <a:latin typeface="Cambria Math" panose="02040503050406030204" pitchFamily="18" charset="0"/>
                          </a:rPr>
                          <m:t>h</m:t>
                        </m:r>
                      </m:num>
                      <m:den>
                        <m:r>
                          <a:rPr lang="en-US" sz="2400" b="0" i="1" smtClean="0">
                            <a:latin typeface="Cambria Math" panose="02040503050406030204" pitchFamily="18" charset="0"/>
                            <a:ea typeface="Cambria Math" panose="02040503050406030204" pitchFamily="18" charset="0"/>
                          </a:rPr>
                          <m:t>𝜌</m:t>
                        </m:r>
                        <m:r>
                          <a:rPr lang="en-US" sz="2400" b="0" i="1" smtClean="0">
                            <a:latin typeface="Cambria Math" panose="02040503050406030204" pitchFamily="18" charset="0"/>
                            <a:ea typeface="Cambria Math" panose="02040503050406030204" pitchFamily="18" charset="0"/>
                          </a:rPr>
                          <m:t>𝐶</m:t>
                        </m:r>
                        <m:sSub>
                          <m:sSubPr>
                            <m:ctrlPr>
                              <a:rPr lang="en-US" sz="2400" b="0" i="1" smtClean="0">
                                <a:latin typeface="Cambria Math"/>
                                <a:ea typeface="Cambria Math" panose="02040503050406030204" pitchFamily="18" charset="0"/>
                              </a:rPr>
                            </m:ctrlPr>
                          </m:sSubPr>
                          <m:e>
                            <m:r>
                              <a:rPr lang="en-US" sz="2400" b="0" i="1" smtClean="0">
                                <a:latin typeface="Cambria Math" panose="02040503050406030204" pitchFamily="18" charset="0"/>
                                <a:ea typeface="Cambria Math" panose="02040503050406030204" pitchFamily="18" charset="0"/>
                              </a:rPr>
                              <m:t>𝐿</m:t>
                            </m:r>
                          </m:e>
                          <m:sub>
                            <m:r>
                              <a:rPr lang="en-US" sz="2400" b="0" i="1" smtClean="0">
                                <a:latin typeface="Cambria Math" panose="02040503050406030204" pitchFamily="18" charset="0"/>
                                <a:ea typeface="Cambria Math" panose="02040503050406030204" pitchFamily="18" charset="0"/>
                              </a:rPr>
                              <m:t>𝑐</m:t>
                            </m:r>
                          </m:sub>
                        </m:sSub>
                      </m:den>
                    </m:f>
                    <m:r>
                      <a:rPr lang="en-US" sz="2400" b="0" i="1" smtClean="0">
                        <a:latin typeface="Cambria Math" panose="02040503050406030204" pitchFamily="18" charset="0"/>
                      </a:rPr>
                      <m:t>=</m:t>
                    </m:r>
                    <m:f>
                      <m:fPr>
                        <m:ctrlPr>
                          <a:rPr lang="en-US" sz="2400" b="0" i="1" smtClean="0">
                            <a:latin typeface="Cambria Math"/>
                          </a:rPr>
                        </m:ctrlPr>
                      </m:fPr>
                      <m:num>
                        <m:r>
                          <a:rPr lang="en-US" sz="2400" b="0" i="1" smtClean="0">
                            <a:latin typeface="Cambria Math" panose="02040503050406030204" pitchFamily="18" charset="0"/>
                          </a:rPr>
                          <m:t>100</m:t>
                        </m:r>
                      </m:num>
                      <m:den>
                        <m:r>
                          <a:rPr lang="en-US" sz="2400" b="0" i="1" smtClean="0">
                            <a:latin typeface="Cambria Math" panose="02040503050406030204" pitchFamily="18" charset="0"/>
                          </a:rPr>
                          <m:t>7830</m:t>
                        </m:r>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460</m:t>
                        </m:r>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0</m:t>
                        </m:r>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01</m:t>
                        </m:r>
                      </m:den>
                    </m:f>
                    <m:r>
                      <a:rPr lang="en-US" sz="2400" b="0" i="1" smtClean="0">
                        <a:latin typeface="Cambria Math" panose="02040503050406030204" pitchFamily="18" charset="0"/>
                      </a:rPr>
                      <m:t>=</m:t>
                    </m:r>
                    <m:r>
                      <a:rPr lang="en-US" sz="2400" b="0" i="1" smtClean="0">
                        <a:latin typeface="Cambria Math" panose="02040503050406030204" pitchFamily="18" charset="0"/>
                      </a:rPr>
                      <m:t>0</m:t>
                    </m:r>
                    <m:r>
                      <a:rPr lang="en-US" sz="2400" b="0" i="1" smtClean="0">
                        <a:latin typeface="Cambria Math" panose="02040503050406030204" pitchFamily="18" charset="0"/>
                      </a:rPr>
                      <m:t>.</m:t>
                    </m:r>
                    <m:r>
                      <a:rPr lang="en-US" sz="2400" b="0" i="1" smtClean="0">
                        <a:latin typeface="Cambria Math" panose="02040503050406030204" pitchFamily="18" charset="0"/>
                      </a:rPr>
                      <m:t>00278</m:t>
                    </m:r>
                    <m:sSup>
                      <m:sSupPr>
                        <m:ctrlPr>
                          <a:rPr lang="en-US" sz="2400" b="0" i="1" smtClean="0">
                            <a:latin typeface="Cambria Math"/>
                          </a:rPr>
                        </m:ctrlPr>
                      </m:sSupPr>
                      <m:e>
                        <m:r>
                          <a:rPr lang="en-US" sz="2400" b="0" i="1" smtClean="0">
                            <a:latin typeface="Cambria Math" panose="02040503050406030204" pitchFamily="18" charset="0"/>
                          </a:rPr>
                          <m:t>𝑠</m:t>
                        </m:r>
                      </m:e>
                      <m:sup>
                        <m:r>
                          <a:rPr lang="en-US" sz="2400" b="0" i="1" smtClean="0">
                            <a:latin typeface="Cambria Math" panose="02040503050406030204" pitchFamily="18" charset="0"/>
                          </a:rPr>
                          <m:t>−</m:t>
                        </m:r>
                        <m:r>
                          <a:rPr lang="en-US" sz="2400" b="0" i="1" smtClean="0">
                            <a:latin typeface="Cambria Math" panose="02040503050406030204" pitchFamily="18" charset="0"/>
                          </a:rPr>
                          <m:t>1</m:t>
                        </m:r>
                      </m:sup>
                    </m:sSup>
                  </m:oMath>
                </a14:m>
                <a:r>
                  <a:rPr lang="en-US" sz="2400" dirty="0" smtClean="0"/>
                  <a:t> </a:t>
                </a:r>
              </a:p>
              <a:p>
                <a:pPr algn="just" rtl="0"/>
                <a:r>
                  <a:rPr lang="en-US" sz="2400" dirty="0" smtClean="0"/>
                  <a:t>Now to find the time spending for cooling is  </a:t>
                </a:r>
                <a:endParaRPr lang="ar-IQ" sz="2400"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xfrm>
                <a:off x="1096207" y="304800"/>
                <a:ext cx="7438194" cy="6324600"/>
              </a:xfrm>
              <a:blipFill>
                <a:blip r:embed="rId2"/>
                <a:stretch>
                  <a:fillRect l="-1148" t="-771" r="-1230"/>
                </a:stretch>
              </a:blipFill>
            </p:spPr>
            <p:txBody>
              <a:bodyPr/>
              <a:lstStyle/>
              <a:p>
                <a:r>
                  <a:rPr lang="ar-IQ">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13</a:t>
            </a:fld>
            <a:endParaRPr lang="en-US"/>
          </a:p>
        </p:txBody>
      </p:sp>
    </p:spTree>
    <p:extLst>
      <p:ext uri="{BB962C8B-B14F-4D97-AF65-F5344CB8AC3E}">
        <p14:creationId xmlns:p14="http://schemas.microsoft.com/office/powerpoint/2010/main" val="22402533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a:xfrm>
                <a:off x="1096206" y="228600"/>
                <a:ext cx="7742993" cy="6400800"/>
              </a:xfrm>
            </p:spPr>
            <p:txBody>
              <a:bodyPr/>
              <a:lstStyle/>
              <a:p>
                <a:pPr algn="l" rtl="0"/>
                <a:endParaRPr lang="en-US" dirty="0" smtClean="0"/>
              </a:p>
              <a:p>
                <a:pPr algn="l" rtl="0"/>
                <a14:m>
                  <m:oMath xmlns:m="http://schemas.openxmlformats.org/officeDocument/2006/math">
                    <m:f>
                      <m:fPr>
                        <m:ctrlPr>
                          <a:rPr lang="ar-IQ" sz="2400" i="1" smtClean="0">
                            <a:latin typeface="Cambria Math"/>
                          </a:rPr>
                        </m:ctrlPr>
                      </m:fPr>
                      <m:num>
                        <m:r>
                          <a:rPr lang="en-US" sz="2400" b="0" i="1" smtClean="0">
                            <a:latin typeface="Cambria Math" panose="02040503050406030204" pitchFamily="18" charset="0"/>
                          </a:rPr>
                          <m:t>𝑇</m:t>
                        </m:r>
                        <m:d>
                          <m:dPr>
                            <m:ctrlPr>
                              <a:rPr lang="en-US" sz="2400" b="0" i="1" smtClean="0">
                                <a:latin typeface="Cambria Math"/>
                              </a:rPr>
                            </m:ctrlPr>
                          </m:dPr>
                          <m:e>
                            <m:r>
                              <a:rPr lang="ar-IQ" sz="2400" b="0" i="1" smtClean="0">
                                <a:latin typeface="Cambria Math" panose="02040503050406030204" pitchFamily="18" charset="0"/>
                                <a:ea typeface="Cambria Math" panose="02040503050406030204" pitchFamily="18" charset="0"/>
                              </a:rPr>
                              <m:t>𝜏</m:t>
                            </m:r>
                          </m:e>
                        </m:d>
                        <m:r>
                          <a:rPr lang="en-US" sz="2400" b="0" i="1" smtClean="0">
                            <a:latin typeface="Cambria Math" panose="02040503050406030204" pitchFamily="18" charset="0"/>
                          </a:rPr>
                          <m:t>−</m:t>
                        </m:r>
                        <m:sSub>
                          <m:sSubPr>
                            <m:ctrlPr>
                              <a:rPr lang="en-US" sz="2400" b="0" i="1" smtClean="0">
                                <a:latin typeface="Cambria Math"/>
                              </a:rPr>
                            </m:ctrlPr>
                          </m:sSubPr>
                          <m:e>
                            <m:r>
                              <a:rPr lang="en-US" sz="2400" b="0" i="1" smtClean="0">
                                <a:latin typeface="Cambria Math" panose="02040503050406030204" pitchFamily="18" charset="0"/>
                              </a:rPr>
                              <m:t>𝑇</m:t>
                            </m:r>
                          </m:e>
                          <m:sub>
                            <m:r>
                              <a:rPr lang="en-US" sz="2400" b="0" i="1" smtClean="0">
                                <a:latin typeface="Cambria Math" panose="02040503050406030204" pitchFamily="18" charset="0"/>
                                <a:ea typeface="Cambria Math" panose="02040503050406030204" pitchFamily="18" charset="0"/>
                              </a:rPr>
                              <m:t>∞</m:t>
                            </m:r>
                          </m:sub>
                        </m:sSub>
                      </m:num>
                      <m:den>
                        <m:sSub>
                          <m:sSubPr>
                            <m:ctrlPr>
                              <a:rPr lang="ar-IQ" sz="2400" i="1" smtClean="0">
                                <a:latin typeface="Cambria Math"/>
                              </a:rPr>
                            </m:ctrlPr>
                          </m:sSubPr>
                          <m:e>
                            <m:r>
                              <a:rPr lang="en-US" sz="2400" b="0" i="1" smtClean="0">
                                <a:latin typeface="Cambria Math" panose="02040503050406030204" pitchFamily="18" charset="0"/>
                              </a:rPr>
                              <m:t>𝑇</m:t>
                            </m:r>
                          </m:e>
                          <m:sub>
                            <m:r>
                              <a:rPr lang="en-US" sz="2400" b="0" i="1" smtClean="0">
                                <a:latin typeface="Cambria Math" panose="02040503050406030204" pitchFamily="18" charset="0"/>
                              </a:rPr>
                              <m:t>𝑖</m:t>
                            </m:r>
                          </m:sub>
                        </m:sSub>
                        <m:r>
                          <a:rPr lang="en-US" sz="2400" b="0" i="1" smtClean="0">
                            <a:latin typeface="Cambria Math" panose="02040503050406030204" pitchFamily="18" charset="0"/>
                          </a:rPr>
                          <m:t>−</m:t>
                        </m:r>
                        <m:sSub>
                          <m:sSubPr>
                            <m:ctrlPr>
                              <a:rPr lang="en-US" sz="2400" b="0" i="1" smtClean="0">
                                <a:latin typeface="Cambria Math"/>
                              </a:rPr>
                            </m:ctrlPr>
                          </m:sSubPr>
                          <m:e>
                            <m:r>
                              <a:rPr lang="en-US" sz="2400" b="0" i="1" smtClean="0">
                                <a:latin typeface="Cambria Math" panose="02040503050406030204" pitchFamily="18" charset="0"/>
                              </a:rPr>
                              <m:t>𝑇</m:t>
                            </m:r>
                          </m:e>
                          <m:sub>
                            <m:r>
                              <a:rPr lang="en-US" sz="2400" b="0" i="1" smtClean="0">
                                <a:latin typeface="Cambria Math" panose="02040503050406030204" pitchFamily="18" charset="0"/>
                                <a:ea typeface="Cambria Math" panose="02040503050406030204" pitchFamily="18" charset="0"/>
                              </a:rPr>
                              <m:t>∞</m:t>
                            </m:r>
                          </m:sub>
                        </m:sSub>
                      </m:den>
                    </m:f>
                    <m:r>
                      <a:rPr lang="ar-IQ" sz="2400" b="0" i="1" smtClean="0">
                        <a:latin typeface="Cambria Math" panose="02040503050406030204" pitchFamily="18" charset="0"/>
                      </a:rPr>
                      <m:t>=</m:t>
                    </m:r>
                    <m:sSup>
                      <m:sSupPr>
                        <m:ctrlPr>
                          <a:rPr lang="ar-IQ" sz="2400" b="0" i="1" smtClean="0">
                            <a:latin typeface="Cambria Math"/>
                          </a:rPr>
                        </m:ctrlPr>
                      </m:sSupPr>
                      <m:e>
                        <m:r>
                          <a:rPr lang="en-US" sz="2400" b="0" i="1" smtClean="0">
                            <a:latin typeface="Cambria Math" panose="02040503050406030204" pitchFamily="18" charset="0"/>
                          </a:rPr>
                          <m:t>𝑒</m:t>
                        </m:r>
                      </m:e>
                      <m:sup>
                        <m:r>
                          <a:rPr lang="ar-IQ" sz="2400" b="0" i="1" smtClean="0">
                            <a:latin typeface="Cambria Math" panose="02040503050406030204" pitchFamily="18" charset="0"/>
                          </a:rPr>
                          <m:t>−</m:t>
                        </m:r>
                        <m:r>
                          <a:rPr lang="en-US" sz="2400" b="0" i="1" smtClean="0">
                            <a:latin typeface="Cambria Math" panose="02040503050406030204" pitchFamily="18" charset="0"/>
                          </a:rPr>
                          <m:t>𝑚</m:t>
                        </m:r>
                        <m:r>
                          <a:rPr lang="en-US" sz="2400" b="0" i="1" smtClean="0">
                            <a:latin typeface="Cambria Math" panose="02040503050406030204" pitchFamily="18" charset="0"/>
                            <a:ea typeface="Cambria Math" panose="02040503050406030204" pitchFamily="18" charset="0"/>
                          </a:rPr>
                          <m:t>𝜏</m:t>
                        </m:r>
                      </m:sup>
                    </m:sSup>
                  </m:oMath>
                </a14:m>
                <a:r>
                  <a:rPr lang="ar-IQ" sz="2400" dirty="0" smtClean="0"/>
                  <a:t>    </a:t>
                </a:r>
                <a:r>
                  <a:rPr lang="en-US" sz="2400" dirty="0" smtClean="0"/>
                  <a:t>  </a:t>
                </a:r>
                <a14:m>
                  <m:oMath xmlns:m="http://schemas.openxmlformats.org/officeDocument/2006/math">
                    <m:r>
                      <a:rPr lang="en-US" sz="2400" i="1" dirty="0" smtClean="0">
                        <a:latin typeface="Cambria Math" panose="02040503050406030204" pitchFamily="18" charset="0"/>
                        <a:ea typeface="Cambria Math" panose="02040503050406030204" pitchFamily="18" charset="0"/>
                      </a:rPr>
                      <m:t>→</m:t>
                    </m:r>
                    <m:f>
                      <m:fPr>
                        <m:ctrlPr>
                          <a:rPr lang="en-US" sz="2400" i="1" dirty="0" smtClean="0">
                            <a:latin typeface="Cambria Math"/>
                            <a:ea typeface="Cambria Math" panose="02040503050406030204" pitchFamily="18" charset="0"/>
                          </a:rPr>
                        </m:ctrlPr>
                      </m:fPr>
                      <m:num>
                        <m:r>
                          <a:rPr lang="en-US" sz="2400" b="0" i="1" dirty="0" smtClean="0">
                            <a:latin typeface="Cambria Math" panose="02040503050406030204" pitchFamily="18" charset="0"/>
                            <a:ea typeface="Cambria Math" panose="02040503050406030204" pitchFamily="18" charset="0"/>
                          </a:rPr>
                          <m:t>250</m:t>
                        </m:r>
                        <m:r>
                          <a:rPr lang="en-US" sz="2400" b="0" i="1" dirty="0" smtClean="0">
                            <a:latin typeface="Cambria Math" panose="02040503050406030204" pitchFamily="18" charset="0"/>
                            <a:ea typeface="Cambria Math" panose="02040503050406030204" pitchFamily="18" charset="0"/>
                          </a:rPr>
                          <m:t>−</m:t>
                        </m:r>
                        <m:r>
                          <a:rPr lang="en-US" sz="2400" b="0" i="1" dirty="0" smtClean="0">
                            <a:latin typeface="Cambria Math" panose="02040503050406030204" pitchFamily="18" charset="0"/>
                            <a:ea typeface="Cambria Math" panose="02040503050406030204" pitchFamily="18" charset="0"/>
                          </a:rPr>
                          <m:t>100</m:t>
                        </m:r>
                      </m:num>
                      <m:den>
                        <m:r>
                          <a:rPr lang="en-US" sz="2400" b="0" i="1" dirty="0" smtClean="0">
                            <a:latin typeface="Cambria Math" panose="02040503050406030204" pitchFamily="18" charset="0"/>
                            <a:ea typeface="Cambria Math" panose="02040503050406030204" pitchFamily="18" charset="0"/>
                          </a:rPr>
                          <m:t>1000</m:t>
                        </m:r>
                        <m:r>
                          <a:rPr lang="en-US" sz="2400" b="0" i="1" dirty="0" smtClean="0">
                            <a:latin typeface="Cambria Math" panose="02040503050406030204" pitchFamily="18" charset="0"/>
                            <a:ea typeface="Cambria Math" panose="02040503050406030204" pitchFamily="18" charset="0"/>
                          </a:rPr>
                          <m:t>−</m:t>
                        </m:r>
                        <m:r>
                          <a:rPr lang="en-US" sz="2400" b="0" i="1" dirty="0" smtClean="0">
                            <a:latin typeface="Cambria Math" panose="02040503050406030204" pitchFamily="18" charset="0"/>
                            <a:ea typeface="Cambria Math" panose="02040503050406030204" pitchFamily="18" charset="0"/>
                          </a:rPr>
                          <m:t>100</m:t>
                        </m:r>
                      </m:den>
                    </m:f>
                    <m:r>
                      <a:rPr lang="en-US" sz="2400" b="0" i="1" dirty="0" smtClean="0">
                        <a:latin typeface="Cambria Math" panose="02040503050406030204" pitchFamily="18" charset="0"/>
                        <a:ea typeface="Cambria Math" panose="02040503050406030204" pitchFamily="18" charset="0"/>
                      </a:rPr>
                      <m:t>=−</m:t>
                    </m:r>
                    <m:r>
                      <a:rPr lang="en-US" sz="2400" b="0" i="1" dirty="0" smtClean="0">
                        <a:latin typeface="Cambria Math" panose="02040503050406030204" pitchFamily="18" charset="0"/>
                        <a:ea typeface="Cambria Math" panose="02040503050406030204" pitchFamily="18" charset="0"/>
                      </a:rPr>
                      <m:t>0</m:t>
                    </m:r>
                    <m:r>
                      <a:rPr lang="en-US" sz="2400" b="0" i="1" dirty="0" smtClean="0">
                        <a:latin typeface="Cambria Math" panose="02040503050406030204" pitchFamily="18" charset="0"/>
                        <a:ea typeface="Cambria Math" panose="02040503050406030204" pitchFamily="18" charset="0"/>
                      </a:rPr>
                      <m:t>.</m:t>
                    </m:r>
                    <m:r>
                      <a:rPr lang="en-US" sz="2400" b="0" i="1" dirty="0" smtClean="0">
                        <a:latin typeface="Cambria Math" panose="02040503050406030204" pitchFamily="18" charset="0"/>
                        <a:ea typeface="Cambria Math" panose="02040503050406030204" pitchFamily="18" charset="0"/>
                      </a:rPr>
                      <m:t>00277</m:t>
                    </m:r>
                    <m:r>
                      <a:rPr lang="en-US" sz="2400" b="0" i="1" dirty="0" smtClean="0">
                        <a:latin typeface="Cambria Math" panose="02040503050406030204" pitchFamily="18" charset="0"/>
                        <a:ea typeface="Cambria Math" panose="02040503050406030204" pitchFamily="18" charset="0"/>
                      </a:rPr>
                      <m:t>𝜏</m:t>
                    </m:r>
                  </m:oMath>
                </a14:m>
                <a:endParaRPr lang="en-US" sz="2400" dirty="0" smtClean="0"/>
              </a:p>
              <a:p>
                <a:pPr algn="l" rtl="0"/>
                <a14:m>
                  <m:oMath xmlns:m="http://schemas.openxmlformats.org/officeDocument/2006/math">
                    <m:r>
                      <a:rPr lang="ar-IQ" sz="2400" i="1" smtClean="0">
                        <a:latin typeface="Cambria Math" panose="02040503050406030204" pitchFamily="18" charset="0"/>
                        <a:ea typeface="Cambria Math" panose="02040503050406030204" pitchFamily="18" charset="0"/>
                      </a:rPr>
                      <m:t>𝜏</m:t>
                    </m:r>
                    <m:r>
                      <a:rPr lang="en-US" sz="2400" b="0" i="1" smtClean="0">
                        <a:latin typeface="Cambria Math" panose="02040503050406030204" pitchFamily="18" charset="0"/>
                        <a:ea typeface="Cambria Math" panose="02040503050406030204" pitchFamily="18" charset="0"/>
                      </a:rPr>
                      <m:t>=−</m:t>
                    </m:r>
                    <m:f>
                      <m:fPr>
                        <m:ctrlPr>
                          <a:rPr lang="en-US" sz="2400" b="0" i="1" smtClean="0">
                            <a:latin typeface="Cambria Math"/>
                            <a:ea typeface="Cambria Math" panose="02040503050406030204" pitchFamily="18" charset="0"/>
                          </a:rPr>
                        </m:ctrlPr>
                      </m:fPr>
                      <m:num>
                        <m:r>
                          <a:rPr lang="en-US" sz="2400" b="0" i="1" smtClean="0">
                            <a:latin typeface="Cambria Math" panose="02040503050406030204" pitchFamily="18" charset="0"/>
                            <a:ea typeface="Cambria Math" panose="02040503050406030204" pitchFamily="18" charset="0"/>
                          </a:rPr>
                          <m:t>1</m:t>
                        </m:r>
                      </m:num>
                      <m:den>
                        <m:r>
                          <a:rPr lang="en-US" sz="2400" b="0" i="1" smtClean="0">
                            <a:latin typeface="Cambria Math" panose="02040503050406030204" pitchFamily="18" charset="0"/>
                            <a:ea typeface="Cambria Math" panose="02040503050406030204" pitchFamily="18" charset="0"/>
                          </a:rPr>
                          <m:t>0</m:t>
                        </m:r>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00277</m:t>
                        </m:r>
                      </m:den>
                    </m:f>
                    <m:r>
                      <a:rPr lang="en-US" sz="2400" b="0" i="1" smtClean="0">
                        <a:latin typeface="Cambria Math" panose="02040503050406030204" pitchFamily="18" charset="0"/>
                        <a:ea typeface="Cambria Math" panose="02040503050406030204" pitchFamily="18" charset="0"/>
                      </a:rPr>
                      <m:t>𝑙𝑛</m:t>
                    </m:r>
                    <m:d>
                      <m:dPr>
                        <m:ctrlPr>
                          <a:rPr lang="en-US" sz="2400" b="0" i="1" smtClean="0">
                            <a:latin typeface="Cambria Math"/>
                            <a:ea typeface="Cambria Math" panose="02040503050406030204" pitchFamily="18" charset="0"/>
                          </a:rPr>
                        </m:ctrlPr>
                      </m:dPr>
                      <m:e>
                        <m:f>
                          <m:fPr>
                            <m:ctrlPr>
                              <a:rPr lang="en-US" sz="2400" b="0" i="1" smtClean="0">
                                <a:latin typeface="Cambria Math"/>
                                <a:ea typeface="Cambria Math" panose="02040503050406030204" pitchFamily="18" charset="0"/>
                              </a:rPr>
                            </m:ctrlPr>
                          </m:fPr>
                          <m:num>
                            <m:r>
                              <a:rPr lang="en-US" sz="2400" b="0" i="1" smtClean="0">
                                <a:latin typeface="Cambria Math" panose="02040503050406030204" pitchFamily="18" charset="0"/>
                                <a:ea typeface="Cambria Math" panose="02040503050406030204" pitchFamily="18" charset="0"/>
                              </a:rPr>
                              <m:t>150</m:t>
                            </m:r>
                          </m:num>
                          <m:den>
                            <m:r>
                              <a:rPr lang="en-US" sz="2400" b="0" i="1" smtClean="0">
                                <a:latin typeface="Cambria Math" panose="02040503050406030204" pitchFamily="18" charset="0"/>
                                <a:ea typeface="Cambria Math" panose="02040503050406030204" pitchFamily="18" charset="0"/>
                              </a:rPr>
                              <m:t>900</m:t>
                            </m:r>
                          </m:den>
                        </m:f>
                      </m:e>
                    </m:d>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646</m:t>
                    </m:r>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8</m:t>
                    </m:r>
                    <m:r>
                      <a:rPr lang="en-US" sz="2400" b="0" i="1" smtClean="0">
                        <a:latin typeface="Cambria Math" panose="02040503050406030204" pitchFamily="18" charset="0"/>
                        <a:ea typeface="Cambria Math" panose="02040503050406030204" pitchFamily="18" charset="0"/>
                      </a:rPr>
                      <m:t>𝑠𝑒𝑐</m:t>
                    </m:r>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10</m:t>
                    </m:r>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78</m:t>
                    </m:r>
                    <m:r>
                      <a:rPr lang="en-US" sz="2400" b="0" i="1" smtClean="0">
                        <a:latin typeface="Cambria Math" panose="02040503050406030204" pitchFamily="18" charset="0"/>
                        <a:ea typeface="Cambria Math" panose="02040503050406030204" pitchFamily="18" charset="0"/>
                      </a:rPr>
                      <m:t>𝑚𝑖𝑛</m:t>
                    </m:r>
                  </m:oMath>
                </a14:m>
                <a:endParaRPr lang="en-US" sz="2400" dirty="0" smtClean="0"/>
              </a:p>
              <a:p>
                <a:pPr algn="l" rtl="0"/>
                <a:r>
                  <a:rPr lang="en-US" sz="2400" dirty="0"/>
                  <a:t>The checking for lumped system criteria we can find Biot </a:t>
                </a:r>
                <a:r>
                  <a:rPr lang="en-US" sz="2400" dirty="0" smtClean="0"/>
                  <a:t>number</a:t>
                </a:r>
              </a:p>
              <a:p>
                <a:pPr algn="l" rtl="0"/>
                <a14:m>
                  <m:oMath xmlns:m="http://schemas.openxmlformats.org/officeDocument/2006/math">
                    <m:r>
                      <a:rPr lang="en-US" sz="2400" b="0" i="1" smtClean="0">
                        <a:latin typeface="Cambria Math" panose="02040503050406030204" pitchFamily="18" charset="0"/>
                      </a:rPr>
                      <m:t>𝐵𝑖</m:t>
                    </m:r>
                    <m:r>
                      <a:rPr lang="en-US" sz="2400" b="0" i="1" smtClean="0">
                        <a:latin typeface="Cambria Math" panose="02040503050406030204" pitchFamily="18" charset="0"/>
                      </a:rPr>
                      <m:t>=</m:t>
                    </m:r>
                    <m:f>
                      <m:fPr>
                        <m:ctrlPr>
                          <a:rPr lang="en-US" sz="2400" b="0" i="1" smtClean="0">
                            <a:latin typeface="Cambria Math"/>
                          </a:rPr>
                        </m:ctrlPr>
                      </m:fPr>
                      <m:num>
                        <m:r>
                          <a:rPr lang="en-US" sz="2400" b="0" i="1" smtClean="0">
                            <a:latin typeface="Cambria Math" panose="02040503050406030204" pitchFamily="18" charset="0"/>
                          </a:rPr>
                          <m:t>h</m:t>
                        </m:r>
                        <m:sSub>
                          <m:sSubPr>
                            <m:ctrlPr>
                              <a:rPr lang="en-US" sz="2400" b="0" i="1" smtClean="0">
                                <a:latin typeface="Cambria Math"/>
                              </a:rPr>
                            </m:ctrlPr>
                          </m:sSubPr>
                          <m:e>
                            <m:r>
                              <a:rPr lang="en-US" sz="2400" b="0" i="1" smtClean="0">
                                <a:latin typeface="Cambria Math" panose="02040503050406030204" pitchFamily="18" charset="0"/>
                              </a:rPr>
                              <m:t>𝐿</m:t>
                            </m:r>
                          </m:e>
                          <m:sub>
                            <m:r>
                              <a:rPr lang="en-US" sz="2400" b="0" i="1" smtClean="0">
                                <a:latin typeface="Cambria Math" panose="02040503050406030204" pitchFamily="18" charset="0"/>
                              </a:rPr>
                              <m:t>𝑐</m:t>
                            </m:r>
                          </m:sub>
                        </m:sSub>
                      </m:num>
                      <m:den>
                        <m:r>
                          <a:rPr lang="en-US" sz="2400" b="0" i="1" smtClean="0">
                            <a:latin typeface="Cambria Math" panose="02040503050406030204" pitchFamily="18" charset="0"/>
                          </a:rPr>
                          <m:t>𝐾</m:t>
                        </m:r>
                      </m:den>
                    </m:f>
                    <m:r>
                      <a:rPr lang="en-US" sz="2400" b="0" i="1" smtClean="0">
                        <a:latin typeface="Cambria Math" panose="02040503050406030204" pitchFamily="18" charset="0"/>
                      </a:rPr>
                      <m:t>=</m:t>
                    </m:r>
                    <m:f>
                      <m:fPr>
                        <m:ctrlPr>
                          <a:rPr lang="en-US" sz="2400" b="0" i="1" smtClean="0">
                            <a:latin typeface="Cambria Math"/>
                          </a:rPr>
                        </m:ctrlPr>
                      </m:fPr>
                      <m:num>
                        <m:r>
                          <a:rPr lang="en-US" sz="2400" b="0" i="1" smtClean="0">
                            <a:latin typeface="Cambria Math" panose="02040503050406030204" pitchFamily="18" charset="0"/>
                          </a:rPr>
                          <m:t>100</m:t>
                        </m:r>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0</m:t>
                        </m:r>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01</m:t>
                        </m:r>
                      </m:num>
                      <m:den>
                        <m:r>
                          <a:rPr lang="en-US" sz="2400" b="0" i="1" smtClean="0">
                            <a:latin typeface="Cambria Math" panose="02040503050406030204" pitchFamily="18" charset="0"/>
                          </a:rPr>
                          <m:t>55</m:t>
                        </m:r>
                      </m:den>
                    </m:f>
                    <m:r>
                      <a:rPr lang="en-US" sz="2400" b="0" i="1" smtClean="0">
                        <a:latin typeface="Cambria Math" panose="02040503050406030204" pitchFamily="18" charset="0"/>
                      </a:rPr>
                      <m:t>=</m:t>
                    </m:r>
                    <m:r>
                      <a:rPr lang="en-US" sz="2400" b="0" i="1" smtClean="0">
                        <a:latin typeface="Cambria Math" panose="02040503050406030204" pitchFamily="18" charset="0"/>
                      </a:rPr>
                      <m:t>0</m:t>
                    </m:r>
                    <m:r>
                      <a:rPr lang="en-US" sz="2400" b="0" i="1" smtClean="0">
                        <a:latin typeface="Cambria Math" panose="02040503050406030204" pitchFamily="18" charset="0"/>
                      </a:rPr>
                      <m:t>.</m:t>
                    </m:r>
                    <m:r>
                      <a:rPr lang="en-US" sz="2400" b="0" i="1" smtClean="0">
                        <a:latin typeface="Cambria Math" panose="02040503050406030204" pitchFamily="18" charset="0"/>
                      </a:rPr>
                      <m:t>018</m:t>
                    </m:r>
                    <m:r>
                      <a:rPr lang="en-US" sz="2400" b="0" i="1" smtClean="0">
                        <a:latin typeface="Cambria Math" panose="02040503050406030204" pitchFamily="18" charset="0"/>
                        <a:ea typeface="Cambria Math" panose="02040503050406030204" pitchFamily="18" charset="0"/>
                      </a:rPr>
                      <m:t>&gt;</m:t>
                    </m:r>
                    <m:r>
                      <a:rPr lang="en-US" sz="2400" b="0" i="1" smtClean="0">
                        <a:latin typeface="Cambria Math" panose="02040503050406030204" pitchFamily="18" charset="0"/>
                        <a:ea typeface="Cambria Math" panose="02040503050406030204" pitchFamily="18" charset="0"/>
                      </a:rPr>
                      <m:t>0</m:t>
                    </m:r>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1</m:t>
                    </m:r>
                  </m:oMath>
                </a14:m>
                <a:endParaRPr lang="ar-IQ" sz="2400"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xfrm>
                <a:off x="1096206" y="228600"/>
                <a:ext cx="7742993" cy="6400800"/>
              </a:xfrm>
              <a:blipFill>
                <a:blip r:embed="rId2"/>
                <a:stretch>
                  <a:fillRect l="-1102" r="-236"/>
                </a:stretch>
              </a:blipFill>
            </p:spPr>
            <p:txBody>
              <a:bodyPr/>
              <a:lstStyle/>
              <a:p>
                <a:r>
                  <a:rPr lang="ar-IQ">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14</a:t>
            </a:fld>
            <a:endParaRPr lang="en-US"/>
          </a:p>
        </p:txBody>
      </p:sp>
    </p:spTree>
    <p:extLst>
      <p:ext uri="{BB962C8B-B14F-4D97-AF65-F5344CB8AC3E}">
        <p14:creationId xmlns:p14="http://schemas.microsoft.com/office/powerpoint/2010/main" val="25643899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511229" y="1295400"/>
            <a:ext cx="8023172" cy="4615822"/>
          </a:xfrm>
        </p:spPr>
        <p:txBody>
          <a:bodyPr>
            <a:normAutofit/>
          </a:bodyPr>
          <a:lstStyle/>
          <a:p>
            <a:pPr algn="just" rtl="0"/>
            <a:r>
              <a:rPr lang="en-US" sz="2400" dirty="0"/>
              <a:t>Consider a cold solid of arbitrary shape, with mass m, initially at a uniform temperature To, suddenly immersed into a higher-temperature environment. As heat flows the hot environment into the cold body, the temperature of the solid increases. It is assumed that the lumped system approximation is applicable, namely, that the distribution of temperature within the solid at any instant can be regarded as almost uniform (i.e., the temperature gradients within the solid are </a:t>
            </a:r>
            <a:r>
              <a:rPr lang="en-US" sz="2400" dirty="0" smtClean="0"/>
              <a:t>neglected).</a:t>
            </a:r>
            <a:endParaRPr lang="ar-IQ" sz="2400" dirty="0"/>
          </a:p>
        </p:txBody>
      </p:sp>
      <p:sp>
        <p:nvSpPr>
          <p:cNvPr id="4" name="عنصر نائب لرقم الشريحة 3"/>
          <p:cNvSpPr>
            <a:spLocks noGrp="1"/>
          </p:cNvSpPr>
          <p:nvPr>
            <p:ph type="sldNum" sz="quarter" idx="12"/>
          </p:nvPr>
        </p:nvSpPr>
        <p:spPr/>
        <p:txBody>
          <a:bodyPr/>
          <a:lstStyle/>
          <a:p>
            <a:fld id="{B6F15528-21DE-4FAA-801E-634DDDAF4B2B}" type="slidenum">
              <a:rPr lang="en-US" smtClean="0"/>
              <a:pPr/>
              <a:t>2</a:t>
            </a:fld>
            <a:endParaRPr lang="en-US"/>
          </a:p>
        </p:txBody>
      </p:sp>
    </p:spTree>
    <p:extLst>
      <p:ext uri="{BB962C8B-B14F-4D97-AF65-F5344CB8AC3E}">
        <p14:creationId xmlns:p14="http://schemas.microsoft.com/office/powerpoint/2010/main" val="35915042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عنصر نائب للمحتوى 4"/>
          <p:cNvPicPr>
            <a:picLocks noGrp="1" noChangeAspect="1"/>
          </p:cNvPicPr>
          <p:nvPr>
            <p:ph idx="1"/>
          </p:nvPr>
        </p:nvPicPr>
        <p:blipFill>
          <a:blip r:embed="rId2"/>
          <a:stretch>
            <a:fillRect/>
          </a:stretch>
        </p:blipFill>
        <p:spPr>
          <a:xfrm>
            <a:off x="1447800" y="201995"/>
            <a:ext cx="6086475" cy="1171575"/>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3</a:t>
            </a:fld>
            <a:endParaRPr lang="en-US"/>
          </a:p>
        </p:txBody>
      </p:sp>
      <p:pic>
        <p:nvPicPr>
          <p:cNvPr id="6" name="صورة 5"/>
          <p:cNvPicPr>
            <a:picLocks noChangeAspect="1"/>
          </p:cNvPicPr>
          <p:nvPr/>
        </p:nvPicPr>
        <p:blipFill>
          <a:blip r:embed="rId3"/>
          <a:stretch>
            <a:fillRect/>
          </a:stretch>
        </p:blipFill>
        <p:spPr>
          <a:xfrm>
            <a:off x="1981200" y="1957387"/>
            <a:ext cx="5410200" cy="3452813"/>
          </a:xfrm>
          <a:prstGeom prst="rect">
            <a:avLst/>
          </a:prstGeom>
        </p:spPr>
      </p:pic>
    </p:spTree>
    <p:extLst>
      <p:ext uri="{BB962C8B-B14F-4D97-AF65-F5344CB8AC3E}">
        <p14:creationId xmlns:p14="http://schemas.microsoft.com/office/powerpoint/2010/main" val="8771794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عنصر نائب للمحتوى 4"/>
          <p:cNvPicPr>
            <a:picLocks noGrp="1" noChangeAspect="1"/>
          </p:cNvPicPr>
          <p:nvPr>
            <p:ph idx="1"/>
          </p:nvPr>
        </p:nvPicPr>
        <p:blipFill>
          <a:blip r:embed="rId2"/>
          <a:stretch>
            <a:fillRect/>
          </a:stretch>
        </p:blipFill>
        <p:spPr>
          <a:xfrm>
            <a:off x="1676400" y="230570"/>
            <a:ext cx="5867400" cy="1114425"/>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4</a:t>
            </a:fld>
            <a:endParaRPr lang="en-US"/>
          </a:p>
        </p:txBody>
      </p:sp>
      <p:sp>
        <p:nvSpPr>
          <p:cNvPr id="6" name="مستطيل 5"/>
          <p:cNvSpPr/>
          <p:nvPr/>
        </p:nvSpPr>
        <p:spPr>
          <a:xfrm>
            <a:off x="685800" y="1524000"/>
            <a:ext cx="7924800" cy="2308324"/>
          </a:xfrm>
          <a:prstGeom prst="rect">
            <a:avLst/>
          </a:prstGeom>
        </p:spPr>
        <p:txBody>
          <a:bodyPr wrap="square">
            <a:spAutoFit/>
          </a:bodyPr>
          <a:lstStyle/>
          <a:p>
            <a:pPr algn="just"/>
            <a:r>
              <a:rPr lang="en-US" sz="2400" dirty="0"/>
              <a:t>Where </a:t>
            </a:r>
            <a:r>
              <a:rPr lang="en-US" sz="2400" dirty="0" smtClean="0">
                <a:sym typeface="Symbol" panose="05050102010706020507" pitchFamily="18" charset="2"/>
              </a:rPr>
              <a:t></a:t>
            </a:r>
            <a:r>
              <a:rPr lang="en-US" sz="2400" dirty="0" smtClean="0"/>
              <a:t>, </a:t>
            </a:r>
            <a:r>
              <a:rPr lang="en-US" sz="2400" dirty="0"/>
              <a:t>C, and V are density, specific heat, and volume of the solid body respectively. The temperature of the solid body T is a function of time, T=T</a:t>
            </a:r>
            <a:r>
              <a:rPr lang="en-US" sz="2400" dirty="0" smtClean="0"/>
              <a:t>(</a:t>
            </a:r>
            <a:r>
              <a:rPr lang="en-US" sz="2400" dirty="0" smtClean="0">
                <a:sym typeface="Symbol" panose="05050102010706020507" pitchFamily="18" charset="2"/>
              </a:rPr>
              <a:t></a:t>
            </a:r>
            <a:r>
              <a:rPr lang="en-US" sz="2400" dirty="0" smtClean="0"/>
              <a:t>).</a:t>
            </a:r>
          </a:p>
          <a:p>
            <a:pPr algn="just"/>
            <a:r>
              <a:rPr lang="en-US" sz="2400" dirty="0"/>
              <a:t>Let </a:t>
            </a:r>
            <a:r>
              <a:rPr lang="en-US" sz="2400" dirty="0" smtClean="0"/>
              <a:t>Q(</a:t>
            </a:r>
            <a:r>
              <a:rPr lang="en-US" sz="2400" dirty="0" smtClean="0">
                <a:sym typeface="Symbol" panose="05050102010706020507" pitchFamily="18" charset="2"/>
              </a:rPr>
              <a:t>)</a:t>
            </a:r>
            <a:r>
              <a:rPr lang="en-US" sz="2400" dirty="0" smtClean="0"/>
              <a:t> </a:t>
            </a:r>
            <a:r>
              <a:rPr lang="en-US" sz="2400" dirty="0"/>
              <a:t>be the total heat rate following into the body through its boundary surfaces at any instant </a:t>
            </a:r>
            <a:r>
              <a:rPr lang="en-US" sz="2400" dirty="0" smtClean="0">
                <a:sym typeface="Symbol" panose="05050102010706020507" pitchFamily="18" charset="2"/>
              </a:rPr>
              <a:t>.</a:t>
            </a:r>
            <a:endParaRPr lang="ar-IQ" sz="2400" dirty="0"/>
          </a:p>
        </p:txBody>
      </p:sp>
      <p:pic>
        <p:nvPicPr>
          <p:cNvPr id="7" name="صورة 6"/>
          <p:cNvPicPr>
            <a:picLocks noChangeAspect="1"/>
          </p:cNvPicPr>
          <p:nvPr/>
        </p:nvPicPr>
        <p:blipFill>
          <a:blip r:embed="rId3"/>
          <a:stretch>
            <a:fillRect/>
          </a:stretch>
        </p:blipFill>
        <p:spPr>
          <a:xfrm>
            <a:off x="1295400" y="4203416"/>
            <a:ext cx="6248400" cy="1359184"/>
          </a:xfrm>
          <a:prstGeom prst="rect">
            <a:avLst/>
          </a:prstGeom>
        </p:spPr>
      </p:pic>
    </p:spTree>
    <p:extLst>
      <p:ext uri="{BB962C8B-B14F-4D97-AF65-F5344CB8AC3E}">
        <p14:creationId xmlns:p14="http://schemas.microsoft.com/office/powerpoint/2010/main" val="30987071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96206" y="152400"/>
            <a:ext cx="7742993" cy="6477000"/>
          </a:xfrm>
        </p:spPr>
        <p:txBody>
          <a:bodyPr/>
          <a:lstStyle/>
          <a:p>
            <a:pPr algn="l" rtl="0"/>
            <a:endParaRPr lang="en-US" dirty="0" smtClean="0"/>
          </a:p>
          <a:p>
            <a:pPr algn="l" rtl="0"/>
            <a:endParaRPr lang="en-US" dirty="0" smtClean="0"/>
          </a:p>
          <a:p>
            <a:pPr marL="0" indent="0" algn="l" rtl="0">
              <a:buNone/>
            </a:pPr>
            <a:endParaRPr lang="en-US" dirty="0" smtClean="0"/>
          </a:p>
          <a:p>
            <a:pPr marL="0" indent="0" algn="l" rtl="0">
              <a:buNone/>
            </a:pPr>
            <a:endParaRPr lang="en-US" dirty="0"/>
          </a:p>
          <a:p>
            <a:pPr marL="0" indent="0" algn="l" rtl="0">
              <a:buNone/>
            </a:pPr>
            <a:endParaRPr lang="en-US" dirty="0" smtClean="0"/>
          </a:p>
          <a:p>
            <a:pPr marL="0" indent="0" algn="l" rtl="0">
              <a:buNone/>
            </a:pPr>
            <a:r>
              <a:rPr lang="en-US" sz="2800" b="1" dirty="0" smtClean="0">
                <a:solidFill>
                  <a:srgbClr val="FF0000"/>
                </a:solidFill>
              </a:rPr>
              <a:t>For Convection Heat Transfer</a:t>
            </a:r>
          </a:p>
          <a:p>
            <a:pPr marL="0" indent="0" algn="l" rtl="0">
              <a:buNone/>
            </a:pPr>
            <a:endParaRPr lang="en-US" sz="2800" b="1" dirty="0">
              <a:solidFill>
                <a:srgbClr val="FF0000"/>
              </a:solidFill>
            </a:endParaRPr>
          </a:p>
          <a:p>
            <a:pPr marL="0" indent="0" algn="l" rtl="0">
              <a:buNone/>
            </a:pPr>
            <a:endParaRPr lang="en-US" sz="2800" b="1" dirty="0" smtClean="0">
              <a:solidFill>
                <a:srgbClr val="FF0000"/>
              </a:solidFill>
            </a:endParaRPr>
          </a:p>
          <a:p>
            <a:pPr marL="0" indent="0" algn="l" rtl="0">
              <a:buNone/>
            </a:pPr>
            <a:endParaRPr lang="en-US" sz="2800" b="1" dirty="0">
              <a:solidFill>
                <a:srgbClr val="FF0000"/>
              </a:solidFill>
            </a:endParaRPr>
          </a:p>
          <a:p>
            <a:pPr marL="0" indent="0" algn="l" rtl="0">
              <a:buNone/>
            </a:pPr>
            <a:endParaRPr lang="en-US" sz="2800" b="1" dirty="0" smtClean="0">
              <a:solidFill>
                <a:srgbClr val="FF0000"/>
              </a:solidFill>
            </a:endParaRPr>
          </a:p>
          <a:p>
            <a:pPr marL="0" indent="0" algn="l" rtl="0">
              <a:buNone/>
            </a:pPr>
            <a:endParaRPr lang="en-US" sz="2800" b="1" dirty="0">
              <a:solidFill>
                <a:srgbClr val="FF0000"/>
              </a:solidFill>
            </a:endParaRPr>
          </a:p>
          <a:p>
            <a:pPr marL="0" indent="0" algn="l" rtl="0">
              <a:buNone/>
            </a:pPr>
            <a:endParaRPr lang="en-US" sz="2800" b="1" dirty="0" smtClean="0">
              <a:solidFill>
                <a:srgbClr val="FF0000"/>
              </a:solidFill>
            </a:endParaRPr>
          </a:p>
          <a:p>
            <a:pPr marL="0" indent="0" algn="l" rtl="0">
              <a:buNone/>
            </a:pPr>
            <a:endParaRPr lang="en-US" sz="2800" b="1" dirty="0">
              <a:solidFill>
                <a:srgbClr val="FF0000"/>
              </a:solidFill>
            </a:endParaRPr>
          </a:p>
          <a:p>
            <a:pPr algn="l" rtl="0"/>
            <a:endParaRPr lang="ar-IQ" dirty="0"/>
          </a:p>
        </p:txBody>
      </p:sp>
      <p:sp>
        <p:nvSpPr>
          <p:cNvPr id="4" name="عنصر نائب لرقم الشريحة 3"/>
          <p:cNvSpPr>
            <a:spLocks noGrp="1"/>
          </p:cNvSpPr>
          <p:nvPr>
            <p:ph type="sldNum" sz="quarter" idx="12"/>
          </p:nvPr>
        </p:nvSpPr>
        <p:spPr/>
        <p:txBody>
          <a:bodyPr/>
          <a:lstStyle/>
          <a:p>
            <a:fld id="{B6F15528-21DE-4FAA-801E-634DDDAF4B2B}" type="slidenum">
              <a:rPr lang="en-US" smtClean="0"/>
              <a:pPr/>
              <a:t>5</a:t>
            </a:fld>
            <a:endParaRPr lang="en-US"/>
          </a:p>
        </p:txBody>
      </p:sp>
      <p:pic>
        <p:nvPicPr>
          <p:cNvPr id="5" name="صورة 4"/>
          <p:cNvPicPr>
            <a:picLocks noChangeAspect="1"/>
          </p:cNvPicPr>
          <p:nvPr/>
        </p:nvPicPr>
        <p:blipFill>
          <a:blip r:embed="rId2"/>
          <a:stretch>
            <a:fillRect/>
          </a:stretch>
        </p:blipFill>
        <p:spPr>
          <a:xfrm>
            <a:off x="2667000" y="259145"/>
            <a:ext cx="3352800" cy="1341055"/>
          </a:xfrm>
          <a:prstGeom prst="rect">
            <a:avLst/>
          </a:prstGeom>
        </p:spPr>
      </p:pic>
      <p:pic>
        <p:nvPicPr>
          <p:cNvPr id="6" name="صورة 5"/>
          <p:cNvPicPr>
            <a:picLocks noChangeAspect="1"/>
          </p:cNvPicPr>
          <p:nvPr/>
        </p:nvPicPr>
        <p:blipFill>
          <a:blip r:embed="rId3"/>
          <a:stretch>
            <a:fillRect/>
          </a:stretch>
        </p:blipFill>
        <p:spPr>
          <a:xfrm>
            <a:off x="2819400" y="2743200"/>
            <a:ext cx="2971800" cy="533400"/>
          </a:xfrm>
          <a:prstGeom prst="rect">
            <a:avLst/>
          </a:prstGeom>
        </p:spPr>
      </p:pic>
      <p:pic>
        <p:nvPicPr>
          <p:cNvPr id="7" name="صورة 6"/>
          <p:cNvPicPr>
            <a:picLocks noChangeAspect="1"/>
          </p:cNvPicPr>
          <p:nvPr/>
        </p:nvPicPr>
        <p:blipFill>
          <a:blip r:embed="rId4"/>
          <a:stretch>
            <a:fillRect/>
          </a:stretch>
        </p:blipFill>
        <p:spPr>
          <a:xfrm>
            <a:off x="2590800" y="3814762"/>
            <a:ext cx="3505200" cy="876300"/>
          </a:xfrm>
          <a:prstGeom prst="rect">
            <a:avLst/>
          </a:prstGeom>
        </p:spPr>
      </p:pic>
      <p:pic>
        <p:nvPicPr>
          <p:cNvPr id="8" name="صورة 7"/>
          <p:cNvPicPr>
            <a:picLocks noChangeAspect="1"/>
          </p:cNvPicPr>
          <p:nvPr/>
        </p:nvPicPr>
        <p:blipFill>
          <a:blip r:embed="rId5"/>
          <a:stretch>
            <a:fillRect/>
          </a:stretch>
        </p:blipFill>
        <p:spPr>
          <a:xfrm>
            <a:off x="1981200" y="5229225"/>
            <a:ext cx="4953000" cy="1314450"/>
          </a:xfrm>
          <a:prstGeom prst="rect">
            <a:avLst/>
          </a:prstGeom>
        </p:spPr>
      </p:pic>
    </p:spTree>
    <p:extLst>
      <p:ext uri="{BB962C8B-B14F-4D97-AF65-F5344CB8AC3E}">
        <p14:creationId xmlns:p14="http://schemas.microsoft.com/office/powerpoint/2010/main" val="12143910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a:xfrm>
                <a:off x="1096207" y="228600"/>
                <a:ext cx="7666794" cy="6400800"/>
              </a:xfrm>
            </p:spPr>
            <p:txBody>
              <a:bodyPr>
                <a:normAutofit/>
              </a:bodyPr>
              <a:lstStyle/>
              <a:p>
                <a:pPr algn="just" rtl="0"/>
                <a:r>
                  <a:rPr lang="en-US" sz="2400" dirty="0" smtClean="0"/>
                  <a:t>For convenience in the analysis, we measure the temperature in excess of the ambient temperature </a:t>
                </a:r>
                <a14:m>
                  <m:oMath xmlns:m="http://schemas.openxmlformats.org/officeDocument/2006/math">
                    <m:sSub>
                      <m:sSubPr>
                        <m:ctrlPr>
                          <a:rPr lang="en-US" sz="2400" i="1" smtClean="0">
                            <a:latin typeface="Cambria Math"/>
                          </a:rPr>
                        </m:ctrlPr>
                      </m:sSubPr>
                      <m:e>
                        <m:r>
                          <a:rPr lang="en-US" sz="2400" b="0" i="1" smtClean="0">
                            <a:latin typeface="Cambria Math" panose="02040503050406030204" pitchFamily="18" charset="0"/>
                          </a:rPr>
                          <m:t>𝑇</m:t>
                        </m:r>
                      </m:e>
                      <m:sub>
                        <m:r>
                          <a:rPr lang="en-US" sz="2400" i="1" smtClean="0">
                            <a:latin typeface="Cambria Math" panose="02040503050406030204" pitchFamily="18" charset="0"/>
                            <a:ea typeface="Cambria Math" panose="02040503050406030204" pitchFamily="18" charset="0"/>
                          </a:rPr>
                          <m:t>∞</m:t>
                        </m:r>
                      </m:sub>
                    </m:sSub>
                  </m:oMath>
                </a14:m>
                <a:r>
                  <a:rPr lang="en-US" sz="2400" dirty="0" smtClean="0"/>
                  <a:t>; </a:t>
                </a:r>
                <a:r>
                  <a:rPr lang="en-US" sz="2400" dirty="0"/>
                  <a:t>that is, we </a:t>
                </a:r>
                <a:r>
                  <a:rPr lang="en-US" sz="2400" dirty="0" smtClean="0"/>
                  <a:t>choose </a:t>
                </a:r>
                <a14:m>
                  <m:oMath xmlns:m="http://schemas.openxmlformats.org/officeDocument/2006/math">
                    <m:sSub>
                      <m:sSubPr>
                        <m:ctrlPr>
                          <a:rPr lang="en-US" sz="2400" i="1" smtClean="0">
                            <a:latin typeface="Cambria Math"/>
                          </a:rPr>
                        </m:ctrlPr>
                      </m:sSubPr>
                      <m:e>
                        <m:r>
                          <a:rPr lang="en-US" sz="2400" b="0" i="1" smtClean="0">
                            <a:latin typeface="Cambria Math" panose="02040503050406030204" pitchFamily="18" charset="0"/>
                          </a:rPr>
                          <m:t>𝑇</m:t>
                        </m:r>
                      </m:e>
                      <m:sub>
                        <m:r>
                          <a:rPr lang="en-US" sz="2400" i="1" smtClean="0">
                            <a:latin typeface="Cambria Math" panose="02040503050406030204" pitchFamily="18" charset="0"/>
                            <a:ea typeface="Cambria Math" panose="02040503050406030204" pitchFamily="18" charset="0"/>
                          </a:rPr>
                          <m:t>∞</m:t>
                        </m:r>
                      </m:sub>
                    </m:sSub>
                  </m:oMath>
                </a14:m>
                <a:r>
                  <a:rPr lang="en-US" sz="2400" dirty="0" smtClean="0"/>
                  <a:t> </a:t>
                </a:r>
                <a:r>
                  <a:rPr lang="en-US" sz="2400" dirty="0"/>
                  <a:t>as the reference </a:t>
                </a:r>
                <a:r>
                  <a:rPr lang="en-US" sz="2400" dirty="0" smtClean="0"/>
                  <a:t>temperature</a:t>
                </a:r>
                <a:r>
                  <a:rPr lang="en-US" sz="2400" dirty="0"/>
                  <a:t>. Then assume that: </a:t>
                </a:r>
                <a:endParaRPr lang="en-US" sz="2400" dirty="0" smtClean="0"/>
              </a:p>
              <a:p>
                <a:pPr algn="just" rtl="0"/>
                <a:endParaRPr lang="ar-IQ" sz="2400"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xfrm>
                <a:off x="1096207" y="228600"/>
                <a:ext cx="7666794" cy="6400800"/>
              </a:xfrm>
              <a:blipFill>
                <a:blip r:embed="rId2"/>
                <a:stretch>
                  <a:fillRect l="-1113" t="-762" r="-1192"/>
                </a:stretch>
              </a:blipFill>
            </p:spPr>
            <p:txBody>
              <a:bodyPr/>
              <a:lstStyle/>
              <a:p>
                <a:r>
                  <a:rPr lang="ar-IQ">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6</a:t>
            </a:fld>
            <a:endParaRPr lang="en-US"/>
          </a:p>
        </p:txBody>
      </p:sp>
      <p:pic>
        <p:nvPicPr>
          <p:cNvPr id="5" name="صورة 4"/>
          <p:cNvPicPr>
            <a:picLocks noChangeAspect="1"/>
          </p:cNvPicPr>
          <p:nvPr/>
        </p:nvPicPr>
        <p:blipFill>
          <a:blip r:embed="rId3"/>
          <a:stretch>
            <a:fillRect/>
          </a:stretch>
        </p:blipFill>
        <p:spPr>
          <a:xfrm>
            <a:off x="3048000" y="1905000"/>
            <a:ext cx="2971800" cy="361950"/>
          </a:xfrm>
          <a:prstGeom prst="rect">
            <a:avLst/>
          </a:prstGeom>
        </p:spPr>
      </p:pic>
      <p:pic>
        <p:nvPicPr>
          <p:cNvPr id="6" name="صورة 5"/>
          <p:cNvPicPr>
            <a:picLocks noChangeAspect="1"/>
          </p:cNvPicPr>
          <p:nvPr/>
        </p:nvPicPr>
        <p:blipFill>
          <a:blip r:embed="rId4"/>
          <a:stretch>
            <a:fillRect/>
          </a:stretch>
        </p:blipFill>
        <p:spPr>
          <a:xfrm>
            <a:off x="2247900" y="2514600"/>
            <a:ext cx="5143500" cy="2514600"/>
          </a:xfrm>
          <a:prstGeom prst="rect">
            <a:avLst/>
          </a:prstGeom>
        </p:spPr>
      </p:pic>
      <p:pic>
        <p:nvPicPr>
          <p:cNvPr id="7" name="صورة 6"/>
          <p:cNvPicPr>
            <a:picLocks noChangeAspect="1"/>
          </p:cNvPicPr>
          <p:nvPr/>
        </p:nvPicPr>
        <p:blipFill>
          <a:blip r:embed="rId5"/>
          <a:stretch>
            <a:fillRect/>
          </a:stretch>
        </p:blipFill>
        <p:spPr>
          <a:xfrm>
            <a:off x="762000" y="5043054"/>
            <a:ext cx="6934200" cy="1738745"/>
          </a:xfrm>
          <a:prstGeom prst="rect">
            <a:avLst/>
          </a:prstGeom>
        </p:spPr>
      </p:pic>
    </p:spTree>
    <p:extLst>
      <p:ext uri="{BB962C8B-B14F-4D97-AF65-F5344CB8AC3E}">
        <p14:creationId xmlns:p14="http://schemas.microsoft.com/office/powerpoint/2010/main" val="13632092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a:xfrm>
                <a:off x="1096206" y="152399"/>
                <a:ext cx="7742993" cy="6791325"/>
              </a:xfrm>
            </p:spPr>
            <p:txBody>
              <a:bodyPr>
                <a:normAutofit/>
              </a:bodyPr>
              <a:lstStyle/>
              <a:p>
                <a:pPr algn="l" rtl="0"/>
                <a:r>
                  <a:rPr lang="en-US" sz="2400" dirty="0" smtClean="0"/>
                  <a:t>Where m has the dimension of </a:t>
                </a:r>
                <a14:m>
                  <m:oMath xmlns:m="http://schemas.openxmlformats.org/officeDocument/2006/math">
                    <m:sSup>
                      <m:sSupPr>
                        <m:ctrlPr>
                          <a:rPr lang="en-US" sz="2400" i="1" smtClean="0">
                            <a:latin typeface="Cambria Math"/>
                          </a:rPr>
                        </m:ctrlPr>
                      </m:sSupPr>
                      <m:e>
                        <m:d>
                          <m:dPr>
                            <m:ctrlPr>
                              <a:rPr lang="en-US" sz="2400" i="1" smtClean="0">
                                <a:latin typeface="Cambria Math"/>
                              </a:rPr>
                            </m:ctrlPr>
                          </m:dPr>
                          <m:e>
                            <m:r>
                              <a:rPr lang="en-US" sz="2400" b="0" i="1" smtClean="0">
                                <a:latin typeface="Cambria Math" panose="02040503050406030204" pitchFamily="18" charset="0"/>
                              </a:rPr>
                              <m:t>𝑡𝑖𝑚𝑒</m:t>
                            </m:r>
                          </m:e>
                        </m:d>
                      </m:e>
                      <m:sup>
                        <m:r>
                          <a:rPr lang="en-US" sz="2400" b="0" i="1" smtClean="0">
                            <a:latin typeface="Cambria Math" panose="02040503050406030204" pitchFamily="18" charset="0"/>
                          </a:rPr>
                          <m:t>−</m:t>
                        </m:r>
                        <m:r>
                          <a:rPr lang="en-US" sz="2400" b="0" i="1" smtClean="0">
                            <a:latin typeface="Cambria Math" panose="02040503050406030204" pitchFamily="18" charset="0"/>
                          </a:rPr>
                          <m:t>1</m:t>
                        </m:r>
                      </m:sup>
                    </m:sSup>
                  </m:oMath>
                </a14:m>
                <a:r>
                  <a:rPr lang="en-US" sz="2400" dirty="0" smtClean="0"/>
                  <a:t>.</a:t>
                </a:r>
              </a:p>
              <a:p>
                <a:pPr algn="l" rtl="0"/>
                <a:endParaRPr lang="ar-IQ" sz="2400"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xfrm>
                <a:off x="1096206" y="152399"/>
                <a:ext cx="7742993" cy="6791325"/>
              </a:xfrm>
              <a:blipFill>
                <a:blip r:embed="rId2"/>
                <a:stretch>
                  <a:fillRect l="-1102" t="-718"/>
                </a:stretch>
              </a:blipFill>
            </p:spPr>
            <p:txBody>
              <a:bodyPr/>
              <a:lstStyle/>
              <a:p>
                <a:r>
                  <a:rPr lang="ar-IQ">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7</a:t>
            </a:fld>
            <a:endParaRPr lang="en-US"/>
          </a:p>
        </p:txBody>
      </p:sp>
      <p:pic>
        <p:nvPicPr>
          <p:cNvPr id="5" name="صورة 4"/>
          <p:cNvPicPr>
            <a:picLocks noChangeAspect="1"/>
          </p:cNvPicPr>
          <p:nvPr/>
        </p:nvPicPr>
        <p:blipFill>
          <a:blip r:embed="rId3"/>
          <a:stretch>
            <a:fillRect/>
          </a:stretch>
        </p:blipFill>
        <p:spPr>
          <a:xfrm>
            <a:off x="1116988" y="609600"/>
            <a:ext cx="7341212" cy="2438400"/>
          </a:xfrm>
          <a:prstGeom prst="rect">
            <a:avLst/>
          </a:prstGeom>
        </p:spPr>
      </p:pic>
      <p:pic>
        <p:nvPicPr>
          <p:cNvPr id="6" name="صورة 5"/>
          <p:cNvPicPr>
            <a:picLocks noChangeAspect="1"/>
          </p:cNvPicPr>
          <p:nvPr/>
        </p:nvPicPr>
        <p:blipFill>
          <a:blip r:embed="rId4"/>
          <a:stretch>
            <a:fillRect/>
          </a:stretch>
        </p:blipFill>
        <p:spPr>
          <a:xfrm>
            <a:off x="1103133" y="3048000"/>
            <a:ext cx="7341211" cy="914400"/>
          </a:xfrm>
          <a:prstGeom prst="rect">
            <a:avLst/>
          </a:prstGeom>
        </p:spPr>
      </p:pic>
      <p:pic>
        <p:nvPicPr>
          <p:cNvPr id="7" name="صورة 6"/>
          <p:cNvPicPr>
            <a:picLocks noChangeAspect="1"/>
          </p:cNvPicPr>
          <p:nvPr/>
        </p:nvPicPr>
        <p:blipFill>
          <a:blip r:embed="rId5"/>
          <a:stretch>
            <a:fillRect/>
          </a:stretch>
        </p:blipFill>
        <p:spPr>
          <a:xfrm>
            <a:off x="1116988" y="3962400"/>
            <a:ext cx="7327356" cy="438150"/>
          </a:xfrm>
          <a:prstGeom prst="rect">
            <a:avLst/>
          </a:prstGeom>
        </p:spPr>
      </p:pic>
      <p:pic>
        <p:nvPicPr>
          <p:cNvPr id="8" name="صورة 7"/>
          <p:cNvPicPr>
            <a:picLocks noChangeAspect="1"/>
          </p:cNvPicPr>
          <p:nvPr/>
        </p:nvPicPr>
        <p:blipFill>
          <a:blip r:embed="rId6"/>
          <a:stretch>
            <a:fillRect/>
          </a:stretch>
        </p:blipFill>
        <p:spPr>
          <a:xfrm>
            <a:off x="1116988" y="4400550"/>
            <a:ext cx="6503012" cy="628650"/>
          </a:xfrm>
          <a:prstGeom prst="rect">
            <a:avLst/>
          </a:prstGeom>
        </p:spPr>
      </p:pic>
      <p:pic>
        <p:nvPicPr>
          <p:cNvPr id="9" name="صورة 8"/>
          <p:cNvPicPr>
            <a:picLocks noChangeAspect="1"/>
          </p:cNvPicPr>
          <p:nvPr/>
        </p:nvPicPr>
        <p:blipFill>
          <a:blip r:embed="rId7"/>
          <a:stretch>
            <a:fillRect/>
          </a:stretch>
        </p:blipFill>
        <p:spPr>
          <a:xfrm>
            <a:off x="1524000" y="5105400"/>
            <a:ext cx="6019800" cy="1838325"/>
          </a:xfrm>
          <a:prstGeom prst="rect">
            <a:avLst/>
          </a:prstGeom>
        </p:spPr>
      </p:pic>
    </p:spTree>
    <p:extLst>
      <p:ext uri="{BB962C8B-B14F-4D97-AF65-F5344CB8AC3E}">
        <p14:creationId xmlns:p14="http://schemas.microsoft.com/office/powerpoint/2010/main" val="36686592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914400" y="283996"/>
            <a:ext cx="7971594" cy="6553200"/>
          </a:xfrm>
        </p:spPr>
        <p:txBody>
          <a:bodyPr/>
          <a:lstStyle/>
          <a:p>
            <a:pPr marL="0" indent="0" algn="l" rtl="0">
              <a:buNone/>
            </a:pPr>
            <a:endParaRPr lang="en-US" dirty="0" smtClean="0"/>
          </a:p>
          <a:p>
            <a:pPr marL="0" indent="0" algn="l" rtl="0">
              <a:buNone/>
            </a:pPr>
            <a:endParaRPr lang="en-US" dirty="0"/>
          </a:p>
          <a:p>
            <a:pPr marL="0" indent="0" algn="l" rtl="0">
              <a:buNone/>
            </a:pPr>
            <a:endParaRPr lang="en-US" dirty="0" smtClean="0"/>
          </a:p>
          <a:p>
            <a:pPr marL="0" indent="0" algn="l" rtl="0">
              <a:buNone/>
            </a:pPr>
            <a:endParaRPr lang="en-US" dirty="0"/>
          </a:p>
          <a:p>
            <a:pPr marL="0" indent="0" algn="l" rtl="0">
              <a:buNone/>
            </a:pPr>
            <a:endParaRPr lang="ar-IQ" dirty="0"/>
          </a:p>
        </p:txBody>
      </p:sp>
      <p:sp>
        <p:nvSpPr>
          <p:cNvPr id="4" name="عنصر نائب لرقم الشريحة 3"/>
          <p:cNvSpPr>
            <a:spLocks noGrp="1"/>
          </p:cNvSpPr>
          <p:nvPr>
            <p:ph type="sldNum" sz="quarter" idx="12"/>
          </p:nvPr>
        </p:nvSpPr>
        <p:spPr/>
        <p:txBody>
          <a:bodyPr/>
          <a:lstStyle/>
          <a:p>
            <a:fld id="{B6F15528-21DE-4FAA-801E-634DDDAF4B2B}" type="slidenum">
              <a:rPr lang="en-US" smtClean="0"/>
              <a:pPr/>
              <a:t>8</a:t>
            </a:fld>
            <a:endParaRPr lang="en-US"/>
          </a:p>
        </p:txBody>
      </p:sp>
      <p:pic>
        <p:nvPicPr>
          <p:cNvPr id="5" name="صورة 4"/>
          <p:cNvPicPr>
            <a:picLocks noChangeAspect="1"/>
          </p:cNvPicPr>
          <p:nvPr/>
        </p:nvPicPr>
        <p:blipFill>
          <a:blip r:embed="rId2"/>
          <a:stretch>
            <a:fillRect/>
          </a:stretch>
        </p:blipFill>
        <p:spPr>
          <a:xfrm>
            <a:off x="2819400" y="166277"/>
            <a:ext cx="2438400" cy="1243012"/>
          </a:xfrm>
          <a:prstGeom prst="rect">
            <a:avLst/>
          </a:prstGeom>
        </p:spPr>
      </p:pic>
      <p:pic>
        <p:nvPicPr>
          <p:cNvPr id="6" name="صورة 5"/>
          <p:cNvPicPr>
            <a:picLocks noChangeAspect="1"/>
          </p:cNvPicPr>
          <p:nvPr/>
        </p:nvPicPr>
        <p:blipFill>
          <a:blip r:embed="rId3"/>
          <a:stretch>
            <a:fillRect/>
          </a:stretch>
        </p:blipFill>
        <p:spPr>
          <a:xfrm>
            <a:off x="1371600" y="1471612"/>
            <a:ext cx="5648325" cy="2628900"/>
          </a:xfrm>
          <a:prstGeom prst="rect">
            <a:avLst/>
          </a:prstGeom>
        </p:spPr>
      </p:pic>
      <p:pic>
        <p:nvPicPr>
          <p:cNvPr id="7" name="صورة 6"/>
          <p:cNvPicPr>
            <a:picLocks noChangeAspect="1"/>
          </p:cNvPicPr>
          <p:nvPr/>
        </p:nvPicPr>
        <p:blipFill>
          <a:blip r:embed="rId4"/>
          <a:stretch>
            <a:fillRect/>
          </a:stretch>
        </p:blipFill>
        <p:spPr>
          <a:xfrm>
            <a:off x="2057400" y="4135126"/>
            <a:ext cx="1523999" cy="741674"/>
          </a:xfrm>
          <a:prstGeom prst="rect">
            <a:avLst/>
          </a:prstGeom>
        </p:spPr>
      </p:pic>
      <p:pic>
        <p:nvPicPr>
          <p:cNvPr id="8" name="صورة 7"/>
          <p:cNvPicPr>
            <a:picLocks noChangeAspect="1"/>
          </p:cNvPicPr>
          <p:nvPr/>
        </p:nvPicPr>
        <p:blipFill>
          <a:blip r:embed="rId5"/>
          <a:stretch>
            <a:fillRect/>
          </a:stretch>
        </p:blipFill>
        <p:spPr>
          <a:xfrm>
            <a:off x="5410200" y="4135126"/>
            <a:ext cx="1352550" cy="741674"/>
          </a:xfrm>
          <a:prstGeom prst="rect">
            <a:avLst/>
          </a:prstGeom>
        </p:spPr>
      </p:pic>
      <mc:AlternateContent xmlns:mc="http://schemas.openxmlformats.org/markup-compatibility/2006" xmlns:a14="http://schemas.microsoft.com/office/drawing/2010/main">
        <mc:Choice Requires="a14">
          <p:sp>
            <p:nvSpPr>
              <p:cNvPr id="9" name="مستطيل 8"/>
              <p:cNvSpPr/>
              <p:nvPr/>
            </p:nvSpPr>
            <p:spPr>
              <a:xfrm>
                <a:off x="914400" y="5181600"/>
                <a:ext cx="7848600" cy="830997"/>
              </a:xfrm>
              <a:prstGeom prst="rect">
                <a:avLst/>
              </a:prstGeom>
            </p:spPr>
            <p:txBody>
              <a:bodyPr wrap="square">
                <a:spAutoFit/>
              </a:bodyPr>
              <a:lstStyle/>
              <a:p>
                <a:r>
                  <a:rPr lang="en-US" sz="2400" dirty="0" smtClean="0"/>
                  <a:t>We can now find the relation of the characteristic length (</a:t>
                </a:r>
                <a14:m>
                  <m:oMath xmlns:m="http://schemas.openxmlformats.org/officeDocument/2006/math">
                    <m:sSub>
                      <m:sSubPr>
                        <m:ctrlPr>
                          <a:rPr lang="en-US" sz="2400" i="1" smtClean="0">
                            <a:latin typeface="Cambria Math"/>
                          </a:rPr>
                        </m:ctrlPr>
                      </m:sSubPr>
                      <m:e>
                        <m:r>
                          <a:rPr lang="en-US" sz="2400" b="0" i="1" smtClean="0">
                            <a:latin typeface="Cambria Math" panose="02040503050406030204" pitchFamily="18" charset="0"/>
                          </a:rPr>
                          <m:t>𝐿</m:t>
                        </m:r>
                      </m:e>
                      <m:sub>
                        <m:r>
                          <a:rPr lang="en-US" sz="2400" b="0" i="1" smtClean="0">
                            <a:latin typeface="Cambria Math" panose="02040503050406030204" pitchFamily="18" charset="0"/>
                          </a:rPr>
                          <m:t>𝑐</m:t>
                        </m:r>
                      </m:sub>
                    </m:sSub>
                  </m:oMath>
                </a14:m>
                <a:r>
                  <a:rPr lang="en-US" sz="2400" dirty="0" smtClean="0"/>
                  <a:t>) </a:t>
                </a:r>
                <a:r>
                  <a:rPr lang="en-US" sz="2400" dirty="0"/>
                  <a:t>value for some geometries such as</a:t>
                </a:r>
                <a:endParaRPr lang="ar-IQ" sz="2400" dirty="0"/>
              </a:p>
            </p:txBody>
          </p:sp>
        </mc:Choice>
        <mc:Fallback xmlns="">
          <p:sp>
            <p:nvSpPr>
              <p:cNvPr id="9" name="مستطيل 8"/>
              <p:cNvSpPr>
                <a:spLocks noRot="1" noChangeAspect="1" noMove="1" noResize="1" noEditPoints="1" noAdjustHandles="1" noChangeArrowheads="1" noChangeShapeType="1" noTextEdit="1"/>
              </p:cNvSpPr>
              <p:nvPr/>
            </p:nvSpPr>
            <p:spPr>
              <a:xfrm>
                <a:off x="914400" y="5181600"/>
                <a:ext cx="7848600" cy="830997"/>
              </a:xfrm>
              <a:prstGeom prst="rect">
                <a:avLst/>
              </a:prstGeom>
              <a:blipFill>
                <a:blip r:embed="rId6"/>
                <a:stretch>
                  <a:fillRect l="-1165" t="-5882" b="-16176"/>
                </a:stretch>
              </a:blipFill>
            </p:spPr>
            <p:txBody>
              <a:bodyPr/>
              <a:lstStyle/>
              <a:p>
                <a:r>
                  <a:rPr lang="ar-IQ">
                    <a:noFill/>
                  </a:rPr>
                  <a:t> </a:t>
                </a:r>
              </a:p>
            </p:txBody>
          </p:sp>
        </mc:Fallback>
      </mc:AlternateContent>
    </p:spTree>
    <p:extLst>
      <p:ext uri="{BB962C8B-B14F-4D97-AF65-F5344CB8AC3E}">
        <p14:creationId xmlns:p14="http://schemas.microsoft.com/office/powerpoint/2010/main" val="2934773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a:xfrm>
                <a:off x="1219200" y="304800"/>
                <a:ext cx="7620001" cy="6400800"/>
              </a:xfrm>
            </p:spPr>
            <p:txBody>
              <a:bodyPr>
                <a:normAutofit/>
              </a:bodyPr>
              <a:lstStyle/>
              <a:p>
                <a:pPr algn="l" rtl="0"/>
                <a14:m>
                  <m:oMath xmlns:m="http://schemas.openxmlformats.org/officeDocument/2006/math">
                    <m:sSub>
                      <m:sSubPr>
                        <m:ctrlPr>
                          <a:rPr lang="ar-IQ" sz="2400" i="1" smtClean="0">
                            <a:latin typeface="Cambria Math"/>
                          </a:rPr>
                        </m:ctrlPr>
                      </m:sSubPr>
                      <m:e>
                        <m:r>
                          <a:rPr lang="en-US" sz="2400" b="0" i="1" smtClean="0">
                            <a:latin typeface="Cambria Math" panose="02040503050406030204" pitchFamily="18" charset="0"/>
                          </a:rPr>
                          <m:t>𝐿</m:t>
                        </m:r>
                      </m:e>
                      <m:sub>
                        <m:r>
                          <a:rPr lang="en-US" sz="2400" b="0" i="1" smtClean="0">
                            <a:latin typeface="Cambria Math" panose="02040503050406030204" pitchFamily="18" charset="0"/>
                          </a:rPr>
                          <m:t>𝐶</m:t>
                        </m:r>
                      </m:sub>
                    </m:sSub>
                    <m:r>
                      <a:rPr lang="ar-IQ" sz="2400" b="0" i="1" smtClean="0">
                        <a:latin typeface="Cambria Math" panose="02040503050406030204" pitchFamily="18" charset="0"/>
                      </a:rPr>
                      <m:t>=</m:t>
                    </m:r>
                    <m:f>
                      <m:fPr>
                        <m:ctrlPr>
                          <a:rPr lang="ar-IQ" sz="2400" b="0" i="1" smtClean="0">
                            <a:latin typeface="Cambria Math"/>
                          </a:rPr>
                        </m:ctrlPr>
                      </m:fPr>
                      <m:num>
                        <m:r>
                          <a:rPr lang="en-US" sz="2400" b="0" i="1" smtClean="0">
                            <a:latin typeface="Cambria Math" panose="02040503050406030204" pitchFamily="18" charset="0"/>
                          </a:rPr>
                          <m:t>𝑉</m:t>
                        </m:r>
                      </m:num>
                      <m:den>
                        <m:sSub>
                          <m:sSubPr>
                            <m:ctrlPr>
                              <a:rPr lang="ar-IQ" sz="2400" b="0" i="1" smtClean="0">
                                <a:latin typeface="Cambria Math"/>
                              </a:rPr>
                            </m:ctrlPr>
                          </m:sSubPr>
                          <m:e>
                            <m:r>
                              <a:rPr lang="en-US" sz="2400" b="0" i="1" smtClean="0">
                                <a:latin typeface="Cambria Math" panose="02040503050406030204" pitchFamily="18" charset="0"/>
                              </a:rPr>
                              <m:t>𝐴</m:t>
                            </m:r>
                          </m:e>
                          <m:sub>
                            <m:r>
                              <a:rPr lang="en-US" sz="2400" b="0" i="1" smtClean="0">
                                <a:latin typeface="Cambria Math" panose="02040503050406030204" pitchFamily="18" charset="0"/>
                              </a:rPr>
                              <m:t>𝑠</m:t>
                            </m:r>
                          </m:sub>
                        </m:sSub>
                      </m:den>
                    </m:f>
                  </m:oMath>
                </a14:m>
                <a:endParaRPr lang="en-US" sz="2400" dirty="0" smtClean="0"/>
              </a:p>
              <a:p>
                <a:pPr algn="l" rtl="0"/>
                <a:endParaRPr lang="ar-IQ" sz="2400"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xfrm>
                <a:off x="1219200" y="304800"/>
                <a:ext cx="7620001" cy="6400800"/>
              </a:xfrm>
              <a:blipFill>
                <a:blip r:embed="rId2"/>
                <a:stretch>
                  <a:fillRect/>
                </a:stretch>
              </a:blipFill>
            </p:spPr>
            <p:txBody>
              <a:bodyPr/>
              <a:lstStyle/>
              <a:p>
                <a:r>
                  <a:rPr lang="ar-IQ">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9</a:t>
            </a:fld>
            <a:endParaRPr lang="en-US"/>
          </a:p>
        </p:txBody>
      </p:sp>
      <p:pic>
        <p:nvPicPr>
          <p:cNvPr id="5" name="صورة 4"/>
          <p:cNvPicPr>
            <a:picLocks noChangeAspect="1"/>
          </p:cNvPicPr>
          <p:nvPr/>
        </p:nvPicPr>
        <p:blipFill>
          <a:blip r:embed="rId3"/>
          <a:stretch>
            <a:fillRect/>
          </a:stretch>
        </p:blipFill>
        <p:spPr>
          <a:xfrm>
            <a:off x="976312" y="1152908"/>
            <a:ext cx="7191375" cy="4638291"/>
          </a:xfrm>
          <a:prstGeom prst="rect">
            <a:avLst/>
          </a:prstGeom>
        </p:spPr>
      </p:pic>
      <p:pic>
        <p:nvPicPr>
          <p:cNvPr id="6" name="صورة 5"/>
          <p:cNvPicPr>
            <a:picLocks noChangeAspect="1"/>
          </p:cNvPicPr>
          <p:nvPr/>
        </p:nvPicPr>
        <p:blipFill>
          <a:blip r:embed="rId4"/>
          <a:stretch>
            <a:fillRect/>
          </a:stretch>
        </p:blipFill>
        <p:spPr>
          <a:xfrm>
            <a:off x="3248025" y="5775324"/>
            <a:ext cx="1781175" cy="762000"/>
          </a:xfrm>
          <a:prstGeom prst="rect">
            <a:avLst/>
          </a:prstGeom>
        </p:spPr>
      </p:pic>
    </p:spTree>
    <p:extLst>
      <p:ext uri="{BB962C8B-B14F-4D97-AF65-F5344CB8AC3E}">
        <p14:creationId xmlns:p14="http://schemas.microsoft.com/office/powerpoint/2010/main" val="21353773"/>
      </p:ext>
    </p:extLst>
  </p:cSld>
  <p:clrMapOvr>
    <a:masterClrMapping/>
  </p:clrMapOvr>
</p:sld>
</file>

<file path=ppt/theme/theme1.xml><?xml version="1.0" encoding="utf-8"?>
<a:theme xmlns:a="http://schemas.openxmlformats.org/drawingml/2006/main" name="ربطة">
  <a:themeElements>
    <a:clrScheme name="ربطة">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ربطة">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ربطة">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Wisp" id="{7CB32D59-10C0-40DD-B7BD-2E94284A981C}" vid="{24B1A44C-C006-48B2-A4D7-E5549B3D8CD4}"/>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617</TotalTime>
  <Words>700</Words>
  <Application>Microsoft Office PowerPoint</Application>
  <PresentationFormat>On-screen Show (4:3)</PresentationFormat>
  <Paragraphs>55</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ربطة</vt:lpstr>
      <vt:lpstr>Transient Heat conduction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Heat Transfer by Extended Surfaces (Fins)</dc:title>
  <dc:creator>User</dc:creator>
  <cp:lastModifiedBy>khms</cp:lastModifiedBy>
  <cp:revision>72</cp:revision>
  <dcterms:created xsi:type="dcterms:W3CDTF">2006-08-16T00:00:00Z</dcterms:created>
  <dcterms:modified xsi:type="dcterms:W3CDTF">2023-12-19T12:28:55Z</dcterms:modified>
</cp:coreProperties>
</file>