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notesMasterIdLst>
    <p:notesMasterId r:id="rId9"/>
  </p:notesMasterIdLst>
  <p:handoutMasterIdLst>
    <p:handoutMasterId r:id="rId10"/>
  </p:handoutMasterIdLst>
  <p:sldIdLst>
    <p:sldId id="560" r:id="rId2"/>
    <p:sldId id="581" r:id="rId3"/>
    <p:sldId id="649" r:id="rId4"/>
    <p:sldId id="658" r:id="rId5"/>
    <p:sldId id="657" r:id="rId6"/>
    <p:sldId id="659" r:id="rId7"/>
    <p:sldId id="6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نمط فاتح 2 - تميي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نمط فاتح 2 - تميي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92" d="100"/>
          <a:sy n="92" d="100"/>
        </p:scale>
        <p:origin x="88" y="2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C9F83406-5602-4846-92E5-713FC98AEF2F}" type="datetimeFigureOut">
              <a:rPr lang="ar-IQ" smtClean="0"/>
              <a:t>21/04/1444</a:t>
            </a:fld>
            <a:endParaRPr lang="ar-IQ"/>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04F81F9B-1929-46A2-8025-4F6720D55806}" type="slidenum">
              <a:rPr lang="ar-IQ" smtClean="0"/>
              <a:t>‹#›</a:t>
            </a:fld>
            <a:endParaRPr lang="ar-IQ"/>
          </a:p>
        </p:txBody>
      </p:sp>
    </p:spTree>
    <p:extLst>
      <p:ext uri="{BB962C8B-B14F-4D97-AF65-F5344CB8AC3E}">
        <p14:creationId xmlns:p14="http://schemas.microsoft.com/office/powerpoint/2010/main" val="243068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735D83F-90B1-4973-8E11-679B50DAF22D}" type="datetimeFigureOut">
              <a:rPr lang="ar-IQ" smtClean="0"/>
              <a:t>21/04/1444</a:t>
            </a:fld>
            <a:endParaRPr lang="ar-IQ"/>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176C425-FEB9-4705-9D8B-E9B01CC4BF04}" type="slidenum">
              <a:rPr lang="ar-IQ" smtClean="0"/>
              <a:t>‹#›</a:t>
            </a:fld>
            <a:endParaRPr lang="ar-IQ"/>
          </a:p>
        </p:txBody>
      </p:sp>
    </p:spTree>
    <p:extLst>
      <p:ext uri="{BB962C8B-B14F-4D97-AF65-F5344CB8AC3E}">
        <p14:creationId xmlns:p14="http://schemas.microsoft.com/office/powerpoint/2010/main" val="289228914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25062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898488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63488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60472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630199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59596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pPr rtl="1"/>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81400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pPr rtl="1"/>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87448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pPr rtl="1"/>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16045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786378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4182319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C3D77D64-1F17-4AD8-A124-B721A3A2894E}" type="datetimeFigureOut">
              <a:rPr lang="ar-SA" smtClean="0">
                <a:solidFill>
                  <a:prstClr val="black">
                    <a:tint val="75000"/>
                  </a:prstClr>
                </a:solidFill>
              </a:rPr>
              <a:pPr rtl="1"/>
              <a:t>21/04/1444</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2288407765"/>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36913" y="1831132"/>
            <a:ext cx="10067227" cy="3168352"/>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ar-IQ" sz="52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الإحصاء الحياتي/ المحاضرة الثامنة</a:t>
            </a:r>
            <a:endParaRPr lang="en-US" sz="52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ar-IQ" sz="52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مقاييس التشتت/ج2</a:t>
            </a:r>
          </a:p>
          <a:p>
            <a:pPr rtl="0">
              <a:defRPr/>
            </a:pPr>
            <a:r>
              <a:rPr lang="ar-IQ" sz="52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2020-2021</a:t>
            </a:r>
            <a:endParaRPr lang="it-IT" b="1" dirty="0">
              <a:solidFill>
                <a:srgbClr val="00B0F0"/>
              </a:solidFill>
              <a:latin typeface="Times New Roman" pitchFamily="18" charset="0"/>
              <a:cs typeface="Times New Roman" pitchFamily="18" charset="0"/>
            </a:endParaRPr>
          </a:p>
        </p:txBody>
      </p:sp>
    </p:spTree>
    <p:extLst>
      <p:ext uri="{BB962C8B-B14F-4D97-AF65-F5344CB8AC3E}">
        <p14:creationId xmlns:p14="http://schemas.microsoft.com/office/powerpoint/2010/main" val="1829288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543964" y="652972"/>
            <a:ext cx="10169610" cy="4135124"/>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lang="ar-IQ" sz="3600" b="1" u="sng" dirty="0">
                <a:solidFill>
                  <a:srgbClr val="00B050"/>
                </a:solidFill>
                <a:effectLst>
                  <a:outerShdw blurRad="38100" dist="38100" dir="2700000" algn="tl">
                    <a:srgbClr val="000000">
                      <a:alpha val="43137"/>
                    </a:srgbClr>
                  </a:outerShdw>
                </a:effectLst>
                <a:latin typeface="Trebuchet MS" panose="020B0603020202020204"/>
                <a:cs typeface="+mj-cs"/>
              </a:rPr>
              <a:t>الأهداف المحاضرة :</a:t>
            </a:r>
          </a:p>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kumimoji="0" lang="ar-IQ" sz="36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ebuchet MS" panose="020B0603020202020204"/>
                <a:ea typeface="+mn-ea"/>
                <a:cs typeface="+mj-cs"/>
              </a:rPr>
              <a:t>في نهاية هذه المحاضرة يكون الطالب قادر على</a:t>
            </a:r>
            <a:r>
              <a:rPr kumimoji="0" lang="ar-IQ" sz="3200" b="0" i="0" u="none" strike="noStrike" kern="1200" cap="none" spc="0" normalizeH="0" baseline="0" noProof="0" dirty="0">
                <a:ln>
                  <a:noFill/>
                </a:ln>
                <a:solidFill>
                  <a:sysClr val="windowText" lastClr="000000"/>
                </a:solidFill>
                <a:uLnTx/>
                <a:uFillTx/>
                <a:latin typeface="Trebuchet MS" panose="020B0603020202020204"/>
                <a:ea typeface="+mn-ea"/>
                <a:cs typeface="Tahoma" panose="020B0604030504040204" pitchFamily="34" charset="0"/>
              </a:rPr>
              <a:t>:</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r>
              <a:rPr lang="ar-IQ" sz="3200" b="1" dirty="0">
                <a:solidFill>
                  <a:srgbClr val="DADADA">
                    <a:lumMod val="10000"/>
                  </a:srgbClr>
                </a:solidFill>
                <a:latin typeface="Arial" panose="020B0604020202020204" pitchFamily="34" charset="0"/>
                <a:cs typeface="Arial" panose="020B0604020202020204" pitchFamily="34" charset="0"/>
              </a:rPr>
              <a:t>ان يعرف استخراج قيمه الانحراف المعياري و التباين ومعامل الاختلاف  من البيانات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غير المبوبة بطريقة صحيحة.</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r>
              <a:rPr kumimoji="0" lang="ar-SA"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ان يعرف استخراج قيمه الانحراف المعياري و التباين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و معامل الاختلاف</a:t>
            </a:r>
            <a:r>
              <a:rPr kumimoji="0" lang="ar-SA"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 من البيانات المبوبة بطريقة صحيحة.</a:t>
            </a:r>
          </a:p>
          <a:p>
            <a:pPr marL="0" marR="0" lvl="0" indent="0" defTabSz="457200" eaLnBrk="1" fontAlgn="auto" latinLnBrk="0" hangingPunct="1">
              <a:lnSpc>
                <a:spcPct val="100000"/>
              </a:lnSpc>
              <a:spcBef>
                <a:spcPts val="1000"/>
              </a:spcBef>
              <a:spcAft>
                <a:spcPts val="0"/>
              </a:spcAft>
              <a:buClr>
                <a:srgbClr val="4F81BD"/>
              </a:buClr>
              <a:buSzPct val="80000"/>
              <a:buNone/>
              <a:tabLst/>
              <a:defRPr/>
            </a:pPr>
            <a:endParaRPr lang="en-US" sz="3200" b="1" dirty="0">
              <a:solidFill>
                <a:srgbClr val="DADADA">
                  <a:lumMod val="10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89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id="{4A62F005-F03D-427A-BE75-8BB870024F03}"/>
              </a:ext>
            </a:extLst>
          </p:cNvPr>
          <p:cNvSpPr txBox="1"/>
          <p:nvPr/>
        </p:nvSpPr>
        <p:spPr>
          <a:xfrm>
            <a:off x="1191544" y="362066"/>
            <a:ext cx="10912781" cy="5570756"/>
          </a:xfrm>
          <a:prstGeom prst="rect">
            <a:avLst/>
          </a:prstGeom>
          <a:noFill/>
        </p:spPr>
        <p:txBody>
          <a:bodyPr wrap="square">
            <a:spAutoFit/>
          </a:bodyPr>
          <a:lstStyle/>
          <a:p>
            <a:pPr algn="just" rtl="1"/>
            <a:r>
              <a:rPr lang="ar-IQ" sz="3600" b="1" dirty="0">
                <a:solidFill>
                  <a:srgbClr val="00B050"/>
                </a:solidFill>
                <a:effectLst>
                  <a:outerShdw blurRad="38100" dist="38100" dir="2700000" algn="tl">
                    <a:srgbClr val="000000">
                      <a:alpha val="43137"/>
                    </a:srgbClr>
                  </a:outerShdw>
                </a:effectLst>
              </a:rPr>
              <a:t>مقاييس التشتت (</a:t>
            </a:r>
            <a:r>
              <a:rPr lang="en-US" sz="3600" b="1" dirty="0">
                <a:solidFill>
                  <a:srgbClr val="00B050"/>
                </a:solidFill>
                <a:effectLst>
                  <a:outerShdw blurRad="38100" dist="38100" dir="2700000" algn="tl">
                    <a:srgbClr val="000000">
                      <a:alpha val="43137"/>
                    </a:srgbClr>
                  </a:outerShdw>
                </a:effectLst>
              </a:rPr>
              <a:t>Measures Dispersion or Variation</a:t>
            </a:r>
            <a:r>
              <a:rPr lang="ar-IQ" sz="3600" b="1" dirty="0">
                <a:solidFill>
                  <a:srgbClr val="00B050"/>
                </a:solidFill>
                <a:effectLst>
                  <a:outerShdw blurRad="38100" dist="38100" dir="2700000" algn="tl">
                    <a:srgbClr val="000000">
                      <a:alpha val="43137"/>
                    </a:srgbClr>
                  </a:outerShdw>
                </a:effectLst>
              </a:rPr>
              <a:t>)</a:t>
            </a:r>
            <a:endParaRPr lang="en-US" sz="3600" b="1" dirty="0">
              <a:solidFill>
                <a:srgbClr val="00B050"/>
              </a:solidFill>
              <a:effectLst>
                <a:outerShdw blurRad="38100" dist="38100" dir="2700000" algn="tl">
                  <a:srgbClr val="000000">
                    <a:alpha val="43137"/>
                  </a:srgbClr>
                </a:outerShdw>
              </a:effectLst>
            </a:endParaRPr>
          </a:p>
          <a:p>
            <a:pPr algn="just" rtl="1"/>
            <a:r>
              <a:rPr lang="ar-IQ" sz="3200" dirty="0"/>
              <a:t>يقصد بالتشتت او الاختلاف بانه التباعد او التقارب الموجود بين قيم المشاهدات حول نقطه التركز (الوسط الحسابي) او المقياس الذي يقيس مدى تشتت القيم عن وسطها</a:t>
            </a:r>
          </a:p>
          <a:p>
            <a:pPr algn="just" rtl="1"/>
            <a:r>
              <a:rPr lang="ar-IQ" sz="3200" dirty="0"/>
              <a:t>بمعنى كلما كبرت قيم مقايس التشتت دل ذلك على درجة كبيرة من الاختلاف بين البيانات وكلما صغرت قيم مقايس التشتت دل ذلك على درجة قليله من الاختلاف بين البيانات  وهي:</a:t>
            </a:r>
          </a:p>
          <a:p>
            <a:pPr marL="457200" indent="-457200" algn="just" rtl="1">
              <a:buFont typeface="Wingdings" panose="05000000000000000000" pitchFamily="2" charset="2"/>
              <a:buChar char="v"/>
            </a:pPr>
            <a:r>
              <a:rPr lang="ar-IQ" sz="3200" dirty="0">
                <a:solidFill>
                  <a:srgbClr val="00B050"/>
                </a:solidFill>
                <a:effectLst>
                  <a:outerShdw blurRad="38100" dist="38100" dir="2700000" algn="tl">
                    <a:srgbClr val="000000">
                      <a:alpha val="43137"/>
                    </a:srgbClr>
                  </a:outerShdw>
                </a:effectLst>
              </a:rPr>
              <a:t>المدى </a:t>
            </a:r>
          </a:p>
          <a:p>
            <a:pPr marL="457200" indent="-457200" algn="just" rtl="1">
              <a:buFont typeface="Wingdings" panose="05000000000000000000" pitchFamily="2" charset="2"/>
              <a:buChar char="v"/>
            </a:pPr>
            <a:r>
              <a:rPr lang="ar-IQ" sz="3200" dirty="0">
                <a:solidFill>
                  <a:srgbClr val="00B050"/>
                </a:solidFill>
                <a:effectLst>
                  <a:outerShdw blurRad="38100" dist="38100" dir="2700000" algn="tl">
                    <a:srgbClr val="000000">
                      <a:alpha val="43137"/>
                    </a:srgbClr>
                  </a:outerShdw>
                </a:effectLst>
              </a:rPr>
              <a:t>التباين </a:t>
            </a:r>
          </a:p>
          <a:p>
            <a:pPr marL="457200" indent="-457200" algn="just" rtl="1">
              <a:buFont typeface="Wingdings" panose="05000000000000000000" pitchFamily="2" charset="2"/>
              <a:buChar char="v"/>
            </a:pPr>
            <a:r>
              <a:rPr lang="ar-IQ" sz="3200" dirty="0">
                <a:solidFill>
                  <a:srgbClr val="00B050"/>
                </a:solidFill>
                <a:effectLst>
                  <a:outerShdw blurRad="38100" dist="38100" dir="2700000" algn="tl">
                    <a:srgbClr val="000000">
                      <a:alpha val="43137"/>
                    </a:srgbClr>
                  </a:outerShdw>
                </a:effectLst>
              </a:rPr>
              <a:t>الانحراف المعياري</a:t>
            </a:r>
          </a:p>
          <a:p>
            <a:pPr marL="457200" indent="-457200" algn="just" rtl="1">
              <a:buFont typeface="Wingdings" panose="05000000000000000000" pitchFamily="2" charset="2"/>
              <a:buChar char="v"/>
            </a:pPr>
            <a:r>
              <a:rPr lang="ar-IQ" sz="3200" dirty="0">
                <a:solidFill>
                  <a:srgbClr val="FF0000"/>
                </a:solidFill>
                <a:effectLst>
                  <a:outerShdw blurRad="38100" dist="38100" dir="2700000" algn="tl">
                    <a:srgbClr val="000000">
                      <a:alpha val="43137"/>
                    </a:srgbClr>
                  </a:outerShdw>
                </a:effectLst>
              </a:rPr>
              <a:t>معامل الاختلاف</a:t>
            </a:r>
          </a:p>
          <a:p>
            <a:pPr algn="just" rtl="1"/>
            <a:endParaRPr lang="ar-IQ" sz="3200"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36718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id="{4A62F005-F03D-427A-BE75-8BB870024F03}"/>
              </a:ext>
            </a:extLst>
          </p:cNvPr>
          <p:cNvSpPr txBox="1"/>
          <p:nvPr/>
        </p:nvSpPr>
        <p:spPr>
          <a:xfrm>
            <a:off x="1061853" y="745606"/>
            <a:ext cx="10750378" cy="5570756"/>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36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معامل الاختلاف (</a:t>
            </a:r>
            <a:r>
              <a:rPr kumimoji="0" lang="en-US" sz="36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coefficient of variation </a:t>
            </a:r>
            <a:r>
              <a:rPr kumimoji="0" lang="ar-IQ" sz="36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IQ"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ان معامل الاختلاف يفضل على الانحراف المعياري وغيرة من مقايس التشتت لمقارنة تشتت البيانات بين مجموعات من البيانات.</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32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ان معامل الاختلاف يعطي نسبة الانحراف المعياري الى الوسط الحسابي وبما ان معامل الاختلاف هو مقياس لقياس التغير النسبي  على شكل نسبة مئوية لذلك معامل التغير يمكن استخدامه لمقارنة التشتت داخل عدة مجموعات من البيانات  حتى وان كانت وحدات القياس لهذه المجموعة مختلفة. ويحسب من خلال القانون التالي:</a:t>
            </a:r>
            <a:endParaRPr kumimoji="0" lang="ar-IQ"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IQ" sz="32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معامل الاختلاف (</a:t>
            </a:r>
            <a:r>
              <a:rPr kumimoji="0" lang="en-US"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C.V</a:t>
            </a:r>
            <a:r>
              <a:rPr kumimoji="0" lang="ar-IQ"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 </a:t>
            </a:r>
            <a:r>
              <a:rPr kumimoji="0" lang="ar-IQ" sz="3200" b="1" i="0" u="sng"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الانحراف المعياري </a:t>
            </a:r>
            <a:r>
              <a:rPr kumimoji="0" lang="ar-IQ" sz="3200" b="1" i="0"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   ×   100        </a:t>
            </a:r>
            <a:r>
              <a:rPr kumimoji="0" lang="ar-IQ"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------القانون</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32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                           الوسط الحسابي </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IQ"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p:txBody>
      </p:sp>
    </p:spTree>
    <p:extLst>
      <p:ext uri="{BB962C8B-B14F-4D97-AF65-F5344CB8AC3E}">
        <p14:creationId xmlns:p14="http://schemas.microsoft.com/office/powerpoint/2010/main" val="3360895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id="{4A62F005-F03D-427A-BE75-8BB870024F03}"/>
              </a:ext>
            </a:extLst>
          </p:cNvPr>
          <p:cNvSpPr txBox="1"/>
          <p:nvPr/>
        </p:nvSpPr>
        <p:spPr>
          <a:xfrm>
            <a:off x="1049522" y="155488"/>
            <a:ext cx="10750378" cy="7663636"/>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36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مثال/</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IQ"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أجريت تجربة لدراسة طول النبات وكمية المحصول لـ (150) نباتا من محصول الذرة فكانت النتائج كالاتي:</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IQ"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endParaRPr lang="ar-IQ" sz="32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lang="ar-IQ" sz="20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32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الحل/</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8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بما ان هناك مجموعتين من الصفات فان المقياس المناسب للمقارنة التشتت هو مقياس معامل الاختلاف وكما يلي:</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800" b="1" u="sng"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بالنسبة لمجموعه المحصول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معامل الاختلاف (</a:t>
            </a:r>
            <a:r>
              <a:rPr kumimoji="0" lang="en-US"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CV</a:t>
            </a:r>
            <a:r>
              <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   </a:t>
            </a:r>
            <a:r>
              <a:rPr kumimoji="0" lang="ar-IQ" sz="2400" b="1" i="0" u="sng"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الانحراف المعياري </a:t>
            </a:r>
            <a:r>
              <a:rPr kumimoji="0" lang="ar-IQ" sz="2400" b="1" i="0"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   ×   100</a:t>
            </a:r>
            <a:endPar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                                الوسط الحسابي </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  </a:t>
            </a:r>
            <a:r>
              <a:rPr lang="ar-IQ" sz="2400" u="sng"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36</a:t>
            </a: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×100 </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800</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=4.5 %</a:t>
            </a:r>
          </a:p>
          <a:p>
            <a:pPr marL="0" marR="0" lvl="0" indent="0" algn="just" defTabSz="914400" rtl="1" eaLnBrk="1" fontAlgn="auto" latinLnBrk="0" hangingPunct="1">
              <a:lnSpc>
                <a:spcPct val="100000"/>
              </a:lnSpc>
              <a:spcBef>
                <a:spcPts val="0"/>
              </a:spcBef>
              <a:spcAft>
                <a:spcPts val="0"/>
              </a:spcAft>
              <a:buClrTx/>
              <a:buSzTx/>
              <a:buFontTx/>
              <a:buNone/>
              <a:tabLst/>
              <a:defRPr/>
            </a:pPr>
            <a:endParaRPr lang="ar-IQ" sz="28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IQ"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p:txBody>
      </p:sp>
      <p:graphicFrame>
        <p:nvGraphicFramePr>
          <p:cNvPr id="2" name="جدول 2">
            <a:extLst>
              <a:ext uri="{FF2B5EF4-FFF2-40B4-BE49-F238E27FC236}">
                <a16:creationId xmlns:a16="http://schemas.microsoft.com/office/drawing/2014/main" id="{1237D1E0-80B9-4DDD-B922-F455D8EAE16A}"/>
              </a:ext>
            </a:extLst>
          </p:cNvPr>
          <p:cNvGraphicFramePr>
            <a:graphicFrameLocks noGrp="1"/>
          </p:cNvGraphicFramePr>
          <p:nvPr>
            <p:extLst>
              <p:ext uri="{D42A27DB-BD31-4B8C-83A1-F6EECF244321}">
                <p14:modId xmlns:p14="http://schemas.microsoft.com/office/powerpoint/2010/main" val="2274370352"/>
              </p:ext>
            </p:extLst>
          </p:nvPr>
        </p:nvGraphicFramePr>
        <p:xfrm>
          <a:off x="2284512" y="1865663"/>
          <a:ext cx="8127999" cy="1371600"/>
        </p:xfrm>
        <a:graphic>
          <a:graphicData uri="http://schemas.openxmlformats.org/drawingml/2006/table">
            <a:tbl>
              <a:tblPr rtl="1" firstRow="1" bandRow="1">
                <a:tableStyleId>{5C22544A-7EE6-4342-B048-85BDC9FD1C3A}</a:tableStyleId>
              </a:tblPr>
              <a:tblGrid>
                <a:gridCol w="2709333">
                  <a:extLst>
                    <a:ext uri="{9D8B030D-6E8A-4147-A177-3AD203B41FA5}">
                      <a16:colId xmlns:a16="http://schemas.microsoft.com/office/drawing/2014/main" val="2433110985"/>
                    </a:ext>
                  </a:extLst>
                </a:gridCol>
                <a:gridCol w="2709333">
                  <a:extLst>
                    <a:ext uri="{9D8B030D-6E8A-4147-A177-3AD203B41FA5}">
                      <a16:colId xmlns:a16="http://schemas.microsoft.com/office/drawing/2014/main" val="152667518"/>
                    </a:ext>
                  </a:extLst>
                </a:gridCol>
                <a:gridCol w="2709333">
                  <a:extLst>
                    <a:ext uri="{9D8B030D-6E8A-4147-A177-3AD203B41FA5}">
                      <a16:colId xmlns:a16="http://schemas.microsoft.com/office/drawing/2014/main" val="7431781"/>
                    </a:ext>
                  </a:extLst>
                </a:gridCol>
              </a:tblGrid>
              <a:tr h="370840">
                <a:tc>
                  <a:txBody>
                    <a:bodyPr/>
                    <a:lstStyle/>
                    <a:p>
                      <a:pPr rtl="1"/>
                      <a:endParaRPr lang="ar-IQ" sz="2400" dirty="0"/>
                    </a:p>
                  </a:txBody>
                  <a:tcPr/>
                </a:tc>
                <a:tc>
                  <a:txBody>
                    <a:bodyPr/>
                    <a:lstStyle/>
                    <a:p>
                      <a:pPr rtl="1"/>
                      <a:r>
                        <a:rPr lang="ar-IQ" sz="2400" dirty="0"/>
                        <a:t>كمية المحصول </a:t>
                      </a:r>
                    </a:p>
                  </a:txBody>
                  <a:tcPr/>
                </a:tc>
                <a:tc>
                  <a:txBody>
                    <a:bodyPr/>
                    <a:lstStyle/>
                    <a:p>
                      <a:pPr rtl="1"/>
                      <a:r>
                        <a:rPr lang="ar-IQ" sz="2400" dirty="0"/>
                        <a:t>الطول </a:t>
                      </a:r>
                    </a:p>
                  </a:txBody>
                  <a:tcPr/>
                </a:tc>
                <a:extLst>
                  <a:ext uri="{0D108BD9-81ED-4DB2-BD59-A6C34878D82A}">
                    <a16:rowId xmlns:a16="http://schemas.microsoft.com/office/drawing/2014/main" val="1901440240"/>
                  </a:ext>
                </a:extLst>
              </a:tr>
              <a:tr h="370840">
                <a:tc>
                  <a:txBody>
                    <a:bodyPr/>
                    <a:lstStyle/>
                    <a:p>
                      <a:pPr rtl="1"/>
                      <a:r>
                        <a:rPr lang="ar-IQ" sz="2400" dirty="0"/>
                        <a:t>الوسط الحسابي </a:t>
                      </a:r>
                    </a:p>
                  </a:txBody>
                  <a:tcPr/>
                </a:tc>
                <a:tc>
                  <a:txBody>
                    <a:bodyPr/>
                    <a:lstStyle/>
                    <a:p>
                      <a:pPr rtl="1"/>
                      <a:r>
                        <a:rPr lang="ar-IQ" sz="2400" dirty="0"/>
                        <a:t>800</a:t>
                      </a:r>
                    </a:p>
                  </a:txBody>
                  <a:tcPr/>
                </a:tc>
                <a:tc>
                  <a:txBody>
                    <a:bodyPr/>
                    <a:lstStyle/>
                    <a:p>
                      <a:pPr rtl="1"/>
                      <a:r>
                        <a:rPr lang="ar-IQ" sz="2400" dirty="0"/>
                        <a:t>200</a:t>
                      </a:r>
                    </a:p>
                  </a:txBody>
                  <a:tcPr/>
                </a:tc>
                <a:extLst>
                  <a:ext uri="{0D108BD9-81ED-4DB2-BD59-A6C34878D82A}">
                    <a16:rowId xmlns:a16="http://schemas.microsoft.com/office/drawing/2014/main" val="3126409054"/>
                  </a:ext>
                </a:extLst>
              </a:tr>
              <a:tr h="37084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2400" b="0" i="0" u="none" strike="noStrike" kern="1200" cap="none" spc="0" normalizeH="0" baseline="0" noProof="0" dirty="0">
                          <a:ln>
                            <a:noFill/>
                          </a:ln>
                          <a:solidFill>
                            <a:prstClr val="black"/>
                          </a:solidFill>
                          <a:effectLst/>
                          <a:uLnTx/>
                          <a:uFillTx/>
                          <a:latin typeface="+mn-lt"/>
                          <a:ea typeface="+mn-ea"/>
                          <a:cs typeface="+mn-cs"/>
                        </a:rPr>
                        <a:t>الانحراف المعياري</a:t>
                      </a:r>
                    </a:p>
                  </a:txBody>
                  <a:tcPr/>
                </a:tc>
                <a:tc>
                  <a:txBody>
                    <a:bodyPr/>
                    <a:lstStyle/>
                    <a:p>
                      <a:pPr rtl="1"/>
                      <a:r>
                        <a:rPr lang="ar-IQ" sz="2400" dirty="0"/>
                        <a:t>36</a:t>
                      </a:r>
                    </a:p>
                  </a:txBody>
                  <a:tcPr/>
                </a:tc>
                <a:tc>
                  <a:txBody>
                    <a:bodyPr/>
                    <a:lstStyle/>
                    <a:p>
                      <a:pPr rtl="1"/>
                      <a:r>
                        <a:rPr lang="ar-IQ" sz="2400" dirty="0"/>
                        <a:t>16</a:t>
                      </a:r>
                    </a:p>
                  </a:txBody>
                  <a:tcPr/>
                </a:tc>
                <a:extLst>
                  <a:ext uri="{0D108BD9-81ED-4DB2-BD59-A6C34878D82A}">
                    <a16:rowId xmlns:a16="http://schemas.microsoft.com/office/drawing/2014/main" val="3614968973"/>
                  </a:ext>
                </a:extLst>
              </a:tr>
            </a:tbl>
          </a:graphicData>
        </a:graphic>
      </p:graphicFrame>
    </p:spTree>
    <p:extLst>
      <p:ext uri="{BB962C8B-B14F-4D97-AF65-F5344CB8AC3E}">
        <p14:creationId xmlns:p14="http://schemas.microsoft.com/office/powerpoint/2010/main" val="4181947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id="{4A62F005-F03D-427A-BE75-8BB870024F03}"/>
              </a:ext>
            </a:extLst>
          </p:cNvPr>
          <p:cNvSpPr txBox="1"/>
          <p:nvPr/>
        </p:nvSpPr>
        <p:spPr>
          <a:xfrm>
            <a:off x="790084" y="246680"/>
            <a:ext cx="10750378" cy="4647426"/>
          </a:xfrm>
          <a:prstGeom prst="rect">
            <a:avLst/>
          </a:prstGeom>
          <a:noFill/>
        </p:spPr>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lang="ar-IQ" sz="32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800" b="1" u="sng"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بالنسبة لمجموعه الطول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معامل الاختلاف (</a:t>
            </a:r>
            <a:r>
              <a:rPr kumimoji="0" lang="en-US"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CV</a:t>
            </a:r>
            <a:r>
              <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   </a:t>
            </a:r>
            <a:r>
              <a:rPr kumimoji="0" lang="ar-IQ" sz="2400" b="1" i="0" u="sng"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الانحراف المعياري </a:t>
            </a:r>
            <a:r>
              <a:rPr kumimoji="0" lang="ar-IQ" sz="2400" b="1" i="0"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   ×   100</a:t>
            </a:r>
            <a:endPar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IQ" sz="2400" b="1" i="0" u="none" strike="noStrike" kern="1200" cap="none" spc="0" normalizeH="0" baseline="0" noProof="0" dirty="0">
                <a:ln>
                  <a:noFill/>
                </a:ln>
                <a:effectLst>
                  <a:outerShdw blurRad="38100" dist="38100" dir="2700000" algn="tl">
                    <a:srgbClr val="000000">
                      <a:alpha val="43137"/>
                    </a:srgbClr>
                  </a:outerShdw>
                </a:effectLst>
                <a:uLnTx/>
                <a:uFillTx/>
                <a:latin typeface="HelveticaNeueLTW20"/>
                <a:ea typeface="+mn-ea"/>
                <a:cs typeface="Arial" panose="020B0604020202020204" pitchFamily="34" charset="0"/>
              </a:rPr>
              <a:t>                                الوسط الحسابي </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  </a:t>
            </a:r>
            <a:r>
              <a:rPr lang="ar-IQ" sz="2400" u="sng"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16</a:t>
            </a: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×100 </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200</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4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                          =8 %</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800" dirty="0">
                <a:solidFill>
                  <a:srgbClr val="FF0000"/>
                </a:solidFill>
                <a:effectLst>
                  <a:outerShdw blurRad="38100" dist="38100" dir="2700000" algn="tl">
                    <a:srgbClr val="000000">
                      <a:alpha val="43137"/>
                    </a:srgbClr>
                  </a:outerShdw>
                </a:effectLst>
                <a:latin typeface="HelveticaNeueLTW20"/>
                <a:cs typeface="Arial" panose="020B0604020202020204" pitchFamily="34" charset="0"/>
              </a:rPr>
              <a:t>من خلال النتائج أعلاه ومن خلال المقارنة ما بين المجموعتين تبين بان </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2800" dirty="0">
                <a:solidFill>
                  <a:srgbClr val="FF0000"/>
                </a:solidFill>
                <a:effectLst>
                  <a:outerShdw blurRad="38100" dist="38100" dir="2700000" algn="tl">
                    <a:srgbClr val="000000">
                      <a:alpha val="43137"/>
                    </a:srgbClr>
                  </a:outerShdw>
                </a:effectLst>
                <a:latin typeface="HelveticaNeueLTW20"/>
                <a:cs typeface="Arial" panose="020B0604020202020204" pitchFamily="34" charset="0"/>
              </a:rPr>
              <a:t>مجموعه لها تشتت اكبر.</a:t>
            </a:r>
          </a:p>
          <a:p>
            <a:pPr marL="0" marR="0" lvl="0" indent="0" algn="just" defTabSz="914400" rtl="1" eaLnBrk="1" fontAlgn="auto" latinLnBrk="0" hangingPunct="1">
              <a:lnSpc>
                <a:spcPct val="100000"/>
              </a:lnSpc>
              <a:spcBef>
                <a:spcPts val="0"/>
              </a:spcBef>
              <a:spcAft>
                <a:spcPts val="0"/>
              </a:spcAft>
              <a:buClrTx/>
              <a:buSzTx/>
              <a:buFontTx/>
              <a:buNone/>
              <a:tabLst/>
              <a:defRPr/>
            </a:pPr>
            <a:endParaRPr lang="ar-IQ" sz="2800"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IQ"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p:txBody>
      </p:sp>
    </p:spTree>
    <p:extLst>
      <p:ext uri="{BB962C8B-B14F-4D97-AF65-F5344CB8AC3E}">
        <p14:creationId xmlns:p14="http://schemas.microsoft.com/office/powerpoint/2010/main" val="4633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4A62F005-F03D-427A-BE75-8BB870024F03}"/>
              </a:ext>
            </a:extLst>
          </p:cNvPr>
          <p:cNvSpPr txBox="1"/>
          <p:nvPr/>
        </p:nvSpPr>
        <p:spPr>
          <a:xfrm>
            <a:off x="819399" y="136646"/>
            <a:ext cx="10750378" cy="4585871"/>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IQ" sz="3600" b="1" u="sng" dirty="0">
                <a:solidFill>
                  <a:srgbClr val="FF0000"/>
                </a:solidFill>
                <a:effectLst>
                  <a:outerShdw blurRad="38100" dist="38100" dir="2700000" algn="tl">
                    <a:srgbClr val="000000">
                      <a:alpha val="43137"/>
                    </a:srgbClr>
                  </a:outerShdw>
                </a:effectLst>
                <a:latin typeface="HelveticaNeueLTW20"/>
                <a:cs typeface="Arial" panose="020B0604020202020204" pitchFamily="34" charset="0"/>
              </a:rPr>
              <a:t>الواجب البيتي:</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IQ" sz="3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اذا توفرت لديك البيانات التالية:</a:t>
            </a: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IQ" sz="3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IQ" sz="3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 </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IQ" sz="3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احسب ما يلي:</a:t>
            </a:r>
          </a:p>
          <a:p>
            <a:pPr marL="0" marR="0" lvl="0" indent="0" algn="just" defTabSz="914400" rtl="1" eaLnBrk="1" fontAlgn="auto" latinLnBrk="0" hangingPunct="1">
              <a:lnSpc>
                <a:spcPct val="100000"/>
              </a:lnSpc>
              <a:spcBef>
                <a:spcPts val="0"/>
              </a:spcBef>
              <a:spcAft>
                <a:spcPts val="0"/>
              </a:spcAft>
              <a:buClrTx/>
              <a:buSzTx/>
              <a:buFontTx/>
              <a:buNone/>
              <a:tabLst/>
              <a:defRPr/>
            </a:pPr>
            <a:r>
              <a:rPr lang="ar-IQ" sz="3200" b="1"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1.المدى</a:t>
            </a:r>
            <a:endParaRPr kumimoji="0" lang="ar-IQ" sz="3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a:p>
            <a:pPr marL="514350" marR="0" lvl="0" indent="-514350" algn="just" defTabSz="914400" rtl="1" eaLnBrk="1" fontAlgn="auto" latinLnBrk="0" hangingPunct="1">
              <a:lnSpc>
                <a:spcPct val="100000"/>
              </a:lnSpc>
              <a:spcBef>
                <a:spcPts val="0"/>
              </a:spcBef>
              <a:spcAft>
                <a:spcPts val="0"/>
              </a:spcAft>
              <a:buClrTx/>
              <a:buSzTx/>
              <a:buFontTx/>
              <a:buAutoNum type="arabicPeriod"/>
              <a:tabLst/>
              <a:defRPr/>
            </a:pPr>
            <a:r>
              <a:rPr lang="ar-IQ" sz="3200" b="1"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التباين.</a:t>
            </a:r>
          </a:p>
          <a:p>
            <a:pPr marL="514350" marR="0" lvl="0" indent="-514350" algn="just" defTabSz="914400" rtl="1" eaLnBrk="1" fontAlgn="auto" latinLnBrk="0" hangingPunct="1">
              <a:lnSpc>
                <a:spcPct val="100000"/>
              </a:lnSpc>
              <a:spcBef>
                <a:spcPts val="0"/>
              </a:spcBef>
              <a:spcAft>
                <a:spcPts val="0"/>
              </a:spcAft>
              <a:buClrTx/>
              <a:buSzTx/>
              <a:buFontTx/>
              <a:buAutoNum type="arabicPeriod"/>
              <a:tabLst/>
              <a:defRPr/>
            </a:pPr>
            <a:r>
              <a:rPr kumimoji="0" lang="ar-IQ" sz="3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rPr>
              <a:t>الانحراف المعياري </a:t>
            </a:r>
          </a:p>
          <a:p>
            <a:pPr marL="514350" marR="0" lvl="0" indent="-514350" algn="just" defTabSz="914400" rtl="1" eaLnBrk="1" fontAlgn="auto" latinLnBrk="0" hangingPunct="1">
              <a:lnSpc>
                <a:spcPct val="100000"/>
              </a:lnSpc>
              <a:spcBef>
                <a:spcPts val="0"/>
              </a:spcBef>
              <a:spcAft>
                <a:spcPts val="0"/>
              </a:spcAft>
              <a:buClrTx/>
              <a:buSzTx/>
              <a:buFontTx/>
              <a:buAutoNum type="arabicPeriod"/>
              <a:tabLst/>
              <a:defRPr/>
            </a:pPr>
            <a:r>
              <a:rPr lang="ar-IQ" sz="3200" b="1" dirty="0">
                <a:solidFill>
                  <a:srgbClr val="000000"/>
                </a:solidFill>
                <a:effectLst>
                  <a:outerShdw blurRad="38100" dist="38100" dir="2700000" algn="tl">
                    <a:srgbClr val="000000">
                      <a:alpha val="43137"/>
                    </a:srgbClr>
                  </a:outerShdw>
                </a:effectLst>
                <a:latin typeface="HelveticaNeueLTW20"/>
                <a:cs typeface="Arial" panose="020B0604020202020204" pitchFamily="34" charset="0"/>
              </a:rPr>
              <a:t>معامل الاختلاف</a:t>
            </a:r>
            <a:endParaRPr kumimoji="0" lang="ar-IQ"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HelveticaNeueLTW20"/>
              <a:ea typeface="+mn-ea"/>
              <a:cs typeface="Arial" panose="020B0604020202020204" pitchFamily="34" charset="0"/>
            </a:endParaRPr>
          </a:p>
        </p:txBody>
      </p:sp>
      <p:graphicFrame>
        <p:nvGraphicFramePr>
          <p:cNvPr id="2" name="جدول 2">
            <a:extLst>
              <a:ext uri="{FF2B5EF4-FFF2-40B4-BE49-F238E27FC236}">
                <a16:creationId xmlns:a16="http://schemas.microsoft.com/office/drawing/2014/main" id="{3DCA9771-A3ED-4718-96BD-4453D4CAA416}"/>
              </a:ext>
            </a:extLst>
          </p:cNvPr>
          <p:cNvGraphicFramePr>
            <a:graphicFrameLocks noGrp="1"/>
          </p:cNvGraphicFramePr>
          <p:nvPr>
            <p:extLst>
              <p:ext uri="{D42A27DB-BD31-4B8C-83A1-F6EECF244321}">
                <p14:modId xmlns:p14="http://schemas.microsoft.com/office/powerpoint/2010/main" val="823855172"/>
              </p:ext>
            </p:extLst>
          </p:nvPr>
        </p:nvGraphicFramePr>
        <p:xfrm>
          <a:off x="2998688" y="1404713"/>
          <a:ext cx="7125027" cy="518160"/>
        </p:xfrm>
        <a:graphic>
          <a:graphicData uri="http://schemas.openxmlformats.org/drawingml/2006/table">
            <a:tbl>
              <a:tblPr rtl="1" firstRow="1" bandRow="1">
                <a:tableStyleId>{5940675A-B579-460E-94D1-54222C63F5DA}</a:tableStyleId>
              </a:tblPr>
              <a:tblGrid>
                <a:gridCol w="1017861">
                  <a:extLst>
                    <a:ext uri="{9D8B030D-6E8A-4147-A177-3AD203B41FA5}">
                      <a16:colId xmlns:a16="http://schemas.microsoft.com/office/drawing/2014/main" val="2259316024"/>
                    </a:ext>
                  </a:extLst>
                </a:gridCol>
                <a:gridCol w="1017861">
                  <a:extLst>
                    <a:ext uri="{9D8B030D-6E8A-4147-A177-3AD203B41FA5}">
                      <a16:colId xmlns:a16="http://schemas.microsoft.com/office/drawing/2014/main" val="1549883856"/>
                    </a:ext>
                  </a:extLst>
                </a:gridCol>
                <a:gridCol w="1017861">
                  <a:extLst>
                    <a:ext uri="{9D8B030D-6E8A-4147-A177-3AD203B41FA5}">
                      <a16:colId xmlns:a16="http://schemas.microsoft.com/office/drawing/2014/main" val="2713450319"/>
                    </a:ext>
                  </a:extLst>
                </a:gridCol>
                <a:gridCol w="1017861">
                  <a:extLst>
                    <a:ext uri="{9D8B030D-6E8A-4147-A177-3AD203B41FA5}">
                      <a16:colId xmlns:a16="http://schemas.microsoft.com/office/drawing/2014/main" val="2164587829"/>
                    </a:ext>
                  </a:extLst>
                </a:gridCol>
                <a:gridCol w="1017861">
                  <a:extLst>
                    <a:ext uri="{9D8B030D-6E8A-4147-A177-3AD203B41FA5}">
                      <a16:colId xmlns:a16="http://schemas.microsoft.com/office/drawing/2014/main" val="64235959"/>
                    </a:ext>
                  </a:extLst>
                </a:gridCol>
                <a:gridCol w="1017861">
                  <a:extLst>
                    <a:ext uri="{9D8B030D-6E8A-4147-A177-3AD203B41FA5}">
                      <a16:colId xmlns:a16="http://schemas.microsoft.com/office/drawing/2014/main" val="224399376"/>
                    </a:ext>
                  </a:extLst>
                </a:gridCol>
                <a:gridCol w="1017861">
                  <a:extLst>
                    <a:ext uri="{9D8B030D-6E8A-4147-A177-3AD203B41FA5}">
                      <a16:colId xmlns:a16="http://schemas.microsoft.com/office/drawing/2014/main" val="1101541433"/>
                    </a:ext>
                  </a:extLst>
                </a:gridCol>
              </a:tblGrid>
              <a:tr h="370840">
                <a:tc>
                  <a:txBody>
                    <a:bodyPr/>
                    <a:lstStyle/>
                    <a:p>
                      <a:pPr algn="ctr" rtl="1"/>
                      <a:r>
                        <a:rPr lang="ar-IQ" sz="2800" b="1" dirty="0"/>
                        <a:t>1</a:t>
                      </a:r>
                    </a:p>
                  </a:txBody>
                  <a:tcPr/>
                </a:tc>
                <a:tc>
                  <a:txBody>
                    <a:bodyPr/>
                    <a:lstStyle/>
                    <a:p>
                      <a:pPr algn="ctr" rtl="1"/>
                      <a:r>
                        <a:rPr lang="ar-IQ" sz="2800" b="1" dirty="0"/>
                        <a:t>3</a:t>
                      </a:r>
                    </a:p>
                  </a:txBody>
                  <a:tcPr/>
                </a:tc>
                <a:tc>
                  <a:txBody>
                    <a:bodyPr/>
                    <a:lstStyle/>
                    <a:p>
                      <a:pPr algn="ctr" rtl="1"/>
                      <a:r>
                        <a:rPr lang="ar-IQ" sz="2800" b="1" dirty="0"/>
                        <a:t>9</a:t>
                      </a:r>
                    </a:p>
                  </a:txBody>
                  <a:tcPr/>
                </a:tc>
                <a:tc>
                  <a:txBody>
                    <a:bodyPr/>
                    <a:lstStyle/>
                    <a:p>
                      <a:pPr algn="ctr" rtl="1"/>
                      <a:r>
                        <a:rPr lang="ar-IQ" sz="2800" b="1" dirty="0"/>
                        <a:t>20</a:t>
                      </a:r>
                    </a:p>
                  </a:txBody>
                  <a:tcPr/>
                </a:tc>
                <a:tc>
                  <a:txBody>
                    <a:bodyPr/>
                    <a:lstStyle/>
                    <a:p>
                      <a:pPr algn="ctr" rtl="1"/>
                      <a:r>
                        <a:rPr lang="ar-IQ" sz="2800" b="1" dirty="0"/>
                        <a:t>12</a:t>
                      </a:r>
                    </a:p>
                  </a:txBody>
                  <a:tcPr/>
                </a:tc>
                <a:tc>
                  <a:txBody>
                    <a:bodyPr/>
                    <a:lstStyle/>
                    <a:p>
                      <a:pPr algn="ctr" rtl="1"/>
                      <a:r>
                        <a:rPr lang="ar-IQ" sz="2800" b="1" dirty="0"/>
                        <a:t>8</a:t>
                      </a:r>
                    </a:p>
                  </a:txBody>
                  <a:tcPr/>
                </a:tc>
                <a:tc>
                  <a:txBody>
                    <a:bodyPr/>
                    <a:lstStyle/>
                    <a:p>
                      <a:pPr algn="ctr" rtl="1"/>
                      <a:r>
                        <a:rPr lang="ar-IQ" sz="2800" b="1" dirty="0"/>
                        <a:t>2</a:t>
                      </a:r>
                    </a:p>
                  </a:txBody>
                  <a:tcPr/>
                </a:tc>
                <a:extLst>
                  <a:ext uri="{0D108BD9-81ED-4DB2-BD59-A6C34878D82A}">
                    <a16:rowId xmlns:a16="http://schemas.microsoft.com/office/drawing/2014/main" val="3154539680"/>
                  </a:ext>
                </a:extLst>
              </a:tr>
            </a:tbl>
          </a:graphicData>
        </a:graphic>
      </p:graphicFrame>
    </p:spTree>
    <p:extLst>
      <p:ext uri="{BB962C8B-B14F-4D97-AF65-F5344CB8AC3E}">
        <p14:creationId xmlns:p14="http://schemas.microsoft.com/office/powerpoint/2010/main" val="226364930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3530</TotalTime>
  <Words>376</Words>
  <Application>Microsoft Office PowerPoint</Application>
  <PresentationFormat>Widescreen</PresentationFormat>
  <Paragraphs>66</Paragraphs>
  <Slides>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Calibri</vt:lpstr>
      <vt:lpstr>HelveticaNeueLTW20</vt:lpstr>
      <vt:lpstr>Perpetua</vt:lpstr>
      <vt:lpstr>Times New Roman</vt:lpstr>
      <vt:lpstr>Trebuchet MS</vt:lpstr>
      <vt:lpstr>Wingdings</vt:lpstr>
      <vt:lpstr>Wingdings 2</vt:lpstr>
      <vt:lpstr>Wingdings 3</vt:lpstr>
      <vt:lpstr>نسق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dc:creator>
  <cp:lastModifiedBy>dr.noor81@outlook.com</cp:lastModifiedBy>
  <cp:revision>392</cp:revision>
  <cp:lastPrinted>2017-04-21T17:39:01Z</cp:lastPrinted>
  <dcterms:created xsi:type="dcterms:W3CDTF">2016-01-11T15:58:09Z</dcterms:created>
  <dcterms:modified xsi:type="dcterms:W3CDTF">2022-11-15T06:50:59Z</dcterms:modified>
</cp:coreProperties>
</file>