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9"/>
  </p:notesMasterIdLst>
  <p:handoutMasterIdLst>
    <p:handoutMasterId r:id="rId10"/>
  </p:handoutMasterIdLst>
  <p:sldIdLst>
    <p:sldId id="365" r:id="rId2"/>
    <p:sldId id="407" r:id="rId3"/>
    <p:sldId id="406" r:id="rId4"/>
    <p:sldId id="327" r:id="rId5"/>
    <p:sldId id="328" r:id="rId6"/>
    <p:sldId id="329" r:id="rId7"/>
    <p:sldId id="330" r:id="rId8"/>
  </p:sldIdLst>
  <p:sldSz cx="9144000" cy="6858000" type="screen4x3"/>
  <p:notesSz cx="6858000" cy="9144000"/>
  <p:custDataLst>
    <p:tags r:id="rId11"/>
  </p:custDataLst>
  <p:defaultTextStyle>
    <a:defPPr>
      <a:defRPr lang="en-US"/>
    </a:defPPr>
    <a:lvl1pPr algn="r" rtl="0" fontAlgn="base">
      <a:spcBef>
        <a:spcPct val="0"/>
      </a:spcBef>
      <a:spcAft>
        <a:spcPct val="0"/>
      </a:spcAft>
      <a:defRPr sz="2400" kern="1200">
        <a:solidFill>
          <a:schemeClr val="bg1"/>
        </a:solidFill>
        <a:latin typeface="Verdana" panose="020B0604030504040204" pitchFamily="34" charset="0"/>
        <a:ea typeface="+mn-ea"/>
        <a:cs typeface="+mn-cs"/>
      </a:defRPr>
    </a:lvl1pPr>
    <a:lvl2pPr marL="457200" algn="r" rtl="0" fontAlgn="base">
      <a:spcBef>
        <a:spcPct val="0"/>
      </a:spcBef>
      <a:spcAft>
        <a:spcPct val="0"/>
      </a:spcAft>
      <a:defRPr sz="2400" kern="1200">
        <a:solidFill>
          <a:schemeClr val="bg1"/>
        </a:solidFill>
        <a:latin typeface="Verdana" panose="020B0604030504040204" pitchFamily="34" charset="0"/>
        <a:ea typeface="+mn-ea"/>
        <a:cs typeface="+mn-cs"/>
      </a:defRPr>
    </a:lvl2pPr>
    <a:lvl3pPr marL="914400" algn="r" rtl="0" fontAlgn="base">
      <a:spcBef>
        <a:spcPct val="0"/>
      </a:spcBef>
      <a:spcAft>
        <a:spcPct val="0"/>
      </a:spcAft>
      <a:defRPr sz="2400" kern="1200">
        <a:solidFill>
          <a:schemeClr val="bg1"/>
        </a:solidFill>
        <a:latin typeface="Verdana" panose="020B0604030504040204" pitchFamily="34" charset="0"/>
        <a:ea typeface="+mn-ea"/>
        <a:cs typeface="+mn-cs"/>
      </a:defRPr>
    </a:lvl3pPr>
    <a:lvl4pPr marL="1371600" algn="r" rtl="0" fontAlgn="base">
      <a:spcBef>
        <a:spcPct val="0"/>
      </a:spcBef>
      <a:spcAft>
        <a:spcPct val="0"/>
      </a:spcAft>
      <a:defRPr sz="2400" kern="1200">
        <a:solidFill>
          <a:schemeClr val="bg1"/>
        </a:solidFill>
        <a:latin typeface="Verdana" panose="020B0604030504040204" pitchFamily="34" charset="0"/>
        <a:ea typeface="+mn-ea"/>
        <a:cs typeface="+mn-cs"/>
      </a:defRPr>
    </a:lvl4pPr>
    <a:lvl5pPr marL="1828800" algn="r" rtl="0" fontAlgn="base">
      <a:spcBef>
        <a:spcPct val="0"/>
      </a:spcBef>
      <a:spcAft>
        <a:spcPct val="0"/>
      </a:spcAft>
      <a:defRPr sz="2400" kern="1200">
        <a:solidFill>
          <a:schemeClr val="bg1"/>
        </a:solidFill>
        <a:latin typeface="Verdana" panose="020B0604030504040204" pitchFamily="34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bg1"/>
        </a:solidFill>
        <a:latin typeface="Verdana" panose="020B0604030504040204" pitchFamily="34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bg1"/>
        </a:solidFill>
        <a:latin typeface="Verdana" panose="020B0604030504040204" pitchFamily="34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bg1"/>
        </a:solidFill>
        <a:latin typeface="Verdana" panose="020B0604030504040204" pitchFamily="34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bg1"/>
        </a:solidFill>
        <a:latin typeface="Verdana" panose="020B060403050404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05274"/>
    <a:srgbClr val="4D7AA3"/>
    <a:srgbClr val="6696A4"/>
    <a:srgbClr val="85A6A6"/>
    <a:srgbClr val="90B7F3"/>
    <a:srgbClr val="9D669B"/>
    <a:srgbClr val="679EEF"/>
    <a:srgbClr val="1095BE"/>
    <a:srgbClr val="583400"/>
    <a:srgbClr val="8A52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632" autoAdjust="0"/>
    <p:restoredTop sz="99246" autoAdjust="0"/>
  </p:normalViewPr>
  <p:slideViewPr>
    <p:cSldViewPr>
      <p:cViewPr varScale="1">
        <p:scale>
          <a:sx n="46" d="100"/>
          <a:sy n="46" d="100"/>
        </p:scale>
        <p:origin x="1232" y="6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378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7710"/>
    </p:cViewPr>
  </p:sorterViewPr>
  <p:notesViewPr>
    <p:cSldViewPr>
      <p:cViewPr varScale="1">
        <p:scale>
          <a:sx n="62" d="100"/>
          <a:sy n="62" d="100"/>
        </p:scale>
        <p:origin x="-1404" y="-78"/>
      </p:cViewPr>
      <p:guideLst>
        <p:guide orient="horz" pos="2880"/>
        <p:guide pos="2160"/>
      </p:guideLst>
    </p:cSldViewPr>
  </p:notesViewPr>
  <p:gridSpacing cx="45005" cy="45005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gs" Target="tags/tag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10.wmf"/><Relationship Id="rId2" Type="http://schemas.openxmlformats.org/officeDocument/2006/relationships/image" Target="../media/image9.wmf"/><Relationship Id="rId1" Type="http://schemas.openxmlformats.org/officeDocument/2006/relationships/image" Target="../media/image8.wmf"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14.wmf"/><Relationship Id="rId2" Type="http://schemas.openxmlformats.org/officeDocument/2006/relationships/image" Target="../media/image13.wmf"/><Relationship Id="rId1" Type="http://schemas.openxmlformats.org/officeDocument/2006/relationships/image" Target="../media/image12.wmf"/></Relationships>
</file>

<file path=ppt/drawings/_rels/vmlDrawing3.vml.rels><?xml version="1.0" encoding="UTF-8" standalone="yes"?>
<Relationships xmlns="http://schemas.openxmlformats.org/package/2006/relationships"><Relationship Id="rId3" Type="http://schemas.openxmlformats.org/officeDocument/2006/relationships/image" Target="../media/image17.wmf"/><Relationship Id="rId7" Type="http://schemas.openxmlformats.org/officeDocument/2006/relationships/image" Target="../media/image21.wmf"/><Relationship Id="rId2" Type="http://schemas.openxmlformats.org/officeDocument/2006/relationships/image" Target="../media/image16.wmf"/><Relationship Id="rId1" Type="http://schemas.openxmlformats.org/officeDocument/2006/relationships/image" Target="../media/image15.wmf"/><Relationship Id="rId6" Type="http://schemas.openxmlformats.org/officeDocument/2006/relationships/image" Target="../media/image20.wmf"/><Relationship Id="rId5" Type="http://schemas.openxmlformats.org/officeDocument/2006/relationships/image" Target="../media/image19.wmf"/><Relationship Id="rId4" Type="http://schemas.openxmlformats.org/officeDocument/2006/relationships/image" Target="../media/image18.w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id-ID"/>
          </a:p>
        </p:txBody>
      </p:sp>
      <p:sp>
        <p:nvSpPr>
          <p:cNvPr id="3481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id-ID"/>
          </a:p>
        </p:txBody>
      </p:sp>
      <p:sp>
        <p:nvSpPr>
          <p:cNvPr id="34820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b" anchorCtr="0" compatLnSpc="1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id-ID"/>
          </a:p>
        </p:txBody>
      </p:sp>
      <p:sp>
        <p:nvSpPr>
          <p:cNvPr id="34821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b" anchorCtr="0" compatLnSpc="1"/>
          <a:lstStyle>
            <a:lvl1pPr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4DF5F34C-3153-4C35-9A1D-F73435AC2186}" type="slidenum">
              <a:rPr lang="id-ID"/>
              <a:t>‹#›</a:t>
            </a:fld>
            <a:endParaRPr lang="id-ID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id-ID"/>
          </a:p>
        </p:txBody>
      </p:sp>
      <p:sp>
        <p:nvSpPr>
          <p:cNvPr id="2457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id-ID"/>
          </a:p>
        </p:txBody>
      </p:sp>
      <p:sp>
        <p:nvSpPr>
          <p:cNvPr id="2253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</a:ln>
        </p:spPr>
      </p:sp>
      <p:sp>
        <p:nvSpPr>
          <p:cNvPr id="2458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/>
          <a:p>
            <a:pPr lvl="0"/>
            <a:r>
              <a:rPr lang="id-ID" noProof="0"/>
              <a:t>Click to edit Master text styles</a:t>
            </a:r>
          </a:p>
          <a:p>
            <a:pPr lvl="1"/>
            <a:r>
              <a:rPr lang="id-ID" noProof="0"/>
              <a:t>Second level</a:t>
            </a:r>
          </a:p>
          <a:p>
            <a:pPr lvl="2"/>
            <a:r>
              <a:rPr lang="id-ID" noProof="0"/>
              <a:t>Third level</a:t>
            </a:r>
          </a:p>
          <a:p>
            <a:pPr lvl="3"/>
            <a:r>
              <a:rPr lang="id-ID" noProof="0"/>
              <a:t>Fourth level</a:t>
            </a:r>
          </a:p>
          <a:p>
            <a:pPr lvl="4"/>
            <a:r>
              <a:rPr lang="id-ID" noProof="0"/>
              <a:t>Fifth level</a:t>
            </a:r>
          </a:p>
        </p:txBody>
      </p:sp>
      <p:sp>
        <p:nvSpPr>
          <p:cNvPr id="2458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b" anchorCtr="0" compatLnSpc="1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id-ID"/>
          </a:p>
        </p:txBody>
      </p:sp>
      <p:sp>
        <p:nvSpPr>
          <p:cNvPr id="2458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b" anchorCtr="0" compatLnSpc="1"/>
          <a:lstStyle>
            <a:lvl1pPr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D6C4D1DD-AC31-4CE4-9051-66F2CE8C0A38}" type="slidenum">
              <a:rPr lang="id-ID"/>
              <a:t>‹#›</a:t>
            </a:fld>
            <a:endParaRPr lang="id-ID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56700" cy="6858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051" name="Rectangle 3"/>
          <p:cNvSpPr>
            <a:spLocks noGrp="1" noChangeArrowheads="1"/>
          </p:cNvSpPr>
          <p:nvPr>
            <p:ph type="ctrTitle"/>
          </p:nvPr>
        </p:nvSpPr>
        <p:spPr>
          <a:xfrm>
            <a:off x="468313" y="1196975"/>
            <a:ext cx="8207375" cy="1082675"/>
          </a:xfrm>
        </p:spPr>
        <p:txBody>
          <a:bodyPr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altLang="zh-CN" noProof="0"/>
              <a:t>Click to edit Master title style</a:t>
            </a:r>
          </a:p>
        </p:txBody>
      </p:sp>
      <p:sp>
        <p:nvSpPr>
          <p:cNvPr id="2052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469900" y="2422525"/>
            <a:ext cx="8212138" cy="1752600"/>
          </a:xfrm>
        </p:spPr>
        <p:txBody>
          <a:bodyPr/>
          <a:lstStyle>
            <a:lvl1pPr marL="0" indent="0" algn="ctr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altLang="zh-CN" noProof="0"/>
              <a:t>Click to edit Master subtitle style</a:t>
            </a:r>
          </a:p>
        </p:txBody>
      </p:sp>
      <p:sp>
        <p:nvSpPr>
          <p:cNvPr id="9" name="Rectangle 5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SimSun" panose="02010600030101010101" pitchFamily="2" charset="-122"/>
              <a:cs typeface="+mn-cs"/>
            </a:endParaRPr>
          </a:p>
        </p:txBody>
      </p:sp>
      <p:sp>
        <p:nvSpPr>
          <p:cNvPr id="10" name="Rectangle 6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SimSun" panose="02010600030101010101" pitchFamily="2" charset="-122"/>
              <a:cs typeface="+mn-cs"/>
            </a:endParaRPr>
          </a:p>
        </p:txBody>
      </p:sp>
      <p:sp>
        <p:nvSpPr>
          <p:cNvPr id="11" name="Rectangle 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A46FDEA9-29B0-4000-9A8A-EA5137E778FC}" type="slidenum">
              <a:rPr kumimoji="0" lang="en-US" altLang="zh-CN" sz="14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SimSun" panose="02010600030101010101" pitchFamily="2" charset="-122"/>
                <a:cs typeface="+mn-cs"/>
              </a:rPr>
              <a:t>‹#›</a:t>
            </a:fld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SimSun" panose="02010600030101010101" pitchFamily="2" charset="-122"/>
              <a:cs typeface="+mn-cs"/>
            </a:endParaRPr>
          </a:p>
        </p:txBody>
      </p:sp>
    </p:spTree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SimSun" panose="02010600030101010101" pitchFamily="2" charset="-122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SimSun" panose="02010600030101010101" pitchFamily="2" charset="-122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078FD23A-2F78-4156-BB62-C393E2F1F45C}" type="slidenum">
              <a:rPr kumimoji="0" lang="en-US" altLang="zh-CN" sz="14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SimSun" panose="02010600030101010101" pitchFamily="2" charset="-122"/>
                <a:cs typeface="+mn-cs"/>
              </a:rPr>
              <a:t>‹#›</a:t>
            </a:fld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SimSun" panose="02010600030101010101" pitchFamily="2" charset="-122"/>
              <a:cs typeface="+mn-cs"/>
            </a:endParaRPr>
          </a:p>
        </p:txBody>
      </p:sp>
    </p:spTree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90500"/>
            <a:ext cx="2057400" cy="593725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90500"/>
            <a:ext cx="6019800" cy="593725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SimSun" panose="02010600030101010101" pitchFamily="2" charset="-122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SimSun" panose="02010600030101010101" pitchFamily="2" charset="-122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078FD23A-2F78-4156-BB62-C393E2F1F45C}" type="slidenum">
              <a:rPr kumimoji="0" lang="en-US" altLang="zh-CN" sz="14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SimSun" panose="02010600030101010101" pitchFamily="2" charset="-122"/>
                <a:cs typeface="+mn-cs"/>
              </a:rPr>
              <a:t>‹#›</a:t>
            </a:fld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SimSun" panose="02010600030101010101" pitchFamily="2" charset="-122"/>
              <a:cs typeface="+mn-cs"/>
            </a:endParaRPr>
          </a:p>
        </p:txBody>
      </p:sp>
    </p:spTree>
  </p:cSld>
  <p:clrMapOvr>
    <a:masterClrMapping/>
  </p:clrMapOvr>
  <p:hf sldNum="0"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SimSun" panose="02010600030101010101" pitchFamily="2" charset="-122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SimSun" panose="02010600030101010101" pitchFamily="2" charset="-122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078FD23A-2F78-4156-BB62-C393E2F1F45C}" type="slidenum">
              <a:rPr kumimoji="0" lang="en-US" altLang="zh-CN" sz="14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SimSun" panose="02010600030101010101" pitchFamily="2" charset="-122"/>
                <a:cs typeface="+mn-cs"/>
              </a:rPr>
              <a:t>‹#›</a:t>
            </a:fld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SimSun" panose="02010600030101010101" pitchFamily="2" charset="-122"/>
              <a:cs typeface="+mn-cs"/>
            </a:endParaRPr>
          </a:p>
        </p:txBody>
      </p:sp>
    </p:spTree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SimSun" panose="02010600030101010101" pitchFamily="2" charset="-122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SimSun" panose="02010600030101010101" pitchFamily="2" charset="-122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078FD23A-2F78-4156-BB62-C393E2F1F45C}" type="slidenum">
              <a:rPr kumimoji="0" lang="en-US" altLang="zh-CN" sz="14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SimSun" panose="02010600030101010101" pitchFamily="2" charset="-122"/>
                <a:cs typeface="+mn-cs"/>
              </a:rPr>
              <a:t>‹#›</a:t>
            </a:fld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SimSun" panose="02010600030101010101" pitchFamily="2" charset="-122"/>
              <a:cs typeface="+mn-cs"/>
            </a:endParaRPr>
          </a:p>
        </p:txBody>
      </p:sp>
    </p:spTree>
  </p:cSld>
  <p:clrMapOvr>
    <a:masterClrMapping/>
  </p:clrMapOvr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174750"/>
            <a:ext cx="4038600" cy="49530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174750"/>
            <a:ext cx="4038600" cy="49530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SimSun" panose="02010600030101010101" pitchFamily="2" charset="-122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SimSun" panose="02010600030101010101" pitchFamily="2" charset="-122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078FD23A-2F78-4156-BB62-C393E2F1F45C}" type="slidenum">
              <a:rPr kumimoji="0" lang="en-US" altLang="zh-CN" sz="14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SimSun" panose="02010600030101010101" pitchFamily="2" charset="-122"/>
                <a:cs typeface="+mn-cs"/>
              </a:rPr>
              <a:t>‹#›</a:t>
            </a:fld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SimSun" panose="02010600030101010101" pitchFamily="2" charset="-122"/>
              <a:cs typeface="+mn-cs"/>
            </a:endParaRPr>
          </a:p>
        </p:txBody>
      </p:sp>
    </p:spTree>
  </p:cSld>
  <p:clrMapOvr>
    <a:masterClrMapping/>
  </p:clrMapOvr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SimSun" panose="02010600030101010101" pitchFamily="2" charset="-122"/>
              <a:cs typeface="+mn-cs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SimSun" panose="02010600030101010101" pitchFamily="2" charset="-122"/>
              <a:cs typeface="+mn-cs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078FD23A-2F78-4156-BB62-C393E2F1F45C}" type="slidenum">
              <a:rPr kumimoji="0" lang="en-US" altLang="zh-CN" sz="14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SimSun" panose="02010600030101010101" pitchFamily="2" charset="-122"/>
                <a:cs typeface="+mn-cs"/>
              </a:rPr>
              <a:t>‹#›</a:t>
            </a:fld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SimSun" panose="02010600030101010101" pitchFamily="2" charset="-122"/>
              <a:cs typeface="+mn-cs"/>
            </a:endParaRPr>
          </a:p>
        </p:txBody>
      </p:sp>
    </p:spTree>
  </p:cSld>
  <p:clrMapOvr>
    <a:masterClrMapping/>
  </p:clrMapOvr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SimSun" panose="02010600030101010101" pitchFamily="2" charset="-122"/>
              <a:cs typeface="+mn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SimSun" panose="02010600030101010101" pitchFamily="2" charset="-122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078FD23A-2F78-4156-BB62-C393E2F1F45C}" type="slidenum">
              <a:rPr kumimoji="0" lang="en-US" altLang="zh-CN" sz="14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SimSun" panose="02010600030101010101" pitchFamily="2" charset="-122"/>
                <a:cs typeface="+mn-cs"/>
              </a:rPr>
              <a:t>‹#›</a:t>
            </a:fld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SimSun" panose="02010600030101010101" pitchFamily="2" charset="-122"/>
              <a:cs typeface="+mn-cs"/>
            </a:endParaRPr>
          </a:p>
        </p:txBody>
      </p:sp>
    </p:spTree>
  </p:cSld>
  <p:clrMapOvr>
    <a:masterClrMapping/>
  </p:clrMapOvr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SimSun" panose="02010600030101010101" pitchFamily="2" charset="-122"/>
              <a:cs typeface="+mn-cs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SimSun" panose="02010600030101010101" pitchFamily="2" charset="-122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078FD23A-2F78-4156-BB62-C393E2F1F45C}" type="slidenum">
              <a:rPr kumimoji="0" lang="en-US" altLang="zh-CN" sz="14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SimSun" panose="02010600030101010101" pitchFamily="2" charset="-122"/>
                <a:cs typeface="+mn-cs"/>
              </a:rPr>
              <a:t>‹#›</a:t>
            </a:fld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SimSun" panose="02010600030101010101" pitchFamily="2" charset="-122"/>
              <a:cs typeface="+mn-cs"/>
            </a:endParaRPr>
          </a:p>
        </p:txBody>
      </p:sp>
    </p:spTree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SimSun" panose="02010600030101010101" pitchFamily="2" charset="-122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SimSun" panose="02010600030101010101" pitchFamily="2" charset="-122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078FD23A-2F78-4156-BB62-C393E2F1F45C}" type="slidenum">
              <a:rPr kumimoji="0" lang="en-US" altLang="zh-CN" sz="14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SimSun" panose="02010600030101010101" pitchFamily="2" charset="-122"/>
                <a:cs typeface="+mn-cs"/>
              </a:rPr>
              <a:t>‹#›</a:t>
            </a:fld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SimSun" panose="02010600030101010101" pitchFamily="2" charset="-122"/>
              <a:cs typeface="+mn-cs"/>
            </a:endParaRPr>
          </a:p>
        </p:txBody>
      </p:sp>
    </p:spTree>
  </p:cSld>
  <p:clrMapOvr>
    <a:masterClrMapping/>
  </p:clrMapOvr>
  <p:hf sldNum="0"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 vert="horz" wrap="square" lIns="91440" tIns="45720" rIns="91440" bIns="45720" numCol="1" anchor="t" anchorCtr="0" compatLnSpc="1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SimSun" panose="02010600030101010101" pitchFamily="2" charset="-122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SimSun" panose="02010600030101010101" pitchFamily="2" charset="-122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078FD23A-2F78-4156-BB62-C393E2F1F45C}" type="slidenum">
              <a:rPr kumimoji="0" lang="en-US" altLang="zh-CN" sz="14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SimSun" panose="02010600030101010101" pitchFamily="2" charset="-122"/>
                <a:cs typeface="+mn-cs"/>
              </a:rPr>
              <a:t>‹#›</a:t>
            </a:fld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SimSun" panose="02010600030101010101" pitchFamily="2" charset="-122"/>
              <a:cs typeface="+mn-cs"/>
            </a:endParaRPr>
          </a:p>
        </p:txBody>
      </p:sp>
    </p:spTree>
  </p:cSld>
  <p:clrMapOvr>
    <a:masterClrMapping/>
  </p:clrMapOvr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9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0" y="0"/>
            <a:ext cx="9156700" cy="6858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027" name="Rectangle 3"/>
          <p:cNvSpPr>
            <a:spLocks noGrp="1"/>
          </p:cNvSpPr>
          <p:nvPr>
            <p:ph type="title"/>
          </p:nvPr>
        </p:nvSpPr>
        <p:spPr>
          <a:xfrm>
            <a:off x="457200" y="190500"/>
            <a:ext cx="8229600" cy="582613"/>
          </a:xfrm>
          <a:prstGeom prst="rect">
            <a:avLst/>
          </a:prstGeom>
          <a:noFill/>
          <a:ln w="9525">
            <a:noFill/>
          </a:ln>
        </p:spPr>
        <p:txBody>
          <a:bodyPr anchor="ctr"/>
          <a:lstStyle/>
          <a:p>
            <a:pPr lvl="0"/>
            <a:r>
              <a:rPr lang="en-US" altLang="zh-CN" dirty="0"/>
              <a:t>Click to edit Master title style</a:t>
            </a:r>
          </a:p>
        </p:txBody>
      </p:sp>
      <p:sp>
        <p:nvSpPr>
          <p:cNvPr id="1028" name="Rectangle 4"/>
          <p:cNvSpPr>
            <a:spLocks noGrp="1"/>
          </p:cNvSpPr>
          <p:nvPr>
            <p:ph type="body" idx="1"/>
          </p:nvPr>
        </p:nvSpPr>
        <p:spPr>
          <a:xfrm>
            <a:off x="457200" y="1174750"/>
            <a:ext cx="8229600" cy="4953000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/>
            <a:r>
              <a:rPr lang="en-US" altLang="zh-CN" dirty="0"/>
              <a:t>Click to edit Master text styles</a:t>
            </a:r>
          </a:p>
          <a:p>
            <a:pPr lvl="1"/>
            <a:r>
              <a:rPr lang="en-US" altLang="zh-CN" dirty="0"/>
              <a:t>Second level</a:t>
            </a:r>
          </a:p>
          <a:p>
            <a:pPr lvl="2"/>
            <a:r>
              <a:rPr lang="en-US" altLang="zh-CN" dirty="0"/>
              <a:t>Third level</a:t>
            </a:r>
          </a:p>
          <a:p>
            <a:pPr lvl="3"/>
            <a:r>
              <a:rPr lang="en-US" altLang="zh-CN" dirty="0"/>
              <a:t>Fourth level</a:t>
            </a:r>
          </a:p>
          <a:p>
            <a:pPr lvl="4"/>
            <a:r>
              <a:rPr lang="en-US" altLang="zh-CN" dirty="0"/>
              <a:t>Fifth level</a:t>
            </a: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 sz="1400"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SimSun" panose="02010600030101010101" pitchFamily="2" charset="-122"/>
              <a:cs typeface="+mn-cs"/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 algn="ctr">
              <a:defRPr sz="1400"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SimSun" panose="02010600030101010101" pitchFamily="2" charset="-122"/>
              <a:cs typeface="+mn-cs"/>
            </a:endParaRPr>
          </a:p>
        </p:txBody>
      </p:sp>
      <p:sp>
        <p:nvSpPr>
          <p:cNvPr id="1031" name="Rectangle 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 algn="r">
              <a:defRPr sz="1400"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078FD23A-2F78-4156-BB62-C393E2F1F45C}" type="slidenum">
              <a:rPr kumimoji="0" lang="en-US" altLang="zh-CN" sz="14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SimSun" panose="02010600030101010101" pitchFamily="2" charset="-122"/>
                <a:cs typeface="+mn-cs"/>
              </a:rPr>
              <a:t>‹#›</a:t>
            </a:fld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SimSun" panose="02010600030101010101" pitchFamily="2" charset="-122"/>
              <a:cs typeface="+mn-cs"/>
            </a:endParaRPr>
          </a:p>
        </p:txBody>
      </p:sp>
      <p:sp>
        <p:nvSpPr>
          <p:cNvPr id="1041" name="Rectangle 17"/>
          <p:cNvSpPr>
            <a:spLocks noChangeArrowheads="1"/>
          </p:cNvSpPr>
          <p:nvPr userDrawn="1"/>
        </p:nvSpPr>
        <p:spPr bwMode="auto">
          <a:xfrm>
            <a:off x="0" y="233363"/>
            <a:ext cx="9144000" cy="539750"/>
          </a:xfrm>
          <a:prstGeom prst="rect">
            <a:avLst/>
          </a:prstGeom>
          <a:solidFill>
            <a:srgbClr val="4D7AA3"/>
          </a:solidFill>
          <a:ln w="9525" algn="ctr">
            <a:noFill/>
            <a:miter lim="800000"/>
          </a:ln>
          <a:effectLst/>
        </p:spPr>
        <p:txBody>
          <a:bodyPr wrap="none" anchor="ctr"/>
          <a:lstStyle/>
          <a:p>
            <a:pPr>
              <a:defRPr/>
            </a:pPr>
            <a:endParaRPr lang="id-ID" sz="3600"/>
          </a:p>
        </p:txBody>
      </p:sp>
      <p:sp>
        <p:nvSpPr>
          <p:cNvPr id="1039" name="Rectangle 15"/>
          <p:cNvSpPr>
            <a:spLocks noChangeArrowheads="1"/>
          </p:cNvSpPr>
          <p:nvPr userDrawn="1"/>
        </p:nvSpPr>
        <p:spPr bwMode="auto">
          <a:xfrm>
            <a:off x="0" y="0"/>
            <a:ext cx="3130550" cy="233363"/>
          </a:xfrm>
          <a:prstGeom prst="rect">
            <a:avLst/>
          </a:prstGeom>
          <a:solidFill>
            <a:srgbClr val="85A6A6"/>
          </a:solidFill>
          <a:ln w="9525" algn="ctr">
            <a:noFill/>
            <a:miter lim="800000"/>
          </a:ln>
          <a:effectLst/>
        </p:spPr>
        <p:txBody>
          <a:bodyPr wrap="none" anchor="ctr"/>
          <a:lstStyle/>
          <a:p>
            <a:pPr algn="l">
              <a:defRPr/>
            </a:pPr>
            <a:endParaRPr lang="id-ID" sz="1400"/>
          </a:p>
        </p:txBody>
      </p:sp>
      <p:sp>
        <p:nvSpPr>
          <p:cNvPr id="1040" name="Rectangle 16"/>
          <p:cNvSpPr>
            <a:spLocks noChangeArrowheads="1"/>
          </p:cNvSpPr>
          <p:nvPr userDrawn="1"/>
        </p:nvSpPr>
        <p:spPr bwMode="auto">
          <a:xfrm>
            <a:off x="3130550" y="0"/>
            <a:ext cx="6010275" cy="233363"/>
          </a:xfrm>
          <a:prstGeom prst="rect">
            <a:avLst/>
          </a:prstGeom>
          <a:solidFill>
            <a:srgbClr val="6696A4"/>
          </a:solidFill>
          <a:ln w="9525" algn="ctr">
            <a:noFill/>
            <a:miter lim="800000"/>
          </a:ln>
          <a:effectLst/>
        </p:spPr>
        <p:txBody>
          <a:bodyPr wrap="none" anchor="ctr"/>
          <a:lstStyle/>
          <a:p>
            <a:pPr>
              <a:defRPr/>
            </a:pPr>
            <a:endParaRPr lang="id-ID" sz="1400"/>
          </a:p>
        </p:txBody>
      </p:sp>
      <p:sp>
        <p:nvSpPr>
          <p:cNvPr id="1043" name="Rectangle 19"/>
          <p:cNvSpPr>
            <a:spLocks noChangeArrowheads="1"/>
          </p:cNvSpPr>
          <p:nvPr userDrawn="1"/>
        </p:nvSpPr>
        <p:spPr bwMode="auto">
          <a:xfrm>
            <a:off x="0" y="6624638"/>
            <a:ext cx="3041650" cy="233362"/>
          </a:xfrm>
          <a:prstGeom prst="rect">
            <a:avLst/>
          </a:prstGeom>
          <a:solidFill>
            <a:srgbClr val="6696A4"/>
          </a:solidFill>
          <a:ln w="9525" algn="ctr">
            <a:noFill/>
            <a:miter lim="800000"/>
          </a:ln>
          <a:effectLst/>
        </p:spPr>
        <p:txBody>
          <a:bodyPr wrap="none" anchor="ctr" anchorCtr="1"/>
          <a:lstStyle/>
          <a:p>
            <a:pPr algn="ctr">
              <a:defRPr/>
            </a:pPr>
            <a:r>
              <a:rPr lang="en-US" sz="1400" dirty="0"/>
              <a:t>President University</a:t>
            </a:r>
          </a:p>
        </p:txBody>
      </p:sp>
      <p:sp>
        <p:nvSpPr>
          <p:cNvPr id="1044" name="Rectangle 20"/>
          <p:cNvSpPr>
            <a:spLocks noChangeArrowheads="1"/>
          </p:cNvSpPr>
          <p:nvPr userDrawn="1"/>
        </p:nvSpPr>
        <p:spPr bwMode="auto">
          <a:xfrm>
            <a:off x="3041650" y="6624638"/>
            <a:ext cx="3076575" cy="233362"/>
          </a:xfrm>
          <a:prstGeom prst="rect">
            <a:avLst/>
          </a:prstGeom>
          <a:solidFill>
            <a:srgbClr val="4D7AA3"/>
          </a:solidFill>
          <a:ln w="9525" algn="ctr">
            <a:noFill/>
            <a:miter lim="800000"/>
          </a:ln>
          <a:effectLst/>
        </p:spPr>
        <p:txBody>
          <a:bodyPr wrap="none" anchor="ctr" anchorCtr="1"/>
          <a:lstStyle/>
          <a:p>
            <a:pPr algn="ctr">
              <a:defRPr/>
            </a:pPr>
            <a:r>
              <a:rPr lang="en-US" sz="1400"/>
              <a:t>Erwin Sitompul</a:t>
            </a:r>
          </a:p>
        </p:txBody>
      </p:sp>
      <p:sp>
        <p:nvSpPr>
          <p:cNvPr id="1045" name="Rectangle 21"/>
          <p:cNvSpPr>
            <a:spLocks noChangeArrowheads="1"/>
          </p:cNvSpPr>
          <p:nvPr userDrawn="1"/>
        </p:nvSpPr>
        <p:spPr bwMode="auto">
          <a:xfrm>
            <a:off x="6102350" y="6624638"/>
            <a:ext cx="3041650" cy="233362"/>
          </a:xfrm>
          <a:prstGeom prst="rect">
            <a:avLst/>
          </a:prstGeom>
          <a:solidFill>
            <a:srgbClr val="85A6A6"/>
          </a:solidFill>
          <a:ln w="9525" algn="ctr">
            <a:noFill/>
            <a:miter lim="800000"/>
          </a:ln>
          <a:effectLst/>
        </p:spPr>
        <p:txBody>
          <a:bodyPr wrap="none" anchor="ctr" anchorCtr="1"/>
          <a:lstStyle/>
          <a:p>
            <a:pPr algn="ctr">
              <a:defRPr/>
            </a:pPr>
            <a:r>
              <a:rPr lang="en-US" sz="1400" dirty="0"/>
              <a:t>FCS 2/</a:t>
            </a:r>
            <a:fld id="{CC248301-8274-445C-AA6A-E24AEEAE8840}" type="slidenum">
              <a:rPr lang="en-US" sz="1400" dirty="0"/>
              <a:t>‹#›</a:t>
            </a:fld>
            <a:endParaRPr lang="en-US" sz="1400" dirty="0"/>
          </a:p>
        </p:txBody>
      </p:sp>
      <p:pic>
        <p:nvPicPr>
          <p:cNvPr id="14345" name="Picture 34" descr="45277351686s"/>
          <p:cNvPicPr>
            <a:picLocks noChangeAspect="1" noChangeArrowheads="1"/>
          </p:cNvPicPr>
          <p:nvPr userDrawn="1"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76200" y="6084888"/>
            <a:ext cx="400050" cy="465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l" rtl="0" fontAlgn="base">
        <a:spcBef>
          <a:spcPct val="0"/>
        </a:spcBef>
        <a:spcAft>
          <a:spcPct val="0"/>
        </a:spcAft>
        <a:defRPr sz="36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panose="020B0604020202020204" pitchFamily="34" charset="0"/>
          <a:ea typeface="SimSun" panose="02010600030101010101" pitchFamily="2" charset="-122"/>
        </a:defRPr>
      </a:lvl2pPr>
      <a:lvl3pPr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panose="020B0604020202020204" pitchFamily="34" charset="0"/>
          <a:ea typeface="SimSun" panose="02010600030101010101" pitchFamily="2" charset="-122"/>
        </a:defRPr>
      </a:lvl3pPr>
      <a:lvl4pPr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panose="020B0604020202020204" pitchFamily="34" charset="0"/>
          <a:ea typeface="SimSun" panose="02010600030101010101" pitchFamily="2" charset="-122"/>
        </a:defRPr>
      </a:lvl4pPr>
      <a:lvl5pPr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panose="020B0604020202020204" pitchFamily="34" charset="0"/>
          <a:ea typeface="SimSun" panose="02010600030101010101" pitchFamily="2" charset="-122"/>
        </a:defRPr>
      </a:lvl5pPr>
      <a:lvl6pPr marL="457200"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panose="020B0604020202020204" pitchFamily="34" charset="0"/>
          <a:ea typeface="SimSun" panose="02010600030101010101" pitchFamily="2" charset="-122"/>
        </a:defRPr>
      </a:lvl6pPr>
      <a:lvl7pPr marL="914400"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panose="020B0604020202020204" pitchFamily="34" charset="0"/>
          <a:ea typeface="SimSun" panose="02010600030101010101" pitchFamily="2" charset="-122"/>
        </a:defRPr>
      </a:lvl7pPr>
      <a:lvl8pPr marL="1371600"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panose="020B0604020202020204" pitchFamily="34" charset="0"/>
          <a:ea typeface="SimSun" panose="02010600030101010101" pitchFamily="2" charset="-122"/>
        </a:defRPr>
      </a:lvl8pPr>
      <a:lvl9pPr marL="1828800"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panose="020B0604020202020204" pitchFamily="34" charset="0"/>
          <a:ea typeface="SimSun" panose="02010600030101010101" pitchFamily="2" charset="-122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6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3.bin"/><Relationship Id="rId3" Type="http://schemas.openxmlformats.org/officeDocument/2006/relationships/image" Target="../media/image11.png"/><Relationship Id="rId7" Type="http://schemas.openxmlformats.org/officeDocument/2006/relationships/image" Target="../media/image9.wmf"/><Relationship Id="rId2" Type="http://schemas.openxmlformats.org/officeDocument/2006/relationships/slideLayout" Target="../slideLayouts/slideLayout4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2.bin"/><Relationship Id="rId5" Type="http://schemas.openxmlformats.org/officeDocument/2006/relationships/image" Target="../media/image8.wmf"/><Relationship Id="rId4" Type="http://schemas.openxmlformats.org/officeDocument/2006/relationships/oleObject" Target="../embeddings/oleObject1.bin"/><Relationship Id="rId9" Type="http://schemas.openxmlformats.org/officeDocument/2006/relationships/image" Target="../media/image10.wmf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wmf"/><Relationship Id="rId3" Type="http://schemas.openxmlformats.org/officeDocument/2006/relationships/oleObject" Target="../embeddings/oleObject4.bin"/><Relationship Id="rId7" Type="http://schemas.openxmlformats.org/officeDocument/2006/relationships/oleObject" Target="../embeddings/oleObject6.bin"/><Relationship Id="rId2" Type="http://schemas.openxmlformats.org/officeDocument/2006/relationships/slideLayout" Target="../slideLayouts/slideLayout4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13.wmf"/><Relationship Id="rId5" Type="http://schemas.openxmlformats.org/officeDocument/2006/relationships/oleObject" Target="../embeddings/oleObject5.bin"/><Relationship Id="rId4" Type="http://schemas.openxmlformats.org/officeDocument/2006/relationships/image" Target="../media/image12.wmf"/><Relationship Id="rId9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wmf"/><Relationship Id="rId13" Type="http://schemas.openxmlformats.org/officeDocument/2006/relationships/image" Target="../media/image19.wmf"/><Relationship Id="rId18" Type="http://schemas.openxmlformats.org/officeDocument/2006/relationships/image" Target="../media/image7.png"/><Relationship Id="rId3" Type="http://schemas.openxmlformats.org/officeDocument/2006/relationships/oleObject" Target="../embeddings/oleObject7.bin"/><Relationship Id="rId7" Type="http://schemas.openxmlformats.org/officeDocument/2006/relationships/oleObject" Target="../embeddings/oleObject9.bin"/><Relationship Id="rId12" Type="http://schemas.openxmlformats.org/officeDocument/2006/relationships/oleObject" Target="../embeddings/oleObject11.bin"/><Relationship Id="rId17" Type="http://schemas.openxmlformats.org/officeDocument/2006/relationships/image" Target="../media/image21.wmf"/><Relationship Id="rId2" Type="http://schemas.openxmlformats.org/officeDocument/2006/relationships/slideLayout" Target="../slideLayouts/slideLayout4.xml"/><Relationship Id="rId16" Type="http://schemas.openxmlformats.org/officeDocument/2006/relationships/oleObject" Target="../embeddings/oleObject13.bin"/><Relationship Id="rId1" Type="http://schemas.openxmlformats.org/officeDocument/2006/relationships/vmlDrawing" Target="../drawings/vmlDrawing3.vml"/><Relationship Id="rId6" Type="http://schemas.openxmlformats.org/officeDocument/2006/relationships/image" Target="../media/image16.wmf"/><Relationship Id="rId11" Type="http://schemas.openxmlformats.org/officeDocument/2006/relationships/image" Target="../media/image22.wmf"/><Relationship Id="rId5" Type="http://schemas.openxmlformats.org/officeDocument/2006/relationships/oleObject" Target="../embeddings/oleObject8.bin"/><Relationship Id="rId15" Type="http://schemas.openxmlformats.org/officeDocument/2006/relationships/image" Target="../media/image20.wmf"/><Relationship Id="rId10" Type="http://schemas.openxmlformats.org/officeDocument/2006/relationships/image" Target="../media/image18.wmf"/><Relationship Id="rId4" Type="http://schemas.openxmlformats.org/officeDocument/2006/relationships/image" Target="../media/image15.wmf"/><Relationship Id="rId9" Type="http://schemas.openxmlformats.org/officeDocument/2006/relationships/oleObject" Target="../embeddings/oleObject10.bin"/><Relationship Id="rId14" Type="http://schemas.openxmlformats.org/officeDocument/2006/relationships/oleObject" Target="../embeddings/oleObject12.bin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5470" y="2145505"/>
            <a:ext cx="8229600" cy="582613"/>
          </a:xfrm>
        </p:spPr>
        <p:txBody>
          <a:bodyPr/>
          <a:lstStyle/>
          <a:p>
            <a:r>
              <a:rPr lang="en-US" dirty="0"/>
              <a:t>Fundamental of Control Engineering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3660" y="3759119"/>
            <a:ext cx="9184005" cy="1016635"/>
          </a:xfrm>
        </p:spPr>
        <p:txBody>
          <a:bodyPr/>
          <a:lstStyle/>
          <a:p>
            <a:r>
              <a:rPr lang="en-US" sz="4000" dirty="0">
                <a:solidFill>
                  <a:srgbClr val="FF0000"/>
                </a:solidFill>
              </a:rPr>
              <a:t>Time Response Analysis Lecure-6</a:t>
            </a:r>
          </a:p>
        </p:txBody>
      </p:sp>
      <p:sp>
        <p:nvSpPr>
          <p:cNvPr id="8" name="Rectangles 7"/>
          <p:cNvSpPr/>
          <p:nvPr/>
        </p:nvSpPr>
        <p:spPr>
          <a:xfrm>
            <a:off x="585470" y="6677660"/>
            <a:ext cx="7428230" cy="148590"/>
          </a:xfrm>
          <a:prstGeom prst="rect">
            <a:avLst/>
          </a:prstGeom>
          <a:solidFill>
            <a:schemeClr val="accent1"/>
          </a:solidFill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  <p:txBody>
          <a:bodyPr vert="horz" wrap="none" lIns="91440" tIns="45720" rIns="91440" bIns="45720" numCol="1" anchor="ctr" anchorCtr="0" compatLnSpc="1"/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zh-CN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ea typeface="SimSun" panose="02010600030101010101" pitchFamily="2" charset="-122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01DCDD4-E2DF-4268-BCF1-9C06FDAEE082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87490" y="771588"/>
            <a:ext cx="1269942" cy="1552763"/>
          </a:xfrm>
          <a:prstGeom prst="rect">
            <a:avLst/>
          </a:prstGeom>
        </p:spPr>
      </p:pic>
      <p:pic>
        <p:nvPicPr>
          <p:cNvPr id="7" name="صورة 4">
            <a:extLst>
              <a:ext uri="{FF2B5EF4-FFF2-40B4-BE49-F238E27FC236}">
                <a16:creationId xmlns:a16="http://schemas.microsoft.com/office/drawing/2014/main" id="{60966DF0-4A37-4B9A-9758-35C043C5434E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6568" y="832454"/>
            <a:ext cx="1035082" cy="131305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9404BEDD-8A72-4912-A59A-1A07D3BD614E}"/>
              </a:ext>
            </a:extLst>
          </p:cNvPr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3526" y="5835583"/>
            <a:ext cx="738995" cy="842078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88265"/>
            <a:ext cx="8229600" cy="582613"/>
          </a:xfrm>
        </p:spPr>
        <p:txBody>
          <a:bodyPr/>
          <a:lstStyle/>
          <a:p>
            <a:r>
              <a:rPr lang="en-US"/>
              <a:t> </a:t>
            </a:r>
            <a:br>
              <a:rPr lang="en-US"/>
            </a:br>
            <a:r>
              <a:rPr lang="en-US" dirty="0">
                <a:sym typeface="+mn-ea"/>
              </a:rPr>
              <a:t>Time Response Analysis  </a:t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3660" y="773430"/>
            <a:ext cx="9184005" cy="3262630"/>
          </a:xfrm>
        </p:spPr>
        <p:txBody>
          <a:bodyPr/>
          <a:lstStyle/>
          <a:p>
            <a:pPr algn="l"/>
            <a:r>
              <a:rPr lang="en-US" dirty="0">
                <a:sym typeface="+mn-ea"/>
              </a:rPr>
              <a:t>1- First step in </a:t>
            </a:r>
            <a:r>
              <a:rPr lang="en-US" dirty="0" err="1">
                <a:sym typeface="+mn-ea"/>
              </a:rPr>
              <a:t>analysing</a:t>
            </a:r>
            <a:r>
              <a:rPr lang="en-US" dirty="0">
                <a:sym typeface="+mn-ea"/>
              </a:rPr>
              <a:t> any control systems is to derive its mathematical model.</a:t>
            </a:r>
            <a:endParaRPr lang="en-US" dirty="0"/>
          </a:p>
          <a:p>
            <a:r>
              <a:rPr lang="en-US" dirty="0">
                <a:sym typeface="+mn-ea"/>
              </a:rPr>
              <a:t>2- In analyzing and designing any control system we must have a basis of performance comparison with different control systems</a:t>
            </a:r>
          </a:p>
          <a:p>
            <a:pPr algn="l"/>
            <a:r>
              <a:rPr lang="en-US" dirty="0">
                <a:sym typeface="+mn-ea"/>
              </a:rPr>
              <a:t>3- This  basis  may be setup by specifying particular test input signals and by comparing the responses of various control systems to these input signals.</a:t>
            </a:r>
          </a:p>
          <a:p>
            <a:pPr algn="l"/>
            <a:r>
              <a:rPr lang="en-US" dirty="0">
                <a:sym typeface="+mn-ea"/>
              </a:rPr>
              <a:t>4- System is  effected by changing the input  test signal  or its initial conditions.</a:t>
            </a:r>
            <a:endParaRPr lang="en-US" sz="4000" dirty="0">
              <a:sym typeface="+mn-ea"/>
            </a:endParaRPr>
          </a:p>
          <a:p>
            <a:pPr algn="l"/>
            <a:r>
              <a:rPr lang="en-US" sz="4000" dirty="0">
                <a:sym typeface="+mn-ea"/>
              </a:rPr>
              <a:t>5- </a:t>
            </a:r>
            <a:endParaRPr lang="en-US" sz="4000" dirty="0"/>
          </a:p>
        </p:txBody>
      </p:sp>
      <p:sp>
        <p:nvSpPr>
          <p:cNvPr id="8" name="Rectangles 7"/>
          <p:cNvSpPr/>
          <p:nvPr/>
        </p:nvSpPr>
        <p:spPr>
          <a:xfrm>
            <a:off x="585470" y="6677660"/>
            <a:ext cx="7428230" cy="148590"/>
          </a:xfrm>
          <a:prstGeom prst="rect">
            <a:avLst/>
          </a:prstGeom>
          <a:solidFill>
            <a:schemeClr val="accent1"/>
          </a:solidFill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  <p:txBody>
          <a:bodyPr vert="horz" wrap="none" lIns="91440" tIns="45720" rIns="91440" bIns="45720" numCol="1" anchor="ctr" anchorCtr="0" compatLnSpc="1"/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zh-CN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ea typeface="SimSun" panose="02010600030101010101" pitchFamily="2" charset="-122"/>
            </a:endParaRPr>
          </a:p>
        </p:txBody>
      </p:sp>
      <p:pic>
        <p:nvPicPr>
          <p:cNvPr id="4" name="Content Placeholder 2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73660" y="6078220"/>
            <a:ext cx="511810" cy="51181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88265"/>
            <a:ext cx="8229600" cy="582613"/>
          </a:xfrm>
        </p:spPr>
        <p:txBody>
          <a:bodyPr/>
          <a:lstStyle/>
          <a:p>
            <a:r>
              <a:rPr lang="en-US"/>
              <a:t> </a:t>
            </a:r>
            <a:br>
              <a:rPr lang="en-US"/>
            </a:br>
            <a:r>
              <a:rPr lang="en-US" dirty="0">
                <a:sym typeface="+mn-ea"/>
              </a:rPr>
              <a:t>Time Response Analysis  </a:t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61510" y="908720"/>
            <a:ext cx="9184005" cy="3262630"/>
          </a:xfrm>
        </p:spPr>
        <p:txBody>
          <a:bodyPr/>
          <a:lstStyle/>
          <a:p>
            <a:pPr algn="l"/>
            <a:r>
              <a:rPr lang="en-US" dirty="0">
                <a:sym typeface="+mn-ea"/>
              </a:rPr>
              <a:t>5- Typical test signals which commonly used in testing are of the type of: -Step functions           - Ramp function  - Impulse functions and   Sinusoidal functions.</a:t>
            </a:r>
          </a:p>
          <a:p>
            <a:pPr algn="l"/>
            <a:r>
              <a:rPr lang="en-US" dirty="0">
                <a:sym typeface="+mn-ea"/>
              </a:rPr>
              <a:t>6- Time response analysis can be performed only for stable systems.</a:t>
            </a:r>
          </a:p>
          <a:p>
            <a:pPr algn="l"/>
            <a:r>
              <a:rPr lang="en-US" dirty="0">
                <a:sym typeface="+mn-ea"/>
              </a:rPr>
              <a:t>7- Time response of any system consists from Transient response and steady- state response.</a:t>
            </a:r>
          </a:p>
          <a:p>
            <a:pPr algn="l"/>
            <a:r>
              <a:rPr lang="en-US" dirty="0">
                <a:sym typeface="+mn-ea"/>
              </a:rPr>
              <a:t>8- Stability and steady state error are the most important characteristics in any control system.</a:t>
            </a:r>
          </a:p>
          <a:p>
            <a:pPr algn="l"/>
            <a:endParaRPr lang="en-US" sz="4000" dirty="0"/>
          </a:p>
        </p:txBody>
      </p:sp>
      <p:sp>
        <p:nvSpPr>
          <p:cNvPr id="8" name="Rectangles 7"/>
          <p:cNvSpPr/>
          <p:nvPr/>
        </p:nvSpPr>
        <p:spPr>
          <a:xfrm>
            <a:off x="585470" y="6677660"/>
            <a:ext cx="7428230" cy="148590"/>
          </a:xfrm>
          <a:prstGeom prst="rect">
            <a:avLst/>
          </a:prstGeom>
          <a:solidFill>
            <a:schemeClr val="accent1"/>
          </a:solidFill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  <p:txBody>
          <a:bodyPr vert="horz" wrap="none" lIns="91440" tIns="45720" rIns="91440" bIns="45720" numCol="1" anchor="ctr" anchorCtr="0" compatLnSpc="1"/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zh-CN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ea typeface="SimSun" panose="02010600030101010101" pitchFamily="2" charset="-122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Definition of </a:t>
            </a:r>
            <a:r>
              <a:rPr lang="id-ID"/>
              <a:t>Pole and Zero</a:t>
            </a:r>
            <a:endParaRPr lang="en-US"/>
          </a:p>
        </p:txBody>
      </p:sp>
      <p:pic>
        <p:nvPicPr>
          <p:cNvPr id="131075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33400" y="1160208"/>
            <a:ext cx="5562600" cy="1119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1076" name="Text Box 4"/>
          <p:cNvSpPr txBox="1">
            <a:spLocks noChangeArrowheads="1"/>
          </p:cNvSpPr>
          <p:nvPr/>
        </p:nvSpPr>
        <p:spPr bwMode="auto">
          <a:xfrm>
            <a:off x="0" y="840660"/>
            <a:ext cx="8261350" cy="363176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 marL="265430" indent="-265430" algn="l" eaLnBrk="0" hangingPunct="0">
              <a:lnSpc>
                <a:spcPct val="80000"/>
              </a:lnSpc>
              <a:spcBef>
                <a:spcPct val="40000"/>
              </a:spcBef>
              <a:buClr>
                <a:srgbClr val="6696A4"/>
              </a:buClr>
              <a:buFont typeface="Wingdings" panose="05000000000000000000" pitchFamily="2" charset="2"/>
              <a:buChar char="n"/>
            </a:pPr>
            <a:r>
              <a:rPr lang="id-ID" sz="2200" dirty="0">
                <a:solidFill>
                  <a:schemeClr val="tx1"/>
                </a:solidFill>
              </a:rPr>
              <a:t>Consider the transfer function </a:t>
            </a:r>
            <a:r>
              <a:rPr lang="id-ID" sz="2200" i="1" dirty="0">
                <a:solidFill>
                  <a:schemeClr val="tx1"/>
                </a:solidFill>
              </a:rPr>
              <a:t>F</a:t>
            </a:r>
            <a:r>
              <a:rPr lang="id-ID" sz="2200" dirty="0">
                <a:solidFill>
                  <a:schemeClr val="tx1"/>
                </a:solidFill>
              </a:rPr>
              <a:t>(</a:t>
            </a:r>
            <a:r>
              <a:rPr lang="id-ID" sz="2200" i="1" dirty="0">
                <a:solidFill>
                  <a:schemeClr val="tx1"/>
                </a:solidFill>
              </a:rPr>
              <a:t>s</a:t>
            </a:r>
            <a:r>
              <a:rPr lang="id-ID" sz="2200" dirty="0">
                <a:solidFill>
                  <a:schemeClr val="tx1"/>
                </a:solidFill>
              </a:rPr>
              <a:t>):</a:t>
            </a:r>
            <a:endParaRPr lang="en-US" sz="2200" dirty="0">
              <a:solidFill>
                <a:schemeClr val="tx1"/>
              </a:solidFill>
            </a:endParaRPr>
          </a:p>
        </p:txBody>
      </p:sp>
      <p:sp>
        <p:nvSpPr>
          <p:cNvPr id="131077" name="Text Box 5"/>
          <p:cNvSpPr txBox="1">
            <a:spLocks noChangeArrowheads="1"/>
          </p:cNvSpPr>
          <p:nvPr/>
        </p:nvSpPr>
        <p:spPr bwMode="auto">
          <a:xfrm>
            <a:off x="0" y="3429000"/>
            <a:ext cx="5562600" cy="363176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 marL="265430" indent="-265430" algn="l" eaLnBrk="0" hangingPunct="0">
              <a:lnSpc>
                <a:spcPct val="80000"/>
              </a:lnSpc>
              <a:spcBef>
                <a:spcPct val="40000"/>
              </a:spcBef>
              <a:buClr>
                <a:srgbClr val="6696A4"/>
              </a:buClr>
              <a:buFont typeface="Wingdings" panose="05000000000000000000" pitchFamily="2" charset="2"/>
              <a:buChar char="n"/>
            </a:pPr>
            <a:r>
              <a:rPr lang="id-ID" sz="2200" dirty="0">
                <a:solidFill>
                  <a:schemeClr val="tx1"/>
                </a:solidFill>
              </a:rPr>
              <a:t>The system response is given by:</a:t>
            </a:r>
            <a:endParaRPr lang="en-US" sz="2200" dirty="0">
              <a:solidFill>
                <a:schemeClr val="tx1"/>
              </a:solidFill>
            </a:endParaRPr>
          </a:p>
        </p:txBody>
      </p:sp>
      <p:sp>
        <p:nvSpPr>
          <p:cNvPr id="131078" name="Rectangle 6"/>
          <p:cNvSpPr>
            <a:spLocks noGrp="1" noChangeArrowheads="1"/>
          </p:cNvSpPr>
          <p:nvPr>
            <p:ph sz="half" idx="2"/>
          </p:nvPr>
        </p:nvSpPr>
        <p:spPr bwMode="auto">
          <a:xfrm>
            <a:off x="179705" y="4864735"/>
            <a:ext cx="8507095" cy="1263015"/>
          </a:xfrm>
          <a:noFill/>
          <a:ln>
            <a:miter lim="800000"/>
          </a:ln>
        </p:spPr>
        <p:txBody>
          <a:bodyPr vert="horz" wrap="square" lIns="91440" tIns="45720" rIns="91440" bIns="45720" numCol="1" anchor="t" anchorCtr="0" compatLnSpc="1"/>
          <a:lstStyle/>
          <a:p>
            <a:pPr marL="265430" indent="-265430">
              <a:lnSpc>
                <a:spcPct val="80000"/>
              </a:lnSpc>
              <a:spcBef>
                <a:spcPct val="30000"/>
              </a:spcBef>
              <a:buClr>
                <a:srgbClr val="6696A4"/>
              </a:buClr>
              <a:buFont typeface="Wingdings" panose="05000000000000000000" pitchFamily="2" charset="2"/>
              <a:buChar char="n"/>
            </a:pPr>
            <a:r>
              <a:rPr lang="en-US" sz="2200" dirty="0">
                <a:latin typeface="+mj-lt"/>
              </a:rPr>
              <a:t>The </a:t>
            </a:r>
            <a:r>
              <a:rPr lang="id-ID" sz="2200" b="1" dirty="0">
                <a:latin typeface="+mj-lt"/>
              </a:rPr>
              <a:t>poles</a:t>
            </a:r>
            <a:r>
              <a:rPr lang="id-ID" sz="2200" dirty="0">
                <a:latin typeface="+mj-lt"/>
              </a:rPr>
              <a:t> are the values of </a:t>
            </a:r>
            <a:r>
              <a:rPr lang="id-ID" sz="2200" i="1" dirty="0">
                <a:latin typeface="+mj-lt"/>
              </a:rPr>
              <a:t>s</a:t>
            </a:r>
            <a:r>
              <a:rPr lang="id-ID" sz="2200" dirty="0">
                <a:latin typeface="+mj-lt"/>
              </a:rPr>
              <a:t> for which the denominator </a:t>
            </a:r>
            <a:r>
              <a:rPr lang="id-ID" sz="2200" i="1" dirty="0">
                <a:latin typeface="+mj-lt"/>
              </a:rPr>
              <a:t>A</a:t>
            </a:r>
            <a:r>
              <a:rPr lang="id-ID" sz="2200" dirty="0">
                <a:latin typeface="+mj-lt"/>
              </a:rPr>
              <a:t>(</a:t>
            </a:r>
            <a:r>
              <a:rPr lang="id-ID" sz="2200" i="1" dirty="0">
                <a:latin typeface="+mj-lt"/>
              </a:rPr>
              <a:t>s</a:t>
            </a:r>
            <a:r>
              <a:rPr lang="id-ID" sz="2200" dirty="0">
                <a:latin typeface="+mj-lt"/>
              </a:rPr>
              <a:t>) = 0</a:t>
            </a:r>
            <a:r>
              <a:rPr lang="en-US" sz="2200" dirty="0">
                <a:latin typeface="+mj-lt"/>
              </a:rPr>
              <a:t>.</a:t>
            </a:r>
          </a:p>
          <a:p>
            <a:pPr marL="265430" indent="-265430">
              <a:lnSpc>
                <a:spcPct val="80000"/>
              </a:lnSpc>
              <a:spcBef>
                <a:spcPct val="30000"/>
              </a:spcBef>
              <a:buClr>
                <a:srgbClr val="6696A4"/>
              </a:buClr>
              <a:buFont typeface="Wingdings" panose="05000000000000000000" pitchFamily="2" charset="2"/>
              <a:buChar char="n"/>
            </a:pPr>
            <a:r>
              <a:rPr lang="id-ID" sz="2200" dirty="0">
                <a:latin typeface="+mj-lt"/>
              </a:rPr>
              <a:t>The </a:t>
            </a:r>
            <a:r>
              <a:rPr lang="id-ID" sz="2200" b="1" dirty="0">
                <a:latin typeface="+mj-lt"/>
              </a:rPr>
              <a:t>zeros</a:t>
            </a:r>
            <a:r>
              <a:rPr lang="id-ID" sz="2200" dirty="0">
                <a:latin typeface="+mj-lt"/>
              </a:rPr>
              <a:t> are the values of </a:t>
            </a:r>
            <a:r>
              <a:rPr lang="id-ID" sz="2200" i="1" dirty="0">
                <a:latin typeface="+mj-lt"/>
              </a:rPr>
              <a:t>s</a:t>
            </a:r>
            <a:r>
              <a:rPr lang="id-ID" sz="2200" dirty="0">
                <a:latin typeface="+mj-lt"/>
              </a:rPr>
              <a:t> for which the numerator  </a:t>
            </a:r>
            <a:r>
              <a:rPr lang="id-ID" sz="2200" i="1" dirty="0">
                <a:latin typeface="+mj-lt"/>
              </a:rPr>
              <a:t>B</a:t>
            </a:r>
            <a:r>
              <a:rPr lang="id-ID" sz="2200" dirty="0">
                <a:latin typeface="+mj-lt"/>
              </a:rPr>
              <a:t>(</a:t>
            </a:r>
            <a:r>
              <a:rPr lang="id-ID" sz="2200" i="1" dirty="0">
                <a:latin typeface="+mj-lt"/>
              </a:rPr>
              <a:t>s</a:t>
            </a:r>
            <a:r>
              <a:rPr lang="id-ID" sz="2200" dirty="0">
                <a:latin typeface="+mj-lt"/>
              </a:rPr>
              <a:t>) = 0</a:t>
            </a:r>
            <a:r>
              <a:rPr lang="en-US" sz="2200" dirty="0">
                <a:latin typeface="+mj-lt"/>
              </a:rPr>
              <a:t>.</a:t>
            </a:r>
          </a:p>
        </p:txBody>
      </p:sp>
      <p:graphicFrame>
        <p:nvGraphicFramePr>
          <p:cNvPr id="131079" name="Object 2"/>
          <p:cNvGraphicFramePr>
            <a:graphicFrameLocks noChangeAspect="1"/>
          </p:cNvGraphicFramePr>
          <p:nvPr/>
        </p:nvGraphicFramePr>
        <p:xfrm>
          <a:off x="1447800" y="2338388"/>
          <a:ext cx="1682750" cy="8842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2507" name="Equation" r:id="rId4" imgW="800100" imgH="419100" progId="Equation.DSMT4">
                  <p:embed/>
                </p:oleObj>
              </mc:Choice>
              <mc:Fallback>
                <p:oleObj name="Equation" r:id="rId4" imgW="800100" imgH="419100" progId="Equation.DSMT4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47800" y="2338388"/>
                        <a:ext cx="1682750" cy="88423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31080" name="Object 3"/>
          <p:cNvGraphicFramePr>
            <a:graphicFrameLocks noChangeAspect="1"/>
          </p:cNvGraphicFramePr>
          <p:nvPr/>
        </p:nvGraphicFramePr>
        <p:xfrm>
          <a:off x="685800" y="3745991"/>
          <a:ext cx="3814763" cy="8826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2508" name="Equation" r:id="rId6" imgW="1816100" imgH="419100" progId="Equation.DSMT4">
                  <p:embed/>
                </p:oleObj>
              </mc:Choice>
              <mc:Fallback>
                <p:oleObj name="Equation" r:id="rId6" imgW="1816100" imgH="419100" progId="Equation.DSMT4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85800" y="3745991"/>
                        <a:ext cx="3814763" cy="8826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" name="Object 9"/>
          <p:cNvGraphicFramePr>
            <a:graphicFrameLocks noChangeAspect="1"/>
          </p:cNvGraphicFramePr>
          <p:nvPr/>
        </p:nvGraphicFramePr>
        <p:xfrm>
          <a:off x="3348355" y="2338388"/>
          <a:ext cx="2028825" cy="8842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2509" name="Equation" r:id="rId8" imgW="965200" imgH="419100" progId="Equation.DSMT4">
                  <p:embed/>
                </p:oleObj>
              </mc:Choice>
              <mc:Fallback>
                <p:oleObj name="Equation" r:id="rId8" imgW="965200" imgH="419100" progId="Equation.DSMT4">
                  <p:embed/>
                  <p:pic>
                    <p:nvPicPr>
                      <p:cNvPr id="0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48355" y="2338388"/>
                        <a:ext cx="2028825" cy="88423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2" name="Group 14"/>
          <p:cNvGrpSpPr/>
          <p:nvPr/>
        </p:nvGrpSpPr>
        <p:grpSpPr bwMode="auto">
          <a:xfrm>
            <a:off x="5594350" y="2184401"/>
            <a:ext cx="3244850" cy="1200535"/>
            <a:chOff x="4859592" y="2184230"/>
            <a:chExt cx="3244644" cy="1201323"/>
          </a:xfrm>
        </p:grpSpPr>
        <p:sp>
          <p:nvSpPr>
            <p:cNvPr id="8203" name="Text Box 29"/>
            <p:cNvSpPr txBox="1">
              <a:spLocks noChangeArrowheads="1"/>
            </p:cNvSpPr>
            <p:nvPr/>
          </p:nvSpPr>
          <p:spPr bwMode="auto">
            <a:xfrm>
              <a:off x="4859592" y="2184230"/>
              <a:ext cx="3200400" cy="585159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>
              <a:spAutoFit/>
            </a:bodyPr>
            <a:lstStyle/>
            <a:p>
              <a:pPr algn="ctr" eaLnBrk="0" hangingPunct="0">
                <a:lnSpc>
                  <a:spcPct val="80000"/>
                </a:lnSpc>
              </a:pPr>
              <a:r>
                <a:rPr lang="en-US" sz="2000" b="1" dirty="0">
                  <a:solidFill>
                    <a:srgbClr val="305274"/>
                  </a:solidFill>
                </a:rPr>
                <a:t>Numerator polynomial</a:t>
              </a:r>
            </a:p>
          </p:txBody>
        </p:sp>
        <p:sp>
          <p:nvSpPr>
            <p:cNvPr id="8204" name="Text Box 29"/>
            <p:cNvSpPr txBox="1">
              <a:spLocks noChangeArrowheads="1"/>
            </p:cNvSpPr>
            <p:nvPr/>
          </p:nvSpPr>
          <p:spPr bwMode="auto">
            <a:xfrm>
              <a:off x="4903836" y="2800394"/>
              <a:ext cx="3200400" cy="585159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>
              <a:spAutoFit/>
            </a:bodyPr>
            <a:lstStyle/>
            <a:p>
              <a:pPr algn="ctr" eaLnBrk="0" hangingPunct="0">
                <a:lnSpc>
                  <a:spcPct val="80000"/>
                </a:lnSpc>
              </a:pPr>
              <a:r>
                <a:rPr lang="en-US" sz="2000" b="1" dirty="0">
                  <a:solidFill>
                    <a:srgbClr val="305274"/>
                  </a:solidFill>
                </a:rPr>
                <a:t>Denominator polynomial</a:t>
              </a:r>
            </a:p>
          </p:txBody>
        </p:sp>
        <p:cxnSp>
          <p:nvCxnSpPr>
            <p:cNvPr id="13" name="Straight Connector 12"/>
            <p:cNvCxnSpPr/>
            <p:nvPr/>
          </p:nvCxnSpPr>
          <p:spPr>
            <a:xfrm>
              <a:off x="4877054" y="2775171"/>
              <a:ext cx="3200197" cy="0"/>
            </a:xfrm>
            <a:prstGeom prst="line">
              <a:avLst/>
            </a:prstGeom>
            <a:ln w="38100">
              <a:solidFill>
                <a:srgbClr val="4D7AA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" name="Rectangles 7"/>
          <p:cNvSpPr/>
          <p:nvPr/>
        </p:nvSpPr>
        <p:spPr>
          <a:xfrm>
            <a:off x="585470" y="6677660"/>
            <a:ext cx="7428230" cy="148590"/>
          </a:xfrm>
          <a:prstGeom prst="rect">
            <a:avLst/>
          </a:prstGeom>
          <a:gradFill rotWithShape="0">
            <a:gsLst>
              <a:gs pos="0">
                <a:schemeClr val="accent1"/>
              </a:gs>
              <a:gs pos="100000">
                <a:schemeClr val="accent2"/>
              </a:gs>
            </a:gsLst>
            <a:lin ang="5400000" scaled="1"/>
          </a:gradFill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  <p:txBody>
          <a:bodyPr vert="horz" wrap="none" lIns="91440" tIns="45720" rIns="91440" bIns="45720" numCol="1" anchor="ctr" anchorCtr="0" compatLnSpc="1"/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zh-CN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ea typeface="SimSun" panose="02010600030101010101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07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3107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1310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0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310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07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13107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000"/>
                            </p:stCondLst>
                            <p:childTnLst>
                              <p:par>
                                <p:cTn id="3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0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310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07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13107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07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13107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1076" grpId="0" build="p"/>
      <p:bldP spid="131077" grpId="0" build="p"/>
      <p:bldP spid="131078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21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33680"/>
            <a:ext cx="8229600" cy="582613"/>
          </a:xfrm>
        </p:spPr>
        <p:txBody>
          <a:bodyPr/>
          <a:lstStyle/>
          <a:p>
            <a:r>
              <a:rPr lang="id-ID"/>
              <a:t>Effect of Pole Locations</a:t>
            </a:r>
            <a:endParaRPr lang="en-US"/>
          </a:p>
        </p:txBody>
      </p:sp>
      <p:graphicFrame>
        <p:nvGraphicFramePr>
          <p:cNvPr id="132100" name="Object 2"/>
          <p:cNvGraphicFramePr>
            <a:graphicFrameLocks noChangeAspect="1"/>
          </p:cNvGraphicFramePr>
          <p:nvPr/>
        </p:nvGraphicFramePr>
        <p:xfrm>
          <a:off x="701675" y="1223963"/>
          <a:ext cx="2749550" cy="8794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3531" name="Equation" r:id="rId3" imgW="1308100" imgH="419100" progId="Equation.DSMT4">
                  <p:embed/>
                </p:oleObj>
              </mc:Choice>
              <mc:Fallback>
                <p:oleObj name="Equation" r:id="rId3" imgW="1308100" imgH="419100" progId="Equation.DSMT4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01675" y="1223963"/>
                        <a:ext cx="2749550" cy="8794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2101" name="Text Box 5"/>
          <p:cNvSpPr txBox="1">
            <a:spLocks noChangeArrowheads="1"/>
          </p:cNvSpPr>
          <p:nvPr/>
        </p:nvSpPr>
        <p:spPr bwMode="auto">
          <a:xfrm>
            <a:off x="0" y="2665774"/>
            <a:ext cx="9144000" cy="363176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 marL="265430" indent="-265430" algn="l" eaLnBrk="0" hangingPunct="0">
              <a:lnSpc>
                <a:spcPct val="80000"/>
              </a:lnSpc>
              <a:spcBef>
                <a:spcPct val="40000"/>
              </a:spcBef>
              <a:buClr>
                <a:srgbClr val="6696A4"/>
              </a:buClr>
              <a:buFont typeface="Wingdings" panose="05000000000000000000" pitchFamily="2" charset="2"/>
              <a:buChar char="n"/>
            </a:pPr>
            <a:r>
              <a:rPr lang="id-ID" sz="2200" dirty="0">
                <a:solidFill>
                  <a:schemeClr val="tx1"/>
                </a:solidFill>
              </a:rPr>
              <a:t>The impulse response will be an exponential function:</a:t>
            </a:r>
            <a:endParaRPr lang="en-US" sz="2200" dirty="0">
              <a:solidFill>
                <a:schemeClr val="tx1"/>
              </a:solidFill>
            </a:endParaRPr>
          </a:p>
        </p:txBody>
      </p:sp>
      <p:graphicFrame>
        <p:nvGraphicFramePr>
          <p:cNvPr id="132102" name="Object 3"/>
          <p:cNvGraphicFramePr>
            <a:graphicFrameLocks noChangeAspect="1"/>
          </p:cNvGraphicFramePr>
          <p:nvPr/>
        </p:nvGraphicFramePr>
        <p:xfrm>
          <a:off x="700088" y="2984500"/>
          <a:ext cx="2003425" cy="4794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3532" name="Equation" r:id="rId5" imgW="951865" imgH="228600" progId="Equation.DSMT4">
                  <p:embed/>
                </p:oleObj>
              </mc:Choice>
              <mc:Fallback>
                <p:oleObj name="Equation" r:id="rId5" imgW="951865" imgH="228600" progId="Equation.DSMT4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00088" y="2984500"/>
                        <a:ext cx="2003425" cy="4794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32103" name="Object 4"/>
          <p:cNvGraphicFramePr>
            <a:graphicFrameLocks noChangeAspect="1"/>
          </p:cNvGraphicFramePr>
          <p:nvPr/>
        </p:nvGraphicFramePr>
        <p:xfrm>
          <a:off x="4003675" y="1222375"/>
          <a:ext cx="2724150" cy="8270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3533" name="Equation" r:id="rId7" imgW="1295400" imgH="393700" progId="Equation.DSMT4">
                  <p:embed/>
                </p:oleObj>
              </mc:Choice>
              <mc:Fallback>
                <p:oleObj name="Equation" r:id="rId7" imgW="1295400" imgH="393700" progId="Equation.DSMT4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003675" y="1222375"/>
                        <a:ext cx="2724150" cy="8270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2104" name="Rectangle 8"/>
          <p:cNvSpPr>
            <a:spLocks noGrp="1" noChangeArrowheads="1"/>
          </p:cNvSpPr>
          <p:nvPr>
            <p:ph sz="half" idx="2"/>
          </p:nvPr>
        </p:nvSpPr>
        <p:spPr bwMode="auto">
          <a:xfrm>
            <a:off x="291465" y="4013200"/>
            <a:ext cx="8395335" cy="2114550"/>
          </a:xfrm>
          <a:noFill/>
          <a:ln>
            <a:miter lim="800000"/>
          </a:ln>
        </p:spPr>
        <p:txBody>
          <a:bodyPr vert="horz" wrap="square" lIns="91440" tIns="45720" rIns="91440" bIns="45720" numCol="1" anchor="t" anchorCtr="0" compatLnSpc="1"/>
          <a:lstStyle/>
          <a:p>
            <a:pPr marL="265430" indent="-265430">
              <a:lnSpc>
                <a:spcPct val="80000"/>
              </a:lnSpc>
              <a:buClr>
                <a:srgbClr val="6696A4"/>
              </a:buClr>
              <a:buFont typeface="Wingdings" panose="05000000000000000000" pitchFamily="2" charset="2"/>
              <a:buChar char="n"/>
            </a:pPr>
            <a:r>
              <a:rPr lang="id-ID" sz="2200" dirty="0">
                <a:latin typeface="+mj-lt"/>
              </a:rPr>
              <a:t>When </a:t>
            </a:r>
            <a:r>
              <a:rPr lang="el-GR" sz="2400" i="1" dirty="0"/>
              <a:t>σ</a:t>
            </a:r>
            <a:r>
              <a:rPr lang="id-ID" sz="600" dirty="0">
                <a:latin typeface="+mj-lt"/>
              </a:rPr>
              <a:t> </a:t>
            </a:r>
            <a:r>
              <a:rPr lang="id-ID" sz="2200" dirty="0">
                <a:latin typeface="+mj-lt"/>
              </a:rPr>
              <a:t>&gt;</a:t>
            </a:r>
            <a:r>
              <a:rPr lang="id-ID" sz="600" dirty="0">
                <a:latin typeface="+mj-lt"/>
              </a:rPr>
              <a:t> </a:t>
            </a:r>
            <a:r>
              <a:rPr lang="id-ID" sz="2200" dirty="0">
                <a:latin typeface="+mj-lt"/>
              </a:rPr>
              <a:t>0, the pole is located at </a:t>
            </a:r>
            <a:r>
              <a:rPr lang="id-ID" sz="2200" i="1" dirty="0">
                <a:latin typeface="+mj-lt"/>
              </a:rPr>
              <a:t>s</a:t>
            </a:r>
            <a:r>
              <a:rPr lang="id-ID" sz="2200" dirty="0">
                <a:latin typeface="+mj-lt"/>
              </a:rPr>
              <a:t> &lt; 0</a:t>
            </a:r>
            <a:r>
              <a:rPr lang="en-US" sz="2200" dirty="0">
                <a:latin typeface="+mj-lt"/>
              </a:rPr>
              <a:t>,</a:t>
            </a:r>
            <a:endParaRPr lang="id-ID" sz="2200" dirty="0">
              <a:latin typeface="+mj-lt"/>
            </a:endParaRPr>
          </a:p>
          <a:p>
            <a:pPr marL="265430" indent="-265430">
              <a:lnSpc>
                <a:spcPct val="80000"/>
              </a:lnSpc>
              <a:buClr>
                <a:srgbClr val="6696A4"/>
              </a:buClr>
              <a:buNone/>
            </a:pPr>
            <a:r>
              <a:rPr lang="id-ID" sz="2200" dirty="0">
                <a:latin typeface="+mj-lt"/>
                <a:sym typeface="Wingdings" panose="05000000000000000000" pitchFamily="2" charset="2"/>
              </a:rPr>
              <a:t>	 </a:t>
            </a:r>
            <a:r>
              <a:rPr lang="id-ID" sz="2200" dirty="0">
                <a:latin typeface="+mj-lt"/>
              </a:rPr>
              <a:t>The exponential expression </a:t>
            </a:r>
            <a:r>
              <a:rPr lang="id-ID" sz="2200" i="1" dirty="0">
                <a:latin typeface="+mj-lt"/>
              </a:rPr>
              <a:t>y</a:t>
            </a:r>
            <a:r>
              <a:rPr lang="id-ID" sz="2200" dirty="0">
                <a:latin typeface="+mj-lt"/>
              </a:rPr>
              <a:t>(</a:t>
            </a:r>
            <a:r>
              <a:rPr lang="id-ID" sz="2200" i="1" dirty="0">
                <a:latin typeface="+mj-lt"/>
              </a:rPr>
              <a:t>t</a:t>
            </a:r>
            <a:r>
              <a:rPr lang="id-ID" sz="2200" dirty="0">
                <a:latin typeface="+mj-lt"/>
              </a:rPr>
              <a:t>) decays</a:t>
            </a:r>
            <a:r>
              <a:rPr lang="en-US" sz="2200" dirty="0">
                <a:latin typeface="+mj-lt"/>
              </a:rPr>
              <a:t>.</a:t>
            </a:r>
            <a:endParaRPr lang="id-ID" sz="2200" dirty="0">
              <a:latin typeface="+mj-lt"/>
            </a:endParaRPr>
          </a:p>
          <a:p>
            <a:pPr marL="265430" indent="-265430">
              <a:lnSpc>
                <a:spcPct val="80000"/>
              </a:lnSpc>
              <a:buClr>
                <a:srgbClr val="6696A4"/>
              </a:buClr>
              <a:buNone/>
            </a:pPr>
            <a:r>
              <a:rPr lang="id-ID" sz="2200" dirty="0">
                <a:latin typeface="+mj-lt"/>
              </a:rPr>
              <a:t>	</a:t>
            </a:r>
            <a:r>
              <a:rPr lang="id-ID" sz="2200" dirty="0">
                <a:latin typeface="+mj-lt"/>
                <a:sym typeface="Wingdings" panose="05000000000000000000" pitchFamily="2" charset="2"/>
              </a:rPr>
              <a:t> I</a:t>
            </a:r>
            <a:r>
              <a:rPr lang="id-ID" sz="2200" dirty="0">
                <a:latin typeface="+mj-lt"/>
              </a:rPr>
              <a:t>mpulse response is </a:t>
            </a:r>
            <a:r>
              <a:rPr lang="id-ID" sz="2200" b="1" dirty="0">
                <a:latin typeface="+mj-lt"/>
              </a:rPr>
              <a:t>stable</a:t>
            </a:r>
            <a:r>
              <a:rPr lang="en-US" sz="2200" dirty="0">
                <a:latin typeface="+mj-lt"/>
              </a:rPr>
              <a:t>.</a:t>
            </a:r>
            <a:endParaRPr lang="id-ID" sz="2200" dirty="0">
              <a:latin typeface="+mj-lt"/>
            </a:endParaRPr>
          </a:p>
          <a:p>
            <a:pPr marL="265430" indent="-265430">
              <a:lnSpc>
                <a:spcPct val="50000"/>
              </a:lnSpc>
              <a:buClr>
                <a:srgbClr val="6696A4"/>
              </a:buClr>
              <a:buFont typeface="Wingdings" panose="05000000000000000000" pitchFamily="2" charset="2"/>
              <a:buChar char="n"/>
            </a:pPr>
            <a:endParaRPr lang="id-ID" sz="2200" b="1" dirty="0">
              <a:latin typeface="+mj-lt"/>
            </a:endParaRPr>
          </a:p>
          <a:p>
            <a:pPr marL="265430" indent="-265430">
              <a:lnSpc>
                <a:spcPct val="80000"/>
              </a:lnSpc>
              <a:buClr>
                <a:srgbClr val="6696A4"/>
              </a:buClr>
              <a:buFont typeface="Wingdings" panose="05000000000000000000" pitchFamily="2" charset="2"/>
              <a:buChar char="n"/>
            </a:pPr>
            <a:r>
              <a:rPr lang="id-ID" sz="2200" dirty="0">
                <a:latin typeface="+mj-lt"/>
              </a:rPr>
              <a:t>When </a:t>
            </a:r>
            <a:r>
              <a:rPr lang="el-GR" sz="2000" i="1" dirty="0"/>
              <a:t>σ</a:t>
            </a:r>
            <a:r>
              <a:rPr lang="id-ID" sz="600" dirty="0">
                <a:latin typeface="+mj-lt"/>
              </a:rPr>
              <a:t> </a:t>
            </a:r>
            <a:r>
              <a:rPr lang="id-ID" sz="2200" dirty="0">
                <a:latin typeface="+mj-lt"/>
              </a:rPr>
              <a:t>&lt;</a:t>
            </a:r>
            <a:r>
              <a:rPr lang="id-ID" sz="600" dirty="0">
                <a:latin typeface="+mj-lt"/>
              </a:rPr>
              <a:t> </a:t>
            </a:r>
            <a:r>
              <a:rPr lang="id-ID" sz="2200" dirty="0">
                <a:latin typeface="+mj-lt"/>
              </a:rPr>
              <a:t>0, the pole is located at </a:t>
            </a:r>
            <a:r>
              <a:rPr lang="id-ID" sz="2200" i="1" dirty="0">
                <a:latin typeface="+mj-lt"/>
              </a:rPr>
              <a:t>s</a:t>
            </a:r>
            <a:r>
              <a:rPr lang="id-ID" sz="2200" dirty="0">
                <a:latin typeface="+mj-lt"/>
              </a:rPr>
              <a:t> &gt; 0</a:t>
            </a:r>
            <a:r>
              <a:rPr lang="en-US" sz="2200" dirty="0">
                <a:latin typeface="+mj-lt"/>
              </a:rPr>
              <a:t>,</a:t>
            </a:r>
            <a:endParaRPr lang="id-ID" sz="2200" dirty="0">
              <a:latin typeface="+mj-lt"/>
            </a:endParaRPr>
          </a:p>
          <a:p>
            <a:pPr marL="265430" indent="-265430">
              <a:lnSpc>
                <a:spcPct val="80000"/>
              </a:lnSpc>
              <a:buClr>
                <a:srgbClr val="6696A4"/>
              </a:buClr>
              <a:buNone/>
            </a:pPr>
            <a:r>
              <a:rPr lang="id-ID" sz="2200" dirty="0">
                <a:latin typeface="+mj-lt"/>
                <a:sym typeface="Wingdings" panose="05000000000000000000" pitchFamily="2" charset="2"/>
              </a:rPr>
              <a:t>	 </a:t>
            </a:r>
            <a:r>
              <a:rPr lang="id-ID" sz="2200" dirty="0">
                <a:latin typeface="+mj-lt"/>
              </a:rPr>
              <a:t>The exponential expression </a:t>
            </a:r>
            <a:r>
              <a:rPr lang="id-ID" sz="2200" i="1" dirty="0">
                <a:latin typeface="+mj-lt"/>
              </a:rPr>
              <a:t>y</a:t>
            </a:r>
            <a:r>
              <a:rPr lang="id-ID" sz="2200" dirty="0">
                <a:latin typeface="+mj-lt"/>
              </a:rPr>
              <a:t>(</a:t>
            </a:r>
            <a:r>
              <a:rPr lang="id-ID" sz="2200" i="1" dirty="0">
                <a:latin typeface="+mj-lt"/>
              </a:rPr>
              <a:t>t</a:t>
            </a:r>
            <a:r>
              <a:rPr lang="id-ID" sz="2200" dirty="0">
                <a:latin typeface="+mj-lt"/>
              </a:rPr>
              <a:t>) grows with time</a:t>
            </a:r>
            <a:r>
              <a:rPr lang="en-US" sz="2200" dirty="0">
                <a:latin typeface="+mj-lt"/>
              </a:rPr>
              <a:t>.</a:t>
            </a:r>
            <a:endParaRPr lang="id-ID" sz="2200" dirty="0">
              <a:latin typeface="+mj-lt"/>
            </a:endParaRPr>
          </a:p>
          <a:p>
            <a:pPr marL="265430" indent="-265430">
              <a:lnSpc>
                <a:spcPct val="80000"/>
              </a:lnSpc>
              <a:buClr>
                <a:srgbClr val="6696A4"/>
              </a:buClr>
              <a:buNone/>
            </a:pPr>
            <a:r>
              <a:rPr lang="id-ID" sz="2200" dirty="0">
                <a:latin typeface="+mj-lt"/>
              </a:rPr>
              <a:t>	</a:t>
            </a:r>
            <a:r>
              <a:rPr lang="id-ID" sz="2200" dirty="0">
                <a:latin typeface="+mj-lt"/>
                <a:sym typeface="Wingdings" panose="05000000000000000000" pitchFamily="2" charset="2"/>
              </a:rPr>
              <a:t> I</a:t>
            </a:r>
            <a:r>
              <a:rPr lang="id-ID" sz="2200" dirty="0">
                <a:latin typeface="+mj-lt"/>
              </a:rPr>
              <a:t>mpulse response is referred to as </a:t>
            </a:r>
            <a:r>
              <a:rPr lang="id-ID" sz="2200" b="1" dirty="0">
                <a:latin typeface="+mj-lt"/>
              </a:rPr>
              <a:t>unstable</a:t>
            </a:r>
            <a:r>
              <a:rPr lang="en-US" sz="2200" dirty="0">
                <a:latin typeface="+mj-lt"/>
              </a:rPr>
              <a:t>.</a:t>
            </a:r>
          </a:p>
        </p:txBody>
      </p:sp>
      <p:sp>
        <p:nvSpPr>
          <p:cNvPr id="132105" name="Text Box 9"/>
          <p:cNvSpPr txBox="1">
            <a:spLocks noChangeArrowheads="1"/>
          </p:cNvSpPr>
          <p:nvPr/>
        </p:nvSpPr>
        <p:spPr bwMode="auto">
          <a:xfrm>
            <a:off x="2390140" y="2154555"/>
            <a:ext cx="3276600" cy="510909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 algn="ctr" eaLnBrk="0" hangingPunct="0">
              <a:lnSpc>
                <a:spcPct val="80000"/>
              </a:lnSpc>
            </a:pPr>
            <a:r>
              <a:rPr lang="en-US" sz="1700" b="1" dirty="0">
                <a:solidFill>
                  <a:srgbClr val="305274"/>
                </a:solidFill>
              </a:rPr>
              <a:t>A</a:t>
            </a:r>
            <a:r>
              <a:rPr lang="id-ID" sz="1700" b="1" dirty="0">
                <a:solidFill>
                  <a:srgbClr val="305274"/>
                </a:solidFill>
              </a:rPr>
              <a:t> form of first-order transfer function</a:t>
            </a:r>
            <a:endParaRPr lang="en-US" sz="1700" b="1" dirty="0">
              <a:solidFill>
                <a:srgbClr val="305274"/>
              </a:solidFill>
            </a:endParaRPr>
          </a:p>
        </p:txBody>
      </p:sp>
      <p:sp>
        <p:nvSpPr>
          <p:cNvPr id="10" name="Text Box 9"/>
          <p:cNvSpPr txBox="1">
            <a:spLocks noChangeArrowheads="1"/>
          </p:cNvSpPr>
          <p:nvPr/>
        </p:nvSpPr>
        <p:spPr bwMode="auto">
          <a:xfrm>
            <a:off x="2561304" y="3206750"/>
            <a:ext cx="1219200" cy="301621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 marL="88900" indent="-88900" algn="l" eaLnBrk="0" hangingPunct="0">
              <a:lnSpc>
                <a:spcPct val="80000"/>
              </a:lnSpc>
              <a:buFont typeface="Arial" panose="020B0604020202020204" pitchFamily="34" charset="0"/>
              <a:buChar char="•"/>
            </a:pPr>
            <a:r>
              <a:rPr lang="en-US" sz="1700" b="1" dirty="0">
                <a:solidFill>
                  <a:srgbClr val="305274"/>
                </a:solidFill>
              </a:rPr>
              <a:t>How?</a:t>
            </a:r>
          </a:p>
        </p:txBody>
      </p:sp>
      <p:sp>
        <p:nvSpPr>
          <p:cNvPr id="11" name="Rectangle 21"/>
          <p:cNvSpPr>
            <a:spLocks noChangeArrowheads="1"/>
          </p:cNvSpPr>
          <p:nvPr/>
        </p:nvSpPr>
        <p:spPr bwMode="auto">
          <a:xfrm>
            <a:off x="0" y="0"/>
            <a:ext cx="3130550" cy="233363"/>
          </a:xfrm>
          <a:prstGeom prst="rect">
            <a:avLst/>
          </a:prstGeom>
          <a:noFill/>
          <a:ln w="9525" algn="ctr">
            <a:noFill/>
            <a:miter lim="800000"/>
          </a:ln>
        </p:spPr>
        <p:txBody>
          <a:bodyPr wrap="none" bIns="82800" anchor="ctr"/>
          <a:lstStyle/>
          <a:p>
            <a:r>
              <a:rPr lang="en-US" sz="1400" dirty="0"/>
              <a:t>Chapter 3</a:t>
            </a:r>
            <a:endParaRPr lang="id-ID" sz="1400" dirty="0"/>
          </a:p>
        </p:txBody>
      </p:sp>
      <p:sp>
        <p:nvSpPr>
          <p:cNvPr id="12" name="Rectangle 20"/>
          <p:cNvSpPr>
            <a:spLocks noChangeArrowheads="1"/>
          </p:cNvSpPr>
          <p:nvPr/>
        </p:nvSpPr>
        <p:spPr bwMode="auto">
          <a:xfrm>
            <a:off x="3133725" y="0"/>
            <a:ext cx="6010275" cy="233363"/>
          </a:xfrm>
          <a:prstGeom prst="rect">
            <a:avLst/>
          </a:prstGeom>
          <a:noFill/>
          <a:ln w="9525" algn="ctr">
            <a:noFill/>
            <a:miter lim="800000"/>
          </a:ln>
        </p:spPr>
        <p:txBody>
          <a:bodyPr wrap="none" bIns="82800" anchor="ctr"/>
          <a:lstStyle/>
          <a:p>
            <a:pPr algn="l"/>
            <a:r>
              <a:rPr lang="en-US" sz="1400" dirty="0"/>
              <a:t>Dynamic Response</a:t>
            </a:r>
            <a:endParaRPr lang="en-US" sz="1400" b="1" dirty="0"/>
          </a:p>
        </p:txBody>
      </p:sp>
      <p:sp>
        <p:nvSpPr>
          <p:cNvPr id="13" name="Text Box 4"/>
          <p:cNvSpPr txBox="1">
            <a:spLocks noChangeArrowheads="1"/>
          </p:cNvSpPr>
          <p:nvPr/>
        </p:nvSpPr>
        <p:spPr bwMode="auto">
          <a:xfrm>
            <a:off x="0" y="840660"/>
            <a:ext cx="8261350" cy="363176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 marL="265430" indent="-265430" algn="l" eaLnBrk="0" hangingPunct="0">
              <a:lnSpc>
                <a:spcPct val="80000"/>
              </a:lnSpc>
              <a:spcBef>
                <a:spcPct val="40000"/>
              </a:spcBef>
              <a:buClr>
                <a:srgbClr val="6696A4"/>
              </a:buClr>
              <a:buFont typeface="Wingdings" panose="05000000000000000000" pitchFamily="2" charset="2"/>
              <a:buChar char="n"/>
            </a:pPr>
            <a:r>
              <a:rPr lang="id-ID" sz="2200" dirty="0">
                <a:solidFill>
                  <a:schemeClr val="tx1"/>
                </a:solidFill>
              </a:rPr>
              <a:t>Consider the transfer function </a:t>
            </a:r>
            <a:r>
              <a:rPr lang="id-ID" sz="2200" i="1" dirty="0">
                <a:solidFill>
                  <a:schemeClr val="tx1"/>
                </a:solidFill>
              </a:rPr>
              <a:t>F</a:t>
            </a:r>
            <a:r>
              <a:rPr lang="id-ID" sz="2200" dirty="0">
                <a:solidFill>
                  <a:schemeClr val="tx1"/>
                </a:solidFill>
              </a:rPr>
              <a:t>(</a:t>
            </a:r>
            <a:r>
              <a:rPr lang="id-ID" sz="2200" i="1" dirty="0">
                <a:solidFill>
                  <a:schemeClr val="tx1"/>
                </a:solidFill>
              </a:rPr>
              <a:t>s</a:t>
            </a:r>
            <a:r>
              <a:rPr lang="id-ID" sz="2200" dirty="0">
                <a:solidFill>
                  <a:schemeClr val="tx1"/>
                </a:solidFill>
              </a:rPr>
              <a:t>):</a:t>
            </a:r>
            <a:endParaRPr lang="en-US" sz="2200" dirty="0">
              <a:solidFill>
                <a:schemeClr val="tx1"/>
              </a:solidFill>
            </a:endParaRPr>
          </a:p>
        </p:txBody>
      </p:sp>
      <p:sp>
        <p:nvSpPr>
          <p:cNvPr id="8" name="Rectangles 7"/>
          <p:cNvSpPr/>
          <p:nvPr/>
        </p:nvSpPr>
        <p:spPr>
          <a:xfrm>
            <a:off x="585470" y="6677660"/>
            <a:ext cx="7428230" cy="148590"/>
          </a:xfrm>
          <a:prstGeom prst="rect">
            <a:avLst/>
          </a:prstGeom>
          <a:gradFill rotWithShape="0">
            <a:gsLst>
              <a:gs pos="0">
                <a:schemeClr val="accent1"/>
              </a:gs>
              <a:gs pos="100000">
                <a:schemeClr val="accent2"/>
              </a:gs>
            </a:gsLst>
            <a:lin ang="5400000" scaled="1"/>
          </a:gradFill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  <p:txBody>
          <a:bodyPr vert="horz" wrap="none" lIns="91440" tIns="45720" rIns="91440" bIns="45720" numCol="1" anchor="ctr" anchorCtr="0" compatLnSpc="1"/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zh-CN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ea typeface="SimSun" panose="02010600030101010101" pitchFamily="2" charset="-122"/>
            </a:endParaRPr>
          </a:p>
        </p:txBody>
      </p:sp>
      <p:pic>
        <p:nvPicPr>
          <p:cNvPr id="3" name="Content Placeholder 2"/>
          <p:cNvPicPr>
            <a:picLocks noGrp="1" noChangeAspect="1"/>
          </p:cNvPicPr>
          <p:nvPr>
            <p:ph sz="half" idx="1"/>
          </p:nvPr>
        </p:nvPicPr>
        <p:blipFill>
          <a:blip r:embed="rId9"/>
          <a:stretch>
            <a:fillRect/>
          </a:stretch>
        </p:blipFill>
        <p:spPr>
          <a:xfrm>
            <a:off x="0" y="6062345"/>
            <a:ext cx="509270" cy="50927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132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32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32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10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3210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000"/>
                            </p:stCondLst>
                            <p:childTnLst>
                              <p:par>
                                <p:cTn id="2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132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10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13210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1000"/>
                            </p:stCondLst>
                            <p:childTnLst>
                              <p:par>
                                <p:cTn id="4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10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13210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10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13210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10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13210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1000"/>
                            </p:stCondLst>
                            <p:childTnLst>
                              <p:par>
                                <p:cTn id="5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10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13210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10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13210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2101" grpId="0" build="p"/>
      <p:bldP spid="132104" grpId="0" build="p" bldLvl="2"/>
      <p:bldP spid="132105" grpId="0"/>
      <p:bldP spid="10" grpId="0"/>
      <p:bldP spid="1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 Box 9"/>
          <p:cNvSpPr txBox="1">
            <a:spLocks noChangeArrowheads="1"/>
          </p:cNvSpPr>
          <p:nvPr/>
        </p:nvSpPr>
        <p:spPr bwMode="auto">
          <a:xfrm>
            <a:off x="3186113" y="1890713"/>
            <a:ext cx="1219200" cy="313932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 marL="88900" indent="-88900" algn="l" eaLnBrk="0" hangingPunct="0">
              <a:lnSpc>
                <a:spcPct val="80000"/>
              </a:lnSpc>
              <a:buFont typeface="Arial" panose="020B0604020202020204" pitchFamily="34" charset="0"/>
              <a:buChar char="•"/>
            </a:pPr>
            <a:r>
              <a:rPr lang="en-US" sz="1800" b="1">
                <a:solidFill>
                  <a:schemeClr val="tx1"/>
                </a:solidFill>
              </a:rPr>
              <a:t>PFE</a:t>
            </a:r>
          </a:p>
        </p:txBody>
      </p:sp>
      <p:sp>
        <p:nvSpPr>
          <p:cNvPr id="102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id-ID"/>
              <a:t>Effect of Pole Locations</a:t>
            </a:r>
            <a:endParaRPr lang="en-US"/>
          </a:p>
        </p:txBody>
      </p:sp>
      <p:graphicFrame>
        <p:nvGraphicFramePr>
          <p:cNvPr id="133124" name="Object 2"/>
          <p:cNvGraphicFramePr>
            <a:graphicFrameLocks noChangeAspect="1"/>
          </p:cNvGraphicFramePr>
          <p:nvPr/>
        </p:nvGraphicFramePr>
        <p:xfrm>
          <a:off x="687388" y="1612900"/>
          <a:ext cx="2400300" cy="825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4607" name="Equation" r:id="rId3" imgW="1143000" imgH="393700" progId="Equation.DSMT4">
                  <p:embed/>
                </p:oleObj>
              </mc:Choice>
              <mc:Fallback>
                <p:oleObj name="Equation" r:id="rId3" imgW="1143000" imgH="393700" progId="Equation.DSMT4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87388" y="1612900"/>
                        <a:ext cx="2400300" cy="825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33125" name="Object 3"/>
          <p:cNvGraphicFramePr>
            <a:graphicFrameLocks noChangeAspect="1"/>
          </p:cNvGraphicFramePr>
          <p:nvPr/>
        </p:nvGraphicFramePr>
        <p:xfrm>
          <a:off x="674688" y="2750980"/>
          <a:ext cx="4292600" cy="9064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4608" name="Equation" r:id="rId5" imgW="2044700" imgH="431800" progId="Equation.DSMT4">
                  <p:embed/>
                </p:oleObj>
              </mc:Choice>
              <mc:Fallback>
                <p:oleObj name="Equation" r:id="rId5" imgW="2044700" imgH="431800" progId="Equation.DSMT4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74688" y="2750980"/>
                        <a:ext cx="4292600" cy="9064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33126" name="Object 4"/>
          <p:cNvGraphicFramePr>
            <a:graphicFrameLocks noChangeAspect="1"/>
          </p:cNvGraphicFramePr>
          <p:nvPr/>
        </p:nvGraphicFramePr>
        <p:xfrm>
          <a:off x="687388" y="3657760"/>
          <a:ext cx="3119437" cy="6127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4609" name="Equation" r:id="rId7" imgW="1485900" imgH="292100" progId="Equation.DSMT4">
                  <p:embed/>
                </p:oleObj>
              </mc:Choice>
              <mc:Fallback>
                <p:oleObj name="Equation" r:id="rId7" imgW="1485900" imgH="292100" progId="Equation.DSMT4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87388" y="3657760"/>
                        <a:ext cx="3119437" cy="6127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3129" name="Rectangle 9"/>
          <p:cNvSpPr>
            <a:spLocks noGrp="1" noChangeArrowheads="1"/>
          </p:cNvSpPr>
          <p:nvPr>
            <p:ph sz="half" idx="2"/>
          </p:nvPr>
        </p:nvSpPr>
        <p:spPr bwMode="auto">
          <a:xfrm>
            <a:off x="497840" y="5026660"/>
            <a:ext cx="8686800" cy="1106170"/>
          </a:xfrm>
          <a:noFill/>
          <a:ln>
            <a:miter lim="800000"/>
          </a:ln>
        </p:spPr>
        <p:txBody>
          <a:bodyPr vert="horz" wrap="square" lIns="91440" tIns="45720" rIns="91440" bIns="45720" numCol="1" anchor="t" anchorCtr="0" compatLnSpc="1"/>
          <a:lstStyle/>
          <a:p>
            <a:pPr marL="176530" indent="-176530">
              <a:lnSpc>
                <a:spcPct val="80000"/>
              </a:lnSpc>
              <a:spcBef>
                <a:spcPts val="0"/>
              </a:spcBef>
              <a:spcAft>
                <a:spcPts val="600"/>
              </a:spcAft>
              <a:buClr>
                <a:srgbClr val="305274"/>
              </a:buClr>
              <a:buFont typeface="Verdana" panose="020B0604030504040204" pitchFamily="34" charset="0"/>
              <a:buChar char="●"/>
            </a:pPr>
            <a:endParaRPr lang="id-ID" sz="1700" b="1" dirty="0">
              <a:solidFill>
                <a:srgbClr val="305274"/>
              </a:solidFill>
              <a:latin typeface="+mj-lt"/>
            </a:endParaRPr>
          </a:p>
          <a:p>
            <a:pPr marL="176530" indent="-176530">
              <a:lnSpc>
                <a:spcPct val="80000"/>
              </a:lnSpc>
              <a:spcBef>
                <a:spcPts val="0"/>
              </a:spcBef>
              <a:spcAft>
                <a:spcPts val="600"/>
              </a:spcAft>
              <a:buClr>
                <a:srgbClr val="305274"/>
              </a:buClr>
              <a:buFont typeface="Verdana" panose="020B0604030504040204" pitchFamily="34" charset="0"/>
              <a:buChar char="●"/>
            </a:pPr>
            <a:r>
              <a:rPr lang="id-ID" sz="1800" b="1" dirty="0">
                <a:solidFill>
                  <a:srgbClr val="305274"/>
                </a:solidFill>
                <a:latin typeface="+mj-lt"/>
              </a:rPr>
              <a:t>The terms </a:t>
            </a:r>
            <a:r>
              <a:rPr lang="id-ID" sz="1800" b="1" i="1" dirty="0">
                <a:solidFill>
                  <a:srgbClr val="305274"/>
                </a:solidFill>
                <a:latin typeface="+mj-lt"/>
              </a:rPr>
              <a:t>e</a:t>
            </a:r>
            <a:r>
              <a:rPr lang="en-US" sz="1800" b="1" baseline="30000" dirty="0">
                <a:solidFill>
                  <a:srgbClr val="305274"/>
                </a:solidFill>
                <a:latin typeface="+mj-lt"/>
              </a:rPr>
              <a:t>–</a:t>
            </a:r>
            <a:r>
              <a:rPr lang="id-ID" sz="1800" b="1" i="1" baseline="30000" dirty="0">
                <a:solidFill>
                  <a:srgbClr val="305274"/>
                </a:solidFill>
                <a:latin typeface="+mj-lt"/>
              </a:rPr>
              <a:t>t</a:t>
            </a:r>
            <a:r>
              <a:rPr lang="id-ID" sz="1800" b="1" dirty="0">
                <a:solidFill>
                  <a:srgbClr val="305274"/>
                </a:solidFill>
                <a:latin typeface="+mj-lt"/>
              </a:rPr>
              <a:t> and </a:t>
            </a:r>
            <a:r>
              <a:rPr lang="id-ID" sz="1800" b="1" i="1" dirty="0">
                <a:solidFill>
                  <a:srgbClr val="305274"/>
                </a:solidFill>
                <a:latin typeface="+mj-lt"/>
              </a:rPr>
              <a:t>e</a:t>
            </a:r>
            <a:r>
              <a:rPr lang="en-US" sz="1800" b="1" baseline="30000" dirty="0">
                <a:solidFill>
                  <a:srgbClr val="305274"/>
                </a:solidFill>
                <a:latin typeface="+mj-lt"/>
              </a:rPr>
              <a:t>–</a:t>
            </a:r>
            <a:r>
              <a:rPr lang="id-ID" sz="1800" b="1" baseline="30000" dirty="0">
                <a:solidFill>
                  <a:srgbClr val="305274"/>
                </a:solidFill>
                <a:latin typeface="+mj-lt"/>
              </a:rPr>
              <a:t>2</a:t>
            </a:r>
            <a:r>
              <a:rPr lang="id-ID" sz="1800" b="1" i="1" baseline="30000" dirty="0">
                <a:solidFill>
                  <a:srgbClr val="305274"/>
                </a:solidFill>
                <a:latin typeface="+mj-lt"/>
              </a:rPr>
              <a:t>t</a:t>
            </a:r>
            <a:r>
              <a:rPr lang="id-ID" sz="1800" b="1" dirty="0">
                <a:solidFill>
                  <a:srgbClr val="305274"/>
                </a:solidFill>
                <a:latin typeface="+mj-lt"/>
              </a:rPr>
              <a:t>, which are stable, are determined by the poles at </a:t>
            </a:r>
            <a:r>
              <a:rPr lang="id-ID" sz="1800" b="1" i="1" dirty="0">
                <a:solidFill>
                  <a:srgbClr val="305274"/>
                </a:solidFill>
                <a:latin typeface="+mj-lt"/>
              </a:rPr>
              <a:t>s </a:t>
            </a:r>
            <a:r>
              <a:rPr lang="id-ID" sz="1800" b="1" dirty="0">
                <a:solidFill>
                  <a:srgbClr val="305274"/>
                </a:solidFill>
                <a:latin typeface="+mj-lt"/>
              </a:rPr>
              <a:t>= </a:t>
            </a:r>
            <a:r>
              <a:rPr lang="en-US" sz="1800" b="1" dirty="0">
                <a:solidFill>
                  <a:srgbClr val="305274"/>
                </a:solidFill>
                <a:latin typeface="+mj-lt"/>
              </a:rPr>
              <a:t>–</a:t>
            </a:r>
            <a:r>
              <a:rPr lang="id-ID" sz="1800" b="1" dirty="0">
                <a:solidFill>
                  <a:srgbClr val="305274"/>
                </a:solidFill>
                <a:latin typeface="+mj-lt"/>
              </a:rPr>
              <a:t>1</a:t>
            </a:r>
            <a:r>
              <a:rPr lang="en-US" sz="1800" b="1" dirty="0">
                <a:solidFill>
                  <a:srgbClr val="305274"/>
                </a:solidFill>
                <a:latin typeface="+mj-lt"/>
              </a:rPr>
              <a:t> </a:t>
            </a:r>
            <a:r>
              <a:rPr lang="id-ID" sz="1800" b="1" dirty="0">
                <a:solidFill>
                  <a:srgbClr val="305274"/>
                </a:solidFill>
                <a:latin typeface="+mj-lt"/>
              </a:rPr>
              <a:t>and </a:t>
            </a:r>
            <a:r>
              <a:rPr lang="en-US" sz="1800" b="1" dirty="0">
                <a:solidFill>
                  <a:srgbClr val="305274"/>
                </a:solidFill>
                <a:latin typeface="+mj-lt"/>
              </a:rPr>
              <a:t>–</a:t>
            </a:r>
            <a:r>
              <a:rPr lang="id-ID" sz="1800" b="1" dirty="0">
                <a:solidFill>
                  <a:srgbClr val="305274"/>
                </a:solidFill>
                <a:latin typeface="+mj-lt"/>
              </a:rPr>
              <a:t>2</a:t>
            </a:r>
            <a:r>
              <a:rPr lang="en-US" sz="1800" b="1" dirty="0">
                <a:solidFill>
                  <a:srgbClr val="305274"/>
                </a:solidFill>
                <a:latin typeface="+mj-lt"/>
              </a:rPr>
              <a:t>. </a:t>
            </a:r>
            <a:r>
              <a:rPr lang="id-ID" sz="1800" b="1" dirty="0">
                <a:solidFill>
                  <a:srgbClr val="305274"/>
                </a:solidFill>
                <a:latin typeface="+mj-lt"/>
              </a:rPr>
              <a:t>This is true for more complicated cases as well</a:t>
            </a:r>
            <a:r>
              <a:rPr lang="en-US" sz="1800" b="1" dirty="0">
                <a:solidFill>
                  <a:srgbClr val="305274"/>
                </a:solidFill>
                <a:latin typeface="+mj-lt"/>
              </a:rPr>
              <a:t>.</a:t>
            </a:r>
            <a:endParaRPr lang="id-ID" sz="1800" b="1" dirty="0">
              <a:solidFill>
                <a:srgbClr val="305274"/>
              </a:solidFill>
              <a:latin typeface="+mj-lt"/>
            </a:endParaRPr>
          </a:p>
          <a:p>
            <a:pPr marL="176530" indent="-176530">
              <a:lnSpc>
                <a:spcPct val="80000"/>
              </a:lnSpc>
              <a:spcBef>
                <a:spcPts val="0"/>
              </a:spcBef>
              <a:spcAft>
                <a:spcPts val="600"/>
              </a:spcAft>
              <a:buClr>
                <a:srgbClr val="305274"/>
              </a:buClr>
              <a:buFont typeface="Verdana" panose="020B0604030504040204" pitchFamily="34" charset="0"/>
              <a:buChar char="●"/>
            </a:pPr>
            <a:r>
              <a:rPr lang="id-ID" sz="1800" b="1" dirty="0">
                <a:solidFill>
                  <a:srgbClr val="305274"/>
                </a:solidFill>
                <a:latin typeface="+mj-lt"/>
              </a:rPr>
              <a:t>In general, the response of a transfer function is determined by the locations of its poles</a:t>
            </a:r>
            <a:r>
              <a:rPr lang="en-US" sz="1800" b="1" dirty="0">
                <a:solidFill>
                  <a:srgbClr val="305274"/>
                </a:solidFill>
                <a:latin typeface="+mj-lt"/>
              </a:rPr>
              <a:t>.</a:t>
            </a:r>
          </a:p>
        </p:txBody>
      </p:sp>
      <p:grpSp>
        <p:nvGrpSpPr>
          <p:cNvPr id="2" name="Group 10"/>
          <p:cNvGrpSpPr/>
          <p:nvPr/>
        </p:nvGrpSpPr>
        <p:grpSpPr bwMode="auto">
          <a:xfrm>
            <a:off x="5584825" y="2095817"/>
            <a:ext cx="3738563" cy="3070226"/>
            <a:chOff x="3518" y="895"/>
            <a:chExt cx="2355" cy="1934"/>
          </a:xfrm>
        </p:grpSpPr>
        <p:graphicFrame>
          <p:nvGraphicFramePr>
            <p:cNvPr id="10247" name="Object 6"/>
            <p:cNvGraphicFramePr>
              <a:graphicFrameLocks noChangeAspect="1"/>
            </p:cNvGraphicFramePr>
            <p:nvPr/>
          </p:nvGraphicFramePr>
          <p:xfrm>
            <a:off x="4928" y="2600"/>
            <a:ext cx="784" cy="229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64610" name="Equation" r:id="rId9" imgW="698500" imgH="203200" progId="Equation.DSMT4">
                    <p:embed/>
                  </p:oleObj>
                </mc:Choice>
                <mc:Fallback>
                  <p:oleObj name="Equation" r:id="rId9" imgW="698500" imgH="203200" progId="Equation.DSMT4">
                    <p:embed/>
                    <p:pic>
                      <p:nvPicPr>
                        <p:cNvPr id="0" name="Object 6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0"/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928" y="2600"/>
                          <a:ext cx="784" cy="229"/>
                        </a:xfrm>
                        <a:prstGeom prst="rect">
                          <a:avLst/>
                        </a:prstGeom>
                        <a:solidFill>
                          <a:schemeClr val="bg1"/>
                        </a:solidFill>
                        <a:ln>
                          <a:noFill/>
                        </a:ln>
                        <a:effectLst/>
                        <a:extLs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pic>
          <p:nvPicPr>
            <p:cNvPr id="10258" name="Picture 13"/>
            <p:cNvPicPr>
              <a:picLocks noChangeAspect="1" noChangeArrowheads="1"/>
            </p:cNvPicPr>
            <p:nvPr/>
          </p:nvPicPr>
          <p:blipFill>
            <a:blip r:embed="rId11"/>
            <a:srcRect/>
            <a:stretch>
              <a:fillRect/>
            </a:stretch>
          </p:blipFill>
          <p:spPr bwMode="auto">
            <a:xfrm>
              <a:off x="3518" y="895"/>
              <a:ext cx="2355" cy="17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graphicFrame>
          <p:nvGraphicFramePr>
            <p:cNvPr id="10248" name="Object 7"/>
            <p:cNvGraphicFramePr>
              <a:graphicFrameLocks noChangeAspect="1"/>
            </p:cNvGraphicFramePr>
            <p:nvPr/>
          </p:nvGraphicFramePr>
          <p:xfrm>
            <a:off x="3518" y="1853"/>
            <a:ext cx="318" cy="231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64611" name="Equation" r:id="rId12" imgW="279400" imgH="203200" progId="Equation.DSMT4">
                    <p:embed/>
                  </p:oleObj>
                </mc:Choice>
                <mc:Fallback>
                  <p:oleObj name="Equation" r:id="rId12" imgW="279400" imgH="203200" progId="Equation.DSMT4">
                    <p:embed/>
                    <p:pic>
                      <p:nvPicPr>
                        <p:cNvPr id="0" name="Object 7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3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518" y="1853"/>
                          <a:ext cx="318" cy="231"/>
                        </a:xfrm>
                        <a:prstGeom prst="rect">
                          <a:avLst/>
                        </a:prstGeom>
                        <a:solidFill>
                          <a:schemeClr val="bg1"/>
                        </a:solidFill>
                        <a:ln>
                          <a:noFill/>
                        </a:ln>
                        <a:effectLst/>
                        <a:extLs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16" name="Text Box 9"/>
          <p:cNvSpPr txBox="1">
            <a:spLocks noChangeArrowheads="1"/>
          </p:cNvSpPr>
          <p:nvPr/>
        </p:nvSpPr>
        <p:spPr bwMode="auto">
          <a:xfrm>
            <a:off x="0" y="762000"/>
            <a:ext cx="9144000" cy="769441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 algn="l" eaLnBrk="0" hangingPunct="0">
              <a:spcBef>
                <a:spcPts val="0"/>
              </a:spcBef>
            </a:pPr>
            <a:r>
              <a:rPr lang="en-US" sz="2200" dirty="0">
                <a:solidFill>
                  <a:schemeClr val="tx1"/>
                </a:solidFill>
              </a:rPr>
              <a:t>Example</a:t>
            </a:r>
            <a:r>
              <a:rPr lang="en-US" dirty="0">
                <a:solidFill>
                  <a:schemeClr val="tx1"/>
                </a:solidFill>
              </a:rPr>
              <a:t>:</a:t>
            </a:r>
          </a:p>
          <a:p>
            <a:pPr algn="l" eaLnBrk="0" hangingPunct="0">
              <a:lnSpc>
                <a:spcPts val="2400"/>
              </a:lnSpc>
              <a:spcBef>
                <a:spcPts val="0"/>
              </a:spcBef>
            </a:pPr>
            <a:r>
              <a:rPr lang="en-US" sz="2200" dirty="0">
                <a:solidFill>
                  <a:schemeClr val="tx1"/>
                </a:solidFill>
              </a:rPr>
              <a:t>Find the impulse response of </a:t>
            </a:r>
            <a:r>
              <a:rPr lang="en-US" sz="2200" i="1" dirty="0">
                <a:solidFill>
                  <a:schemeClr val="tx1"/>
                </a:solidFill>
              </a:rPr>
              <a:t>H</a:t>
            </a:r>
            <a:r>
              <a:rPr lang="en-US" sz="2200" dirty="0">
                <a:solidFill>
                  <a:schemeClr val="tx1"/>
                </a:solidFill>
              </a:rPr>
              <a:t>(</a:t>
            </a:r>
            <a:r>
              <a:rPr lang="en-US" sz="2200" i="1" dirty="0">
                <a:solidFill>
                  <a:schemeClr val="tx1"/>
                </a:solidFill>
              </a:rPr>
              <a:t>s</a:t>
            </a:r>
            <a:r>
              <a:rPr lang="en-US" sz="2200" dirty="0">
                <a:solidFill>
                  <a:schemeClr val="tx1"/>
                </a:solidFill>
              </a:rPr>
              <a:t>),</a:t>
            </a:r>
          </a:p>
        </p:txBody>
      </p:sp>
      <p:grpSp>
        <p:nvGrpSpPr>
          <p:cNvPr id="3" name="Group 18"/>
          <p:cNvGrpSpPr/>
          <p:nvPr/>
        </p:nvGrpSpPr>
        <p:grpSpPr bwMode="auto">
          <a:xfrm>
            <a:off x="3124200" y="1600200"/>
            <a:ext cx="2286000" cy="914400"/>
            <a:chOff x="3124200" y="1600200"/>
            <a:chExt cx="2286000" cy="914400"/>
          </a:xfrm>
        </p:grpSpPr>
        <p:sp>
          <p:nvSpPr>
            <p:cNvPr id="18" name="Rectangle 17"/>
            <p:cNvSpPr/>
            <p:nvPr/>
          </p:nvSpPr>
          <p:spPr>
            <a:xfrm>
              <a:off x="3124200" y="1600200"/>
              <a:ext cx="2286000" cy="9144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graphicFrame>
          <p:nvGraphicFramePr>
            <p:cNvPr id="133127" name="Object 5"/>
            <p:cNvGraphicFramePr>
              <a:graphicFrameLocks noChangeAspect="1"/>
            </p:cNvGraphicFramePr>
            <p:nvPr/>
          </p:nvGraphicFramePr>
          <p:xfrm>
            <a:off x="3124200" y="1614488"/>
            <a:ext cx="1947863" cy="87947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64612" name="Equation" r:id="rId14" imgW="927100" imgH="419100" progId="Equation.DSMT4">
                    <p:embed/>
                  </p:oleObj>
                </mc:Choice>
                <mc:Fallback>
                  <p:oleObj name="Equation" r:id="rId14" imgW="927100" imgH="419100" progId="Equation.DSMT4">
                    <p:embed/>
                    <p:pic>
                      <p:nvPicPr>
                        <p:cNvPr id="0" name="Object 5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124200" y="1614488"/>
                          <a:ext cx="1947863" cy="879475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aphicFrame>
        <p:nvGraphicFramePr>
          <p:cNvPr id="15" name="Object 15"/>
          <p:cNvGraphicFramePr>
            <a:graphicFrameLocks noChangeAspect="1"/>
          </p:cNvGraphicFramePr>
          <p:nvPr/>
        </p:nvGraphicFramePr>
        <p:xfrm>
          <a:off x="5218430" y="1634808"/>
          <a:ext cx="1839913" cy="825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4613" name="Equation" r:id="rId16" imgW="875665" imgH="393700" progId="Equation.DSMT4">
                  <p:embed/>
                </p:oleObj>
              </mc:Choice>
              <mc:Fallback>
                <p:oleObj name="Equation" r:id="rId16" imgW="875665" imgH="393700" progId="Equation.DSMT4">
                  <p:embed/>
                  <p:pic>
                    <p:nvPicPr>
                      <p:cNvPr id="0" name="Object 1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218430" y="1634808"/>
                        <a:ext cx="1839913" cy="825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9" name="Line 13"/>
          <p:cNvSpPr>
            <a:spLocks noChangeShapeType="1"/>
          </p:cNvSpPr>
          <p:nvPr/>
        </p:nvSpPr>
        <p:spPr bwMode="auto">
          <a:xfrm>
            <a:off x="-22019" y="2584450"/>
            <a:ext cx="1304925" cy="0"/>
          </a:xfrm>
          <a:prstGeom prst="line">
            <a:avLst/>
          </a:prstGeom>
          <a:noFill/>
          <a:ln w="76200">
            <a:solidFill>
              <a:srgbClr val="85A6A6"/>
            </a:solidFill>
            <a:round/>
          </a:ln>
        </p:spPr>
        <p:txBody>
          <a:bodyPr anchor="ctr"/>
          <a:lstStyle/>
          <a:p>
            <a:endParaRPr lang="en-US"/>
          </a:p>
        </p:txBody>
      </p:sp>
      <p:sp>
        <p:nvSpPr>
          <p:cNvPr id="20" name="Rectangle 21"/>
          <p:cNvSpPr>
            <a:spLocks noChangeArrowheads="1"/>
          </p:cNvSpPr>
          <p:nvPr/>
        </p:nvSpPr>
        <p:spPr bwMode="auto">
          <a:xfrm>
            <a:off x="0" y="0"/>
            <a:ext cx="3130550" cy="233363"/>
          </a:xfrm>
          <a:prstGeom prst="rect">
            <a:avLst/>
          </a:prstGeom>
          <a:noFill/>
          <a:ln w="9525" algn="ctr">
            <a:noFill/>
            <a:miter lim="800000"/>
          </a:ln>
        </p:spPr>
        <p:txBody>
          <a:bodyPr wrap="none" bIns="82800" anchor="ctr"/>
          <a:lstStyle/>
          <a:p>
            <a:r>
              <a:rPr lang="en-US" sz="1400" dirty="0"/>
              <a:t>Chapter 3</a:t>
            </a:r>
            <a:endParaRPr lang="id-ID" sz="1400" dirty="0"/>
          </a:p>
        </p:txBody>
      </p:sp>
      <p:sp>
        <p:nvSpPr>
          <p:cNvPr id="21" name="Rectangle 20"/>
          <p:cNvSpPr>
            <a:spLocks noChangeArrowheads="1"/>
          </p:cNvSpPr>
          <p:nvPr/>
        </p:nvSpPr>
        <p:spPr bwMode="auto">
          <a:xfrm>
            <a:off x="3133725" y="0"/>
            <a:ext cx="6010275" cy="233363"/>
          </a:xfrm>
          <a:prstGeom prst="rect">
            <a:avLst/>
          </a:prstGeom>
          <a:noFill/>
          <a:ln w="9525" algn="ctr">
            <a:noFill/>
            <a:miter lim="800000"/>
          </a:ln>
        </p:spPr>
        <p:txBody>
          <a:bodyPr wrap="none" bIns="82800" anchor="ctr"/>
          <a:lstStyle/>
          <a:p>
            <a:pPr algn="l"/>
            <a:r>
              <a:rPr lang="en-US" sz="1400" dirty="0"/>
              <a:t>Dynamic Response</a:t>
            </a:r>
            <a:endParaRPr lang="en-US" sz="1400" b="1" dirty="0"/>
          </a:p>
        </p:txBody>
      </p:sp>
      <p:sp>
        <p:nvSpPr>
          <p:cNvPr id="8" name="Rectangles 7"/>
          <p:cNvSpPr/>
          <p:nvPr/>
        </p:nvSpPr>
        <p:spPr>
          <a:xfrm>
            <a:off x="585470" y="6677660"/>
            <a:ext cx="7428230" cy="148590"/>
          </a:xfrm>
          <a:prstGeom prst="rect">
            <a:avLst/>
          </a:prstGeom>
          <a:gradFill rotWithShape="0">
            <a:gsLst>
              <a:gs pos="0">
                <a:schemeClr val="accent1"/>
              </a:gs>
              <a:gs pos="100000">
                <a:schemeClr val="accent2"/>
              </a:gs>
            </a:gsLst>
            <a:lin ang="5400000" scaled="1"/>
          </a:gradFill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  <p:txBody>
          <a:bodyPr vert="horz" wrap="none" lIns="91440" tIns="45720" rIns="91440" bIns="45720" numCol="1" anchor="ctr" anchorCtr="0" compatLnSpc="1"/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zh-CN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ea typeface="SimSun" panose="02010600030101010101" pitchFamily="2" charset="-122"/>
            </a:endParaRPr>
          </a:p>
        </p:txBody>
      </p:sp>
      <p:pic>
        <p:nvPicPr>
          <p:cNvPr id="4" name="Content Placeholder 2"/>
          <p:cNvPicPr>
            <a:picLocks noGrp="1" noChangeAspect="1"/>
          </p:cNvPicPr>
          <p:nvPr>
            <p:ph sz="half" idx="1"/>
          </p:nvPr>
        </p:nvPicPr>
        <p:blipFill>
          <a:blip r:embed="rId18"/>
          <a:stretch>
            <a:fillRect/>
          </a:stretch>
        </p:blipFill>
        <p:spPr>
          <a:xfrm>
            <a:off x="-22225" y="6009640"/>
            <a:ext cx="520065" cy="520065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33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55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7" dur="1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9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4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500"/>
                            </p:stCondLst>
                            <p:childTnLst>
                              <p:par>
                                <p:cTn id="4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133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133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2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13312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2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13312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133129" grpId="0" uiExpand="1" build="p"/>
      <p:bldP spid="16" grpId="0" build="p"/>
      <p:bldP spid="19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id-ID"/>
              <a:t>Effect of Pole Locations</a:t>
            </a:r>
            <a:endParaRPr lang="en-US"/>
          </a:p>
        </p:txBody>
      </p:sp>
      <p:pic>
        <p:nvPicPr>
          <p:cNvPr id="134147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71525" y="1291590"/>
            <a:ext cx="7410450" cy="4619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4148" name="Text Box 4"/>
          <p:cNvSpPr txBox="1">
            <a:spLocks noChangeArrowheads="1"/>
          </p:cNvSpPr>
          <p:nvPr/>
        </p:nvSpPr>
        <p:spPr bwMode="auto">
          <a:xfrm>
            <a:off x="0" y="815769"/>
            <a:ext cx="9144000" cy="63402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 algn="ctr" eaLnBrk="0" hangingPunct="0">
              <a:lnSpc>
                <a:spcPct val="80000"/>
              </a:lnSpc>
              <a:spcBef>
                <a:spcPct val="40000"/>
              </a:spcBef>
            </a:pPr>
            <a:r>
              <a:rPr lang="id-ID" sz="2200" dirty="0">
                <a:solidFill>
                  <a:schemeClr val="tx1"/>
                </a:solidFill>
              </a:rPr>
              <a:t>Time function of impulse response assosiated with </a:t>
            </a:r>
            <a:br>
              <a:rPr lang="en-US" sz="2200" dirty="0">
                <a:solidFill>
                  <a:schemeClr val="tx1"/>
                </a:solidFill>
              </a:rPr>
            </a:br>
            <a:r>
              <a:rPr lang="id-ID" sz="2200" dirty="0">
                <a:solidFill>
                  <a:schemeClr val="tx1"/>
                </a:solidFill>
              </a:rPr>
              <a:t>the pole location in </a:t>
            </a:r>
            <a:r>
              <a:rPr lang="id-ID" sz="2200" i="1" dirty="0">
                <a:solidFill>
                  <a:schemeClr val="tx1"/>
                </a:solidFill>
              </a:rPr>
              <a:t>s</a:t>
            </a:r>
            <a:r>
              <a:rPr lang="id-ID" sz="2200" dirty="0">
                <a:solidFill>
                  <a:schemeClr val="tx1"/>
                </a:solidFill>
              </a:rPr>
              <a:t>-plane</a:t>
            </a:r>
            <a:endParaRPr lang="en-US" sz="2200" dirty="0">
              <a:solidFill>
                <a:schemeClr val="tx1"/>
              </a:solidFill>
            </a:endParaRPr>
          </a:p>
        </p:txBody>
      </p:sp>
      <p:sp>
        <p:nvSpPr>
          <p:cNvPr id="134149" name="Text Box 5"/>
          <p:cNvSpPr txBox="1">
            <a:spLocks noChangeArrowheads="1"/>
          </p:cNvSpPr>
          <p:nvPr/>
        </p:nvSpPr>
        <p:spPr bwMode="auto">
          <a:xfrm>
            <a:off x="152400" y="2743200"/>
            <a:ext cx="1143000" cy="433388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 algn="ctr" eaLnBrk="0" hangingPunct="0">
              <a:lnSpc>
                <a:spcPct val="80000"/>
              </a:lnSpc>
            </a:pPr>
            <a:r>
              <a:rPr lang="id-ID" sz="2800" b="1" dirty="0">
                <a:solidFill>
                  <a:srgbClr val="305274"/>
                </a:solidFill>
              </a:rPr>
              <a:t>LHP</a:t>
            </a:r>
            <a:endParaRPr lang="en-US" sz="2800" b="1" dirty="0">
              <a:solidFill>
                <a:srgbClr val="305274"/>
              </a:solidFill>
            </a:endParaRPr>
          </a:p>
        </p:txBody>
      </p:sp>
      <p:sp>
        <p:nvSpPr>
          <p:cNvPr id="134150" name="Text Box 6"/>
          <p:cNvSpPr txBox="1">
            <a:spLocks noChangeArrowheads="1"/>
          </p:cNvSpPr>
          <p:nvPr/>
        </p:nvSpPr>
        <p:spPr bwMode="auto">
          <a:xfrm>
            <a:off x="8001000" y="2743200"/>
            <a:ext cx="1143000" cy="433388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 algn="ctr" eaLnBrk="0" hangingPunct="0">
              <a:lnSpc>
                <a:spcPct val="80000"/>
              </a:lnSpc>
            </a:pPr>
            <a:r>
              <a:rPr lang="id-ID" sz="2800" b="1">
                <a:solidFill>
                  <a:srgbClr val="305274"/>
                </a:solidFill>
              </a:rPr>
              <a:t>RHP</a:t>
            </a:r>
            <a:endParaRPr lang="en-US" sz="2800" b="1">
              <a:solidFill>
                <a:srgbClr val="305274"/>
              </a:solidFill>
            </a:endParaRPr>
          </a:p>
        </p:txBody>
      </p:sp>
      <p:sp>
        <p:nvSpPr>
          <p:cNvPr id="134151" name="Text Box 7"/>
          <p:cNvSpPr txBox="1">
            <a:spLocks noChangeArrowheads="1"/>
          </p:cNvSpPr>
          <p:nvPr/>
        </p:nvSpPr>
        <p:spPr bwMode="auto">
          <a:xfrm>
            <a:off x="3016250" y="5911275"/>
            <a:ext cx="3526298" cy="58477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 algn="l" eaLnBrk="0" hangingPunct="0">
              <a:lnSpc>
                <a:spcPct val="80000"/>
              </a:lnSpc>
              <a:tabLst>
                <a:tab pos="452120" algn="l"/>
              </a:tabLst>
            </a:pPr>
            <a:r>
              <a:rPr lang="id-ID" sz="2000" b="1" dirty="0">
                <a:solidFill>
                  <a:srgbClr val="305274"/>
                </a:solidFill>
              </a:rPr>
              <a:t>LHP 	: left half-plane </a:t>
            </a:r>
          </a:p>
          <a:p>
            <a:pPr algn="l" eaLnBrk="0" hangingPunct="0">
              <a:lnSpc>
                <a:spcPct val="80000"/>
              </a:lnSpc>
              <a:tabLst>
                <a:tab pos="452120" algn="l"/>
              </a:tabLst>
            </a:pPr>
            <a:r>
              <a:rPr lang="id-ID" sz="2000" b="1" dirty="0">
                <a:solidFill>
                  <a:srgbClr val="305274"/>
                </a:solidFill>
              </a:rPr>
              <a:t>RHP	: right half-plane</a:t>
            </a:r>
            <a:endParaRPr lang="en-US" sz="2000" b="1" dirty="0">
              <a:solidFill>
                <a:srgbClr val="305274"/>
              </a:solidFill>
            </a:endParaRPr>
          </a:p>
        </p:txBody>
      </p:sp>
      <p:sp>
        <p:nvSpPr>
          <p:cNvPr id="8" name="Rectangle 21"/>
          <p:cNvSpPr>
            <a:spLocks noChangeArrowheads="1"/>
          </p:cNvSpPr>
          <p:nvPr/>
        </p:nvSpPr>
        <p:spPr bwMode="auto">
          <a:xfrm>
            <a:off x="0" y="0"/>
            <a:ext cx="3130550" cy="233363"/>
          </a:xfrm>
          <a:prstGeom prst="rect">
            <a:avLst/>
          </a:prstGeom>
          <a:noFill/>
          <a:ln w="9525" algn="ctr">
            <a:noFill/>
            <a:miter lim="800000"/>
          </a:ln>
        </p:spPr>
        <p:txBody>
          <a:bodyPr wrap="none" bIns="82800" anchor="ctr"/>
          <a:lstStyle/>
          <a:p>
            <a:r>
              <a:rPr lang="en-US" sz="1400" dirty="0"/>
              <a:t>Chapter 3</a:t>
            </a:r>
            <a:endParaRPr lang="id-ID" sz="1400" dirty="0"/>
          </a:p>
        </p:txBody>
      </p:sp>
      <p:sp>
        <p:nvSpPr>
          <p:cNvPr id="9" name="Rectangle 20"/>
          <p:cNvSpPr>
            <a:spLocks noChangeArrowheads="1"/>
          </p:cNvSpPr>
          <p:nvPr/>
        </p:nvSpPr>
        <p:spPr bwMode="auto">
          <a:xfrm>
            <a:off x="3133725" y="0"/>
            <a:ext cx="6010275" cy="233363"/>
          </a:xfrm>
          <a:prstGeom prst="rect">
            <a:avLst/>
          </a:prstGeom>
          <a:noFill/>
          <a:ln w="9525" algn="ctr">
            <a:noFill/>
            <a:miter lim="800000"/>
          </a:ln>
        </p:spPr>
        <p:txBody>
          <a:bodyPr wrap="none" bIns="82800" anchor="ctr"/>
          <a:lstStyle/>
          <a:p>
            <a:pPr algn="l"/>
            <a:r>
              <a:rPr lang="en-US" sz="1400" dirty="0"/>
              <a:t>Dynamic Response</a:t>
            </a:r>
            <a:endParaRPr lang="en-US" sz="1400" b="1" dirty="0"/>
          </a:p>
        </p:txBody>
      </p:sp>
      <p:sp>
        <p:nvSpPr>
          <p:cNvPr id="2" name="Rectangles 1"/>
          <p:cNvSpPr/>
          <p:nvPr/>
        </p:nvSpPr>
        <p:spPr>
          <a:xfrm>
            <a:off x="585470" y="6677660"/>
            <a:ext cx="7428230" cy="148590"/>
          </a:xfrm>
          <a:prstGeom prst="rect">
            <a:avLst/>
          </a:prstGeom>
          <a:gradFill rotWithShape="0">
            <a:gsLst>
              <a:gs pos="0">
                <a:schemeClr val="accent1"/>
              </a:gs>
              <a:gs pos="100000">
                <a:schemeClr val="accent2"/>
              </a:gs>
            </a:gsLst>
            <a:lin ang="5400000" scaled="1"/>
          </a:gradFill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  <p:txBody>
          <a:bodyPr vert="horz" wrap="none" lIns="91440" tIns="45720" rIns="91440" bIns="45720" numCol="1" anchor="ctr" anchorCtr="0" compatLnSpc="1"/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zh-CN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ea typeface="SimSun" panose="02010600030101010101" pitchFamily="2" charset="-122"/>
            </a:endParaRPr>
          </a:p>
        </p:txBody>
      </p:sp>
      <p:pic>
        <p:nvPicPr>
          <p:cNvPr id="4" name="Content Placeholder 2"/>
          <p:cNvPicPr>
            <a:picLocks noGrp="1" noChangeAspect="1"/>
          </p:cNvPicPr>
          <p:nvPr>
            <p:ph sz="half" idx="1"/>
          </p:nvPr>
        </p:nvPicPr>
        <p:blipFill>
          <a:blip r:embed="rId3"/>
          <a:stretch>
            <a:fillRect/>
          </a:stretch>
        </p:blipFill>
        <p:spPr>
          <a:xfrm>
            <a:off x="-22225" y="6009640"/>
            <a:ext cx="520065" cy="520065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1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341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134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341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341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341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4148" grpId="0" build="p"/>
      <p:bldP spid="134149" grpId="0"/>
      <p:bldP spid="134150" grpId="0"/>
      <p:bldP spid="134151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08"/>
  <p:tag name="MMPROD_UIDATA" val="&lt;database version=&quot;6.0&quot;&gt;&lt;object type=&quot;1&quot; unique_id=&quot;10001&quot;&gt;&lt;object type=&quot;8&quot; unique_id=&quot;10002&quot;&gt;&lt;/object&gt;&lt;object type=&quot;2&quot; unique_id=&quot;10003&quot;&gt;&lt;object type=&quot;3&quot; unique_id=&quot;10004&quot;&gt;&lt;property id=&quot;20148&quot; value=&quot;5&quot;/&gt;&lt;property id=&quot;20300&quot; value=&quot;Slide 1 - &amp;quot;Pengenalan Sistem Digital&amp;quot;&quot;/&gt;&lt;property id=&quot;20307&quot; value=&quot;256&quot;/&gt;&lt;/object&gt;&lt;object type=&quot;3&quot; unique_id=&quot;10206&quot;&gt;&lt;property id=&quot;20148&quot; value=&quot;5&quot;/&gt;&lt;property id=&quot;20300&quot; value=&quot;Slide 10 - &amp;quot;Referensi&amp;quot;&quot;/&gt;&lt;property id=&quot;20307&quot; value=&quot;266&quot;/&gt;&lt;/object&gt;&lt;object type=&quot;3&quot; unique_id=&quot;10207&quot;&gt;&lt;property id=&quot;20148&quot; value=&quot;5&quot;/&gt;&lt;property id=&quot;20300&quot; value=&quot;Slide 2 - &amp;quot;Analog vs Digital&amp;quot;&quot;/&gt;&lt;property id=&quot;20307&quot; value=&quot;267&quot;/&gt;&lt;/object&gt;&lt;object type=&quot;3&quot; unique_id=&quot;10208&quot;&gt;&lt;property id=&quot;20148&quot; value=&quot;5&quot;/&gt;&lt;property id=&quot;20300&quot; value=&quot;Slide 5 - &amp;quot;Diagram Voltmeter Analog&amp;quot;&quot;/&gt;&lt;property id=&quot;20307&quot; value=&quot;268&quot;/&gt;&lt;/object&gt;&lt;object type=&quot;3&quot; unique_id=&quot;10209&quot;&gt;&lt;property id=&quot;20148&quot; value=&quot;5&quot;/&gt;&lt;property id=&quot;20300&quot; value=&quot;Slide 3 - &amp;quot;Voltmeter Analog vs Voltmeter Digital&amp;quot;&quot;/&gt;&lt;property id=&quot;20307&quot; value=&quot;269&quot;/&gt;&lt;/object&gt;&lt;object type=&quot;3&quot; unique_id=&quot;10210&quot;&gt;&lt;property id=&quot;20148&quot; value=&quot;5&quot;/&gt;&lt;property id=&quot;20300&quot; value=&quot;Slide 4 - &amp;quot;Spektrum Kontinu vs Spektrum Diskrit&amp;quot;&quot;/&gt;&lt;property id=&quot;20307&quot; value=&quot;270&quot;/&gt;&lt;/object&gt;&lt;object type=&quot;3&quot; unique_id=&quot;10211&quot;&gt;&lt;property id=&quot;20148&quot; value=&quot;5&quot;/&gt;&lt;property id=&quot;20300&quot; value=&quot;Slide 6 - &amp;quot;Diagram Voltmeter Digital&amp;quot;&quot;/&gt;&lt;property id=&quot;20307&quot; value=&quot;271&quot;/&gt;&lt;/object&gt;&lt;object type=&quot;3&quot; unique_id=&quot;10212&quot;&gt;&lt;property id=&quot;20148&quot; value=&quot;5&quot;/&gt;&lt;property id=&quot;20300&quot; value=&quot;Slide 7 - &amp;quot;Aplikasi Rangkaian Digital&amp;quot;&quot;/&gt;&lt;property id=&quot;20307&quot; value=&quot;272&quot;/&gt;&lt;/object&gt;&lt;object type=&quot;3&quot; unique_id=&quot;10213&quot;&gt;&lt;property id=&quot;20148&quot; value=&quot;5&quot;/&gt;&lt;property id=&quot;20300&quot; value=&quot;Slide 8 - &amp;quot;Apa Alasan Memilih Digital?&amp;quot;&quot;/&gt;&lt;property id=&quot;20307&quot; value=&quot;273&quot;/&gt;&lt;/object&gt;&lt;object type=&quot;3&quot; unique_id=&quot;10214&quot;&gt;&lt;property id=&quot;20148&quot; value=&quot;5&quot;/&gt;&lt;property id=&quot;20300&quot; value=&quot;Slide 9 - &amp;quot;Alasan Analog Masih Bertahan &amp;quot;&quot;/&gt;&lt;property id=&quot;20307&quot; value=&quot;274&quot;/&gt;&lt;/object&gt;&lt;/object&gt;&lt;/object&gt;&lt;/database&gt;"/>
</p:tagLst>
</file>

<file path=ppt/theme/theme1.xml><?xml version="1.0" encoding="utf-8"?>
<a:theme xmlns:a="http://schemas.openxmlformats.org/drawingml/2006/main" name="Blue Waves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Blue Waves">
      <a:majorFont>
        <a:latin typeface="Arial"/>
        <a:ea typeface="SimSun"/>
        <a:cs typeface=""/>
      </a:majorFont>
      <a:minorFont>
        <a:latin typeface="Arial"/>
        <a:ea typeface="SimSun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gradFill rotWithShape="0">
          <a:gsLst>
            <a:gs pos="0">
              <a:schemeClr val="accent1"/>
            </a:gs>
            <a:gs pos="100000">
              <a:schemeClr val="accent2"/>
            </a:gs>
          </a:gsLst>
          <a:lin ang="5400000" scaled="1"/>
        </a:gradFill>
        <a:ln w="9525" cap="flat" cmpd="sng" algn="ctr">
          <a:solidFill>
            <a:schemeClr val="accent1"/>
          </a:solidFill>
          <a:prstDash val="solid"/>
          <a:round/>
          <a:headEnd type="none" w="med" len="med"/>
          <a:tailEnd type="none" w="med" len="med"/>
        </a:ln>
      </a:spPr>
      <a:bodyPr vert="horz" wrap="none" lIns="91440" tIns="45720" rIns="91440" bIns="45720" numCol="1" anchor="ctr" anchorCtr="0" compatLnSpc="1"/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defRPr kumimoji="0" lang="zh-CN" alt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  <a:ea typeface="SimSun" panose="02010600030101010101" pitchFamily="2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gradFill rotWithShape="0">
          <a:gsLst>
            <a:gs pos="0">
              <a:schemeClr val="accent1"/>
            </a:gs>
            <a:gs pos="100000">
              <a:schemeClr val="accent2"/>
            </a:gs>
          </a:gsLst>
          <a:lin ang="5400000" scaled="1"/>
        </a:gradFill>
        <a:ln w="9525" cap="flat" cmpd="sng" algn="ctr">
          <a:solidFill>
            <a:schemeClr val="accent1"/>
          </a:solidFill>
          <a:prstDash val="solid"/>
          <a:round/>
          <a:headEnd type="none" w="med" len="med"/>
          <a:tailEnd type="none" w="med" len="med"/>
        </a:ln>
      </a:spPr>
      <a:bodyPr vert="horz" wrap="none" lIns="91440" tIns="45720" rIns="91440" bIns="45720" numCol="1" anchor="ctr" anchorCtr="0" compatLnSpc="1"/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defRPr kumimoji="0" lang="zh-CN" alt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  <a:ea typeface="SimSun" panose="02010600030101010101" pitchFamily="2" charset="-122"/>
          </a:defRPr>
        </a:defPPr>
      </a:lstStyle>
    </a:lnDef>
  </a:objectDefaults>
  <a:extraClrSchemeLst>
    <a:extraClrScheme>
      <a:clrScheme name="Blue Waves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ue Waves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ue Waves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ue Waves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ue Waves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ue Waves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ue Waves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ue Waves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ue Waves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ue Waves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ue Waves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ue Waves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ue Waves 13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0066CC"/>
        </a:accent1>
        <a:accent2>
          <a:srgbClr val="3399FF"/>
        </a:accent2>
        <a:accent3>
          <a:srgbClr val="FFFFFF"/>
        </a:accent3>
        <a:accent4>
          <a:srgbClr val="000000"/>
        </a:accent4>
        <a:accent5>
          <a:srgbClr val="AAB8E2"/>
        </a:accent5>
        <a:accent6>
          <a:srgbClr val="2D8AE7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90</TotalTime>
  <Words>439</Words>
  <Application>Microsoft Office PowerPoint</Application>
  <PresentationFormat>On-screen Show (4:3)</PresentationFormat>
  <Paragraphs>51</Paragraphs>
  <Slides>7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3" baseType="lpstr">
      <vt:lpstr>SimSun</vt:lpstr>
      <vt:lpstr>Arial</vt:lpstr>
      <vt:lpstr>Verdana</vt:lpstr>
      <vt:lpstr>Wingdings</vt:lpstr>
      <vt:lpstr>Blue Waves</vt:lpstr>
      <vt:lpstr>Equation</vt:lpstr>
      <vt:lpstr>Fundamental of Control Engineering</vt:lpstr>
      <vt:lpstr>  Time Response Analysis   </vt:lpstr>
      <vt:lpstr>  Time Response Analysis   </vt:lpstr>
      <vt:lpstr>Definition of Pole and Zero</vt:lpstr>
      <vt:lpstr>Effect of Pole Locations</vt:lpstr>
      <vt:lpstr>Effect of Pole Locations</vt:lpstr>
      <vt:lpstr>Effect of Pole Locations</vt:lpstr>
    </vt:vector>
  </TitlesOfParts>
  <Company>Universitas Bina Nusantara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Administrator</dc:creator>
  <cp:lastModifiedBy>osamah awad</cp:lastModifiedBy>
  <cp:revision>1617</cp:revision>
  <dcterms:created xsi:type="dcterms:W3CDTF">2009-05-04T03:18:00Z</dcterms:created>
  <dcterms:modified xsi:type="dcterms:W3CDTF">2023-12-14T07:28:11Z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1033-11.2.0.9431</vt:lpwstr>
  </property>
</Properties>
</file>