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56"/>
  </p:notesMasterIdLst>
  <p:handoutMasterIdLst>
    <p:handoutMasterId r:id="rId57"/>
  </p:handoutMasterIdLst>
  <p:sldIdLst>
    <p:sldId id="292" r:id="rId2"/>
    <p:sldId id="262" r:id="rId3"/>
    <p:sldId id="263" r:id="rId4"/>
    <p:sldId id="264" r:id="rId5"/>
    <p:sldId id="265" r:id="rId6"/>
    <p:sldId id="266" r:id="rId7"/>
    <p:sldId id="267" r:id="rId8"/>
    <p:sldId id="268" r:id="rId9"/>
    <p:sldId id="269" r:id="rId10"/>
    <p:sldId id="270" r:id="rId11"/>
    <p:sldId id="271" r:id="rId12"/>
    <p:sldId id="273" r:id="rId13"/>
    <p:sldId id="275" r:id="rId14"/>
    <p:sldId id="293" r:id="rId15"/>
    <p:sldId id="305" r:id="rId16"/>
    <p:sldId id="296" r:id="rId17"/>
    <p:sldId id="294" r:id="rId18"/>
    <p:sldId id="297" r:id="rId19"/>
    <p:sldId id="298" r:id="rId20"/>
    <p:sldId id="301" r:id="rId21"/>
    <p:sldId id="302" r:id="rId22"/>
    <p:sldId id="300" r:id="rId23"/>
    <p:sldId id="303" r:id="rId24"/>
    <p:sldId id="304" r:id="rId25"/>
    <p:sldId id="278" r:id="rId26"/>
    <p:sldId id="279" r:id="rId27"/>
    <p:sldId id="280" r:id="rId28"/>
    <p:sldId id="281" r:id="rId29"/>
    <p:sldId id="282" r:id="rId30"/>
    <p:sldId id="256" r:id="rId31"/>
    <p:sldId id="306" r:id="rId32"/>
    <p:sldId id="403" r:id="rId33"/>
    <p:sldId id="404" r:id="rId34"/>
    <p:sldId id="399" r:id="rId35"/>
    <p:sldId id="406" r:id="rId36"/>
    <p:sldId id="494" r:id="rId37"/>
    <p:sldId id="408" r:id="rId38"/>
    <p:sldId id="409" r:id="rId39"/>
    <p:sldId id="421" r:id="rId40"/>
    <p:sldId id="419" r:id="rId41"/>
    <p:sldId id="417" r:id="rId42"/>
    <p:sldId id="407" r:id="rId43"/>
    <p:sldId id="259" r:id="rId44"/>
    <p:sldId id="496" r:id="rId45"/>
    <p:sldId id="436" r:id="rId46"/>
    <p:sldId id="497" r:id="rId47"/>
    <p:sldId id="498" r:id="rId48"/>
    <p:sldId id="499" r:id="rId49"/>
    <p:sldId id="451" r:id="rId50"/>
    <p:sldId id="454" r:id="rId51"/>
    <p:sldId id="501" r:id="rId52"/>
    <p:sldId id="261" r:id="rId53"/>
    <p:sldId id="502" r:id="rId54"/>
    <p:sldId id="386" r:id="rId55"/>
  </p:sldIdLst>
  <p:sldSz cx="9144000" cy="6858000" type="screen4x3"/>
  <p:notesSz cx="6735763" cy="9869488"/>
  <p:defaultTextStyle>
    <a:defPPr>
      <a:defRPr lang="ar-IQ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86420" autoAdjust="0"/>
  </p:normalViewPr>
  <p:slideViewPr>
    <p:cSldViewPr>
      <p:cViewPr varScale="1">
        <p:scale>
          <a:sx n="58" d="100"/>
          <a:sy n="58" d="100"/>
        </p:scale>
        <p:origin x="1662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handoutMaster" Target="handoutMasters/handoutMaster1.xml"/><Relationship Id="rId61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2.wmf"/><Relationship Id="rId1" Type="http://schemas.openxmlformats.org/officeDocument/2006/relationships/image" Target="../media/image31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36.wmf"/><Relationship Id="rId2" Type="http://schemas.openxmlformats.org/officeDocument/2006/relationships/image" Target="../media/image35.wmf"/><Relationship Id="rId1" Type="http://schemas.openxmlformats.org/officeDocument/2006/relationships/image" Target="../media/image34.wmf"/><Relationship Id="rId4" Type="http://schemas.openxmlformats.org/officeDocument/2006/relationships/image" Target="../media/image37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42.emf"/><Relationship Id="rId1" Type="http://schemas.openxmlformats.org/officeDocument/2006/relationships/image" Target="../media/image41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16932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1560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3D2ACACB-5600-4C93-86F9-F79D7256B68A}" type="datetime5">
              <a:rPr lang="en-US" smtClean="0"/>
              <a:pPr/>
              <a:t>28-Nov-23</a:t>
            </a:fld>
            <a:endParaRPr lang="ar-IQ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3816932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156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175393D7-B1C1-426F-8EF6-12430151A7B2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16932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60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22BF2E08-0326-4227-8DAB-2C9139EEBC3D}" type="datetime5">
              <a:rPr lang="en-US" smtClean="0"/>
              <a:pPr/>
              <a:t>28-Nov-23</a:t>
            </a:fld>
            <a:endParaRPr lang="ar-IQ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0113" y="739775"/>
            <a:ext cx="493553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IQ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688007"/>
            <a:ext cx="5388610" cy="444127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16932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6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8983202A-4D01-4807-A3BD-0E7AA04F3AA5}" type="slidenum">
              <a:rPr lang="ar-IQ" smtClean="0"/>
              <a:pPr/>
              <a:t>‹#›</a:t>
            </a:fld>
            <a:endParaRPr lang="ar-IQ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D36689-4DE9-4610-897E-22569B4C8DCA}" type="slidenum">
              <a:rPr lang="ar-IQ" smtClean="0"/>
              <a:pPr/>
              <a:t>1</a:t>
            </a:fld>
            <a:endParaRPr lang="ar-IQ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A5CBAEED-6457-444A-9FA1-EA6005E759A5}" type="datetime5">
              <a:rPr lang="en-US" smtClean="0"/>
              <a:pPr/>
              <a:t>28-Nov-23</a:t>
            </a:fld>
            <a:endParaRPr lang="ar-IQ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1225" y="747713"/>
            <a:ext cx="4913313" cy="3686175"/>
          </a:xfrm>
          <a:ln/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C7DE806C-F33D-4868-B6BF-050935F94259}" type="datetime5">
              <a:rPr lang="en-US" smtClean="0"/>
              <a:pPr/>
              <a:t>28-Nov-23</a:t>
            </a:fld>
            <a:endParaRPr lang="ar-IQ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7999B7-EDC4-49EB-8112-621A9DE8AC0D}" type="slidenum">
              <a:rPr lang="en-GB" smtClean="0"/>
              <a:pPr>
                <a:defRPr/>
              </a:pPr>
              <a:t>11</a:t>
            </a:fld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9CA484B1-B000-41DC-BBFC-8E9BB26DD61F}" type="datetime5">
              <a:rPr lang="en-US" smtClean="0"/>
              <a:pPr/>
              <a:t>28-Nov-23</a:t>
            </a:fld>
            <a:endParaRPr lang="ar-IQ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1225" y="747713"/>
            <a:ext cx="4913313" cy="3686175"/>
          </a:xfrm>
          <a:ln/>
        </p:spPr>
      </p:sp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319420FE-F87B-4472-9792-FD6AB99925CC}" type="datetime5">
              <a:rPr lang="en-US" smtClean="0"/>
              <a:pPr/>
              <a:t>28-Nov-23</a:t>
            </a:fld>
            <a:endParaRPr lang="ar-IQ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1225" y="747713"/>
            <a:ext cx="4913313" cy="3686175"/>
          </a:xfrm>
          <a:ln/>
        </p:spPr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3F6B00BB-4556-4E28-88D8-368559D51849}" type="datetime5">
              <a:rPr lang="en-US" smtClean="0"/>
              <a:pPr/>
              <a:t>28-Nov-23</a:t>
            </a:fld>
            <a:endParaRPr lang="ar-IQ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l" rtl="0"/>
            <a:r>
              <a:rPr lang="en-US" dirty="0"/>
              <a:t>Note: The carbons in sugars are numbered beginning</a:t>
            </a:r>
          </a:p>
          <a:p>
            <a:pPr algn="l" rtl="0"/>
            <a:r>
              <a:rPr lang="en-US" dirty="0"/>
              <a:t>at the end that contains the carbonyl carbon—that is, the </a:t>
            </a:r>
            <a:r>
              <a:rPr lang="en-US" dirty="0" err="1"/>
              <a:t>aldehyde</a:t>
            </a:r>
            <a:endParaRPr lang="en-US" dirty="0"/>
          </a:p>
          <a:p>
            <a:pPr algn="l" rtl="0"/>
            <a:r>
              <a:rPr lang="en-US" dirty="0" err="1"/>
              <a:t>OHowever</a:t>
            </a:r>
            <a:r>
              <a:rPr lang="en-US" dirty="0"/>
              <a:t>, </a:t>
            </a:r>
            <a:r>
              <a:rPr lang="en-US" dirty="0" err="1"/>
              <a:t>galactose</a:t>
            </a:r>
            <a:r>
              <a:rPr lang="en-US" dirty="0"/>
              <a:t> and mannose are NOT </a:t>
            </a:r>
            <a:r>
              <a:rPr lang="en-US" dirty="0" err="1"/>
              <a:t>epimers</a:t>
            </a:r>
            <a:r>
              <a:rPr lang="en-US" dirty="0"/>
              <a:t>—they differ in the position of –OH groups at two carbons (2 and 4) and are, therefore, defined only as isomers .r </a:t>
            </a:r>
            <a:r>
              <a:rPr lang="en-US" dirty="0" err="1"/>
              <a:t>keto</a:t>
            </a:r>
            <a:r>
              <a:rPr lang="en-US" dirty="0"/>
              <a:t> group (Figure 7.4).] </a:t>
            </a:r>
            <a:endParaRPr lang="ar-IQ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83202A-4D01-4807-A3BD-0E7AA04F3AA5}" type="slidenum">
              <a:rPr lang="ar-IQ" smtClean="0"/>
              <a:pPr/>
              <a:t>14</a:t>
            </a:fld>
            <a:endParaRPr lang="ar-IQ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10E264D4-47A6-4A78-AD4A-4905EC4F4908}" type="datetime5">
              <a:rPr lang="en-US" smtClean="0"/>
              <a:pPr/>
              <a:t>28-Nov-23</a:t>
            </a:fld>
            <a:endParaRPr lang="ar-IQ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742414C-B6A1-467C-A604-CBD7478DB628}" type="slidenum">
              <a:rPr lang="en-US" smtClean="0">
                <a:latin typeface="Arial" pitchFamily="34" charset="0"/>
                <a:cs typeface="Arial" pitchFamily="34" charset="0"/>
              </a:rPr>
              <a:pPr/>
              <a:t>15</a:t>
            </a:fld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ar-IQ" sz="1800">
              <a:latin typeface="Arial" pitchFamily="34" charset="0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01CDA66A-E9D1-4FA8-815C-4CCD007C9159}" type="datetime5">
              <a:rPr lang="en-US" smtClean="0"/>
              <a:pPr/>
              <a:t>28-Nov-23</a:t>
            </a:fld>
            <a:endParaRPr lang="ar-IQ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l" rtl="0"/>
            <a:r>
              <a:rPr lang="en-US" dirty="0"/>
              <a:t>Note: The carbons in sugars are numbered beginning</a:t>
            </a:r>
          </a:p>
          <a:p>
            <a:pPr algn="l" rtl="0"/>
            <a:r>
              <a:rPr lang="en-US" dirty="0"/>
              <a:t>at the end that contains the carbonyl carbon—that is, the </a:t>
            </a:r>
            <a:r>
              <a:rPr lang="en-US" dirty="0" err="1"/>
              <a:t>aldehyde</a:t>
            </a:r>
            <a:endParaRPr lang="en-US" dirty="0"/>
          </a:p>
          <a:p>
            <a:pPr algn="l" rtl="0"/>
            <a:r>
              <a:rPr lang="en-US" dirty="0" err="1"/>
              <a:t>OHowever</a:t>
            </a:r>
            <a:r>
              <a:rPr lang="en-US" dirty="0"/>
              <a:t>, </a:t>
            </a:r>
            <a:r>
              <a:rPr lang="en-US" dirty="0" err="1"/>
              <a:t>galactose</a:t>
            </a:r>
            <a:r>
              <a:rPr lang="en-US" dirty="0"/>
              <a:t> and mannose are NOT </a:t>
            </a:r>
            <a:r>
              <a:rPr lang="en-US" dirty="0" err="1"/>
              <a:t>epimers</a:t>
            </a:r>
            <a:r>
              <a:rPr lang="en-US"/>
              <a:t>—they differ in the position of –OH groups at two carbons (2 and 4) and are, therefore, defined only as isomers .r </a:t>
            </a:r>
            <a:r>
              <a:rPr lang="en-US" dirty="0" err="1"/>
              <a:t>keto</a:t>
            </a:r>
            <a:r>
              <a:rPr lang="en-US" dirty="0"/>
              <a:t> group (Figure 7.4).] </a:t>
            </a:r>
            <a:endParaRPr lang="ar-IQ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83202A-4D01-4807-A3BD-0E7AA04F3AA5}" type="slidenum">
              <a:rPr lang="ar-IQ" smtClean="0"/>
              <a:pPr/>
              <a:t>16</a:t>
            </a:fld>
            <a:endParaRPr lang="ar-IQ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A35622B5-DAE4-4E8B-B023-23168FFA908F}" type="datetime5">
              <a:rPr lang="en-US" smtClean="0"/>
              <a:pPr/>
              <a:t>28-Nov-23</a:t>
            </a:fld>
            <a:endParaRPr lang="ar-IQ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Low" rtl="0"/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 and L isomerism: The designation of a sugar isomer as the D form or of its mirror image as the L form is determined by its spatial relationship to the parent compound of the 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carbohydrates, the three-carbon sugar </a:t>
            </a:r>
            <a:r>
              <a:rPr lang="en-US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glycerose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</a:t>
            </a:r>
            <a:r>
              <a:rPr lang="en-US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glyceraldehyde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). The L and D forms of this sugar, and of glucose, are shown in Figure 14–2. The orientation of the —H and — OH groups around the carbon atom adjacent to the terminal primary alcohol carbon (carbon 5 in glucose) determines whether the sugar belongs to the D or L series. When the — OH group on this carbon is on the right (as seen in Figure 14–2), the sugar is the D isomer; when it is on the left, it is the L isomer. Most of the naturally occurring</a:t>
            </a:r>
          </a:p>
          <a:p>
            <a:pPr algn="justLow" rtl="0"/>
            <a:r>
              <a:rPr lang="en-US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monosaccharides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are D sugars, and the enzymes responsible for their metabolism are specific for this configuration.</a:t>
            </a:r>
          </a:p>
          <a:p>
            <a:pPr algn="justLow" rtl="0"/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presence of asymmetric carbon atoms also confers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optical activity on the compound. When a beam of plane-polarized light is passed through a solution of an optical isomer, it rotates either to the right, dextrorotatory (+), or to the left, levorotatory (–). The direction of rotation of polarized light is independent of the stereochemistry of the</a:t>
            </a:r>
          </a:p>
          <a:p>
            <a:pPr algn="justLow" rtl="0"/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sugar, so it may be designated D(–), D(+), L(–), or L(+). For example, the naturally occurring form of fructose is the D(–) isomer. In solution, glucose is dextrorotatory, and glucose solutions are sometimes known as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dextrose.</a:t>
            </a:r>
            <a:endParaRPr lang="ar-IQ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83202A-4D01-4807-A3BD-0E7AA04F3AA5}" type="slidenum">
              <a:rPr lang="ar-IQ" smtClean="0"/>
              <a:pPr/>
              <a:t>17</a:t>
            </a:fld>
            <a:endParaRPr lang="ar-IQ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7C1F54CB-9CF3-4ED7-A60E-1D233783D889}" type="datetime5">
              <a:rPr lang="en-US" smtClean="0"/>
              <a:pPr/>
              <a:t>28-Nov-23</a:t>
            </a:fld>
            <a:endParaRPr lang="ar-IQ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83202A-4D01-4807-A3BD-0E7AA04F3AA5}" type="slidenum">
              <a:rPr lang="ar-IQ" smtClean="0"/>
              <a:pPr/>
              <a:t>18</a:t>
            </a:fld>
            <a:endParaRPr lang="ar-IQ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99029130-ADE4-4A12-8D9E-050A7F41B3BC}" type="datetime5">
              <a:rPr lang="en-US" smtClean="0"/>
              <a:pPr/>
              <a:t>28-Nov-23</a:t>
            </a:fld>
            <a:endParaRPr lang="ar-IQ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Low" rtl="0"/>
            <a:r>
              <a:rPr lang="en-US" dirty="0"/>
              <a:t>Because the α and β forms are not mirror images, they are</a:t>
            </a:r>
          </a:p>
          <a:p>
            <a:pPr algn="justLow" rtl="0"/>
            <a:r>
              <a:rPr lang="en-US" dirty="0"/>
              <a:t>referred to as </a:t>
            </a:r>
            <a:r>
              <a:rPr lang="en-US" dirty="0" err="1"/>
              <a:t>diastereomers</a:t>
            </a:r>
            <a:r>
              <a:rPr lang="en-US" dirty="0"/>
              <a:t>.] </a:t>
            </a:r>
            <a:endParaRPr lang="ar-IQ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83202A-4D01-4807-A3BD-0E7AA04F3AA5}" type="slidenum">
              <a:rPr lang="ar-IQ" smtClean="0"/>
              <a:pPr/>
              <a:t>19</a:t>
            </a:fld>
            <a:endParaRPr lang="ar-IQ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6661264E-700F-4C7C-9350-C7096358EE2D}" type="datetime5">
              <a:rPr lang="en-US" smtClean="0"/>
              <a:pPr/>
              <a:t>28-Nov-23</a:t>
            </a:fld>
            <a:endParaRPr lang="ar-IQ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1225" y="747713"/>
            <a:ext cx="4913313" cy="3686175"/>
          </a:xfrm>
          <a:ln/>
        </p:spPr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l" rtl="0" eaLnBrk="1" hangingPunct="1">
              <a:buFont typeface="Wingdings" pitchFamily="2" charset="2"/>
              <a:buChar char="v"/>
            </a:pPr>
            <a:r>
              <a:rPr lang="en-GB" sz="1200" b="1" dirty="0"/>
              <a:t>Hydrogen and Oxygen in Carbohydrates were found to be present in the same proportion as in water. (2:1).(E.g. Glucose C6H12O6 or C6 (H2O)6).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6A548B1F-3A16-48A5-AF31-D9C1B027C7E5}" type="datetime5">
              <a:rPr lang="en-US" smtClean="0"/>
              <a:pPr/>
              <a:t>28-Nov-23</a:t>
            </a:fld>
            <a:endParaRPr lang="ar-IQ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1225" y="747713"/>
            <a:ext cx="4913313" cy="3686175"/>
          </a:xfrm>
          <a:ln/>
        </p:spPr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1B31EC9-5ECF-467F-855A-91814229CD7E}" type="datetime5">
              <a:rPr lang="en-US" smtClean="0"/>
              <a:pPr/>
              <a:t>28-Nov-23</a:t>
            </a:fld>
            <a:endParaRPr lang="ar-IQ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1225" y="747713"/>
            <a:ext cx="4913313" cy="3686175"/>
          </a:xfrm>
          <a:ln/>
        </p:spPr>
      </p:sp>
      <p:sp>
        <p:nvSpPr>
          <p:cNvPr id="993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3E05BDE3-AA98-4DEE-B871-E8C51EFB9C14}" type="datetime5">
              <a:rPr lang="en-US" smtClean="0"/>
              <a:pPr/>
              <a:t>28-Nov-23</a:t>
            </a:fld>
            <a:endParaRPr lang="ar-IQ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83202A-4D01-4807-A3BD-0E7AA04F3AA5}" type="slidenum">
              <a:rPr lang="ar-IQ" smtClean="0"/>
              <a:pPr/>
              <a:t>22</a:t>
            </a:fld>
            <a:endParaRPr lang="ar-IQ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A23AF5A5-E1CB-498E-B130-2F28C72DA3A9}" type="datetime5">
              <a:rPr lang="en-US" smtClean="0"/>
              <a:pPr/>
              <a:t>28-Nov-23</a:t>
            </a:fld>
            <a:endParaRPr lang="ar-IQ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83202A-4D01-4807-A3BD-0E7AA04F3AA5}" type="slidenum">
              <a:rPr lang="ar-IQ" smtClean="0"/>
              <a:pPr/>
              <a:t>23</a:t>
            </a:fld>
            <a:endParaRPr lang="ar-IQ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33596E20-E009-499D-ADA2-A88859F1002C}" type="datetime5">
              <a:rPr lang="en-US" smtClean="0"/>
              <a:pPr/>
              <a:t>28-Nov-23</a:t>
            </a:fld>
            <a:endParaRPr lang="ar-IQ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402D9A9-9148-436D-BA28-F3188698E434}" type="slidenum">
              <a:rPr lang="en-US" smtClean="0">
                <a:latin typeface="Arial" pitchFamily="34" charset="0"/>
                <a:cs typeface="Arial" pitchFamily="34" charset="0"/>
              </a:rPr>
              <a:pPr/>
              <a:t>24</a:t>
            </a:fld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ar-IQ" sz="180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CD60924A-BF62-413A-980E-1569187465D4}" type="datetime5">
              <a:rPr lang="en-US" smtClean="0"/>
              <a:pPr/>
              <a:t>28-Nov-23</a:t>
            </a:fld>
            <a:endParaRPr lang="ar-IQ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9708C5-6F61-4F26-AD5B-7F50A4833320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1D7053D8-5310-409E-8909-85AEB168BED9}" type="datetime5">
              <a:rPr lang="en-US" smtClean="0"/>
              <a:pPr/>
              <a:t>28-Nov-23</a:t>
            </a:fld>
            <a:endParaRPr lang="ar-IQ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9708C5-6F61-4F26-AD5B-7F50A4833320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6DB83A9B-B238-4D04-80FE-9F5059895BE7}" type="datetime5">
              <a:rPr lang="en-US" smtClean="0"/>
              <a:pPr/>
              <a:t>28-Nov-23</a:t>
            </a:fld>
            <a:endParaRPr lang="ar-IQ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8B91B19-631F-4E98-91C1-CA44BC18583C}" type="slidenum">
              <a:rPr lang="en-US" smtClean="0">
                <a:latin typeface="Arial" pitchFamily="34" charset="0"/>
                <a:cs typeface="Arial" pitchFamily="34" charset="0"/>
              </a:rPr>
              <a:pPr/>
              <a:t>27</a:t>
            </a:fld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64515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6" name="Rectangle 1027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ar-IQ" sz="180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8EC89DE0-5495-4944-9E48-8D5103C0F243}" type="datetime5">
              <a:rPr lang="en-US" smtClean="0"/>
              <a:pPr/>
              <a:t>28-Nov-23</a:t>
            </a:fld>
            <a:endParaRPr lang="ar-IQ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30863D8-3D3D-4CDC-83FE-64ECB80D43E0}" type="slidenum">
              <a:rPr lang="en-US" smtClean="0">
                <a:latin typeface="Arial" pitchFamily="34" charset="0"/>
                <a:cs typeface="Arial" pitchFamily="34" charset="0"/>
              </a:rPr>
              <a:pPr/>
              <a:t>28</a:t>
            </a:fld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ar-IQ" sz="180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6FE7A505-11F3-4015-85EF-674883297B2A}" type="datetime5">
              <a:rPr lang="en-US" smtClean="0"/>
              <a:pPr/>
              <a:t>28-Nov-23</a:t>
            </a:fld>
            <a:endParaRPr lang="ar-IQ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0000"/>
            </a:gs>
            <a:gs pos="20000">
              <a:srgbClr val="000040"/>
            </a:gs>
            <a:gs pos="50000">
              <a:srgbClr val="400040"/>
            </a:gs>
            <a:gs pos="75000">
              <a:srgbClr val="8F0040"/>
            </a:gs>
            <a:gs pos="89999">
              <a:srgbClr val="F27300"/>
            </a:gs>
            <a:gs pos="100000">
              <a:srgbClr val="FFBF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8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8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8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8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8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>
              <a:defRPr/>
            </a:pPr>
            <a:fld id="{CED6EDD3-01D3-4CC6-A484-3D3E990F8605}" type="slidenum">
              <a:rPr lang="en-US" altLang="en-US" sz="1200" smtClean="0"/>
              <a:pPr eaLnBrk="1" hangingPunct="1">
                <a:defRPr/>
              </a:pPr>
              <a:t>29</a:t>
            </a:fld>
            <a:endParaRPr lang="en-US" altLang="en-US" sz="1200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00113" y="741363"/>
            <a:ext cx="4935537" cy="370205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96543" y="4688007"/>
            <a:ext cx="4942678" cy="4439557"/>
          </a:xfrm>
          <a:noFill/>
        </p:spPr>
        <p:txBody>
          <a:bodyPr wrap="square" lIns="91426" tIns="45714" rIns="91426" bIns="45714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b="1" noProof="1">
                <a:solidFill>
                  <a:srgbClr val="000000"/>
                </a:solidFill>
              </a:rPr>
              <a:t>Figure 4.8: Glycogen and Starch Molecules Compared (Small Segments). </a:t>
            </a:r>
          </a:p>
          <a:p>
            <a:r>
              <a:rPr lang="en-US" altLang="en-US" noProof="1">
                <a:solidFill>
                  <a:srgbClr val="000000"/>
                </a:solidFill>
              </a:rPr>
              <a:t>These units would have to be magnified millions of times to appear at the size shown in this figure. For details of the chemical structures, see Appendix C.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FCC00BCC-F1D9-4546-ADFD-2FE8506939D0}" type="datetime5">
              <a:rPr lang="en-US" smtClean="0"/>
              <a:pPr/>
              <a:t>28-Nov-23</a:t>
            </a:fld>
            <a:endParaRPr lang="ar-IQ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4E26E5-DD6B-46D9-BAA6-4DFCE61D1113}" type="slidenum">
              <a:rPr lang="ar-IQ" smtClean="0"/>
              <a:pPr/>
              <a:t>3</a:t>
            </a:fld>
            <a:endParaRPr lang="ar-IQ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429B26A8-60AF-4C9C-9641-719A17396737}" type="datetime5">
              <a:rPr lang="en-US" smtClean="0"/>
              <a:pPr/>
              <a:t>28-Nov-23</a:t>
            </a:fld>
            <a:endParaRPr lang="ar-IQ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3C2466-02C4-4FFE-94AC-13579DF08AB5}" type="slidenum">
              <a:rPr lang="en-US" smtClean="0"/>
              <a:pPr/>
              <a:t>30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750C0705-22BA-4160-99F9-4873964C6968}" type="datetime1">
              <a:rPr lang="en-US" smtClean="0"/>
              <a:pPr/>
              <a:t>11/28/2023</a:t>
            </a:fld>
            <a:endParaRPr 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3C2466-02C4-4FFE-94AC-13579DF08AB5}" type="slidenum">
              <a:rPr lang="en-US" smtClean="0"/>
              <a:pPr/>
              <a:t>31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F105AC9E-453D-4E6C-B5E3-4111FF6B3271}" type="datetime1">
              <a:rPr lang="en-US" smtClean="0"/>
              <a:pPr/>
              <a:t>11/28/2023</a:t>
            </a:fld>
            <a:endParaRPr 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3C2466-02C4-4FFE-94AC-13579DF08AB5}" type="slidenum">
              <a:rPr lang="en-US" smtClean="0"/>
              <a:pPr/>
              <a:t>32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31661BBC-41F1-4EA0-8B32-4E751229FD8C}" type="datetime1">
              <a:rPr lang="en-US" smtClean="0"/>
              <a:pPr/>
              <a:t>11/28/2023</a:t>
            </a:fld>
            <a:endParaRPr 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en-US" dirty="0"/>
          </a:p>
          <a:p>
            <a:pPr algn="l" rtl="0"/>
            <a:r>
              <a:rPr lang="en-US" dirty="0"/>
              <a:t>•Extremely important for brain health </a:t>
            </a:r>
          </a:p>
          <a:p>
            <a:pPr algn="l" rtl="0"/>
            <a:r>
              <a:rPr lang="en-US" dirty="0"/>
              <a:t>•Cell Communication </a:t>
            </a:r>
          </a:p>
          <a:p>
            <a:pPr algn="l" rtl="0"/>
            <a:r>
              <a:rPr lang="en-US" dirty="0"/>
              <a:t>–Inositol phospholipids translate extracellular signals into intracellular ones </a:t>
            </a:r>
          </a:p>
          <a:p>
            <a:pPr algn="l" rtl="0"/>
            <a:r>
              <a:rPr lang="en-US" dirty="0"/>
              <a:t>–</a:t>
            </a:r>
            <a:r>
              <a:rPr lang="en-US" dirty="0" err="1"/>
              <a:t>Sphingolipids</a:t>
            </a:r>
            <a:r>
              <a:rPr lang="en-US" dirty="0"/>
              <a:t> are involved in cell recognition and cell </a:t>
            </a:r>
            <a:r>
              <a:rPr lang="en-US" dirty="0" err="1"/>
              <a:t>signalling</a:t>
            </a:r>
            <a:r>
              <a:rPr lang="en-US" dirty="0"/>
              <a:t> cascades involved in apoptosis, proliferation, inflammation and differentiation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3C2466-02C4-4FFE-94AC-13579DF08AB5}" type="slidenum">
              <a:rPr lang="en-US" smtClean="0"/>
              <a:pPr/>
              <a:t>33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0D41B630-03E3-4DF9-A12F-2E79E705C98F}" type="datetime1">
              <a:rPr lang="en-US" smtClean="0"/>
              <a:pPr/>
              <a:t>11/28/2023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772805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3C2466-02C4-4FFE-94AC-13579DF08AB5}" type="slidenum">
              <a:rPr lang="en-US" smtClean="0"/>
              <a:pPr/>
              <a:t>34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947A39A9-A2AC-4099-8406-DD74DD4BCD2C}" type="datetime1">
              <a:rPr lang="en-US" smtClean="0"/>
              <a:pPr/>
              <a:t>11/28/2023</a:t>
            </a:fld>
            <a:endParaRPr 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18B271C-C619-448B-B17F-34538643A11A}" type="slidenum">
              <a:rPr lang="ar-SA" smtClean="0"/>
              <a:pPr>
                <a:defRPr/>
              </a:pPr>
              <a:t>35</a:t>
            </a:fld>
            <a:endParaRPr lang="ar-SA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F2E95D10-CCE2-4048-A5B0-0019476E8B04}" type="datetime1">
              <a:rPr lang="en-US" smtClean="0"/>
              <a:pPr/>
              <a:t>11/28/2023</a:t>
            </a:fld>
            <a:endParaRPr 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18B271C-C619-448B-B17F-34538643A11A}" type="slidenum">
              <a:rPr lang="ar-SA" smtClean="0"/>
              <a:pPr>
                <a:defRPr/>
              </a:pPr>
              <a:t>36</a:t>
            </a:fld>
            <a:endParaRPr lang="ar-SA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9FCED1C2-2CB2-4AF5-AC4F-B70865FABC59}" type="datetime1">
              <a:rPr lang="en-US" smtClean="0"/>
              <a:pPr/>
              <a:t>11/28/2023</a:t>
            </a:fld>
            <a:endParaRPr 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3C2466-02C4-4FFE-94AC-13579DF08AB5}" type="slidenum">
              <a:rPr lang="en-US" smtClean="0"/>
              <a:pPr/>
              <a:t>37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88E65068-06B9-429C-A791-980C6F6BC0BE}" type="datetime1">
              <a:rPr lang="en-US" smtClean="0"/>
              <a:pPr/>
              <a:t>11/28/2023</a:t>
            </a:fld>
            <a:endParaRPr 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3C2466-02C4-4FFE-94AC-13579DF08AB5}" type="slidenum">
              <a:rPr lang="en-US" smtClean="0"/>
              <a:pPr/>
              <a:t>38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5E848A50-20D4-4FB3-B280-321F508A30C4}" type="datetime1">
              <a:rPr lang="en-US" smtClean="0"/>
              <a:pPr/>
              <a:t>11/28/2023</a:t>
            </a:fld>
            <a:endParaRPr lang="en-US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86C36E-4A44-40A1-BA38-7F2CF97DA224}" type="slidenum">
              <a:rPr lang="ar-IQ" smtClean="0"/>
              <a:pPr/>
              <a:t>39</a:t>
            </a:fld>
            <a:endParaRPr lang="ar-IQ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926C84B3-1DA5-4708-BC27-706466E5D070}" type="datetime1">
              <a:rPr lang="en-US" smtClean="0"/>
              <a:pPr/>
              <a:t>11/28/2023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D36689-4DE9-4610-897E-22569B4C8DCA}" type="slidenum">
              <a:rPr lang="ar-IQ" smtClean="0"/>
              <a:pPr/>
              <a:t>4</a:t>
            </a:fld>
            <a:endParaRPr lang="ar-IQ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0935F1E2-AF34-442C-9FCF-6135E0E408DF}" type="datetime5">
              <a:rPr lang="en-US" smtClean="0"/>
              <a:pPr/>
              <a:t>28-Nov-23</a:t>
            </a:fld>
            <a:endParaRPr lang="ar-IQ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3C2466-02C4-4FFE-94AC-13579DF08AB5}" type="slidenum">
              <a:rPr lang="en-US" smtClean="0"/>
              <a:pPr/>
              <a:t>40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347E4DF8-B28C-405A-8AA4-6437B4BB8381}" type="datetime1">
              <a:rPr lang="en-US" smtClean="0"/>
              <a:pPr/>
              <a:t>11/28/2023</a:t>
            </a:fld>
            <a:endParaRPr lang="en-US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3C2466-02C4-4FFE-94AC-13579DF08AB5}" type="slidenum">
              <a:rPr lang="en-US" smtClean="0"/>
              <a:pPr/>
              <a:t>41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8CF51384-77D1-43B7-8A33-F5ABFEF6B467}" type="datetime1">
              <a:rPr lang="en-US" smtClean="0"/>
              <a:pPr/>
              <a:t>11/28/2023</a:t>
            </a:fld>
            <a:endParaRPr lang="en-US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18B271C-C619-448B-B17F-34538643A11A}" type="slidenum">
              <a:rPr lang="ar-SA" smtClean="0"/>
              <a:pPr>
                <a:defRPr/>
              </a:pPr>
              <a:t>42</a:t>
            </a:fld>
            <a:endParaRPr lang="ar-SA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1F0460F8-6BB6-41E2-AFFE-55807B1308B3}" type="datetime1">
              <a:rPr lang="en-US" smtClean="0"/>
              <a:pPr/>
              <a:t>11/28/2023</a:t>
            </a:fld>
            <a:endParaRPr lang="en-US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3C2466-02C4-4FFE-94AC-13579DF08AB5}" type="slidenum">
              <a:rPr lang="en-US" smtClean="0"/>
              <a:pPr/>
              <a:t>43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0740C6C5-2C55-44E7-B526-DFF847AAFA48}" type="datetime1">
              <a:rPr lang="en-US" smtClean="0"/>
              <a:pPr/>
              <a:t>11/28/2023</a:t>
            </a:fld>
            <a:endParaRPr lang="en-US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21B33F8-14D0-484E-B6C2-5B2F43CE03B4}" type="slidenum">
              <a:rPr lang="ar-SA" smtClean="0"/>
              <a:pPr>
                <a:defRPr/>
              </a:pPr>
              <a:t>44</a:t>
            </a:fld>
            <a:endParaRPr lang="ar-SA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EB3D3839-248C-4FA5-9ADD-215F8DB74B8C}" type="datetime1">
              <a:rPr lang="en-US" smtClean="0"/>
              <a:pPr/>
              <a:t>11/28/2023</a:t>
            </a:fld>
            <a:endParaRPr lang="en-US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0001D2-6EB2-4DBA-B14E-021B5F650194}" type="slidenum">
              <a:rPr lang="ar-SA" smtClean="0"/>
              <a:pPr>
                <a:defRPr/>
              </a:pPr>
              <a:t>45</a:t>
            </a:fld>
            <a:endParaRPr lang="ar-SA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AB55D4D7-CD0C-4F2D-AEA9-245D029BC35B}" type="datetime1">
              <a:rPr lang="en-US" smtClean="0"/>
              <a:pPr/>
              <a:t>11/28/2023</a:t>
            </a:fld>
            <a:endParaRPr lang="en-US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3C2466-02C4-4FFE-94AC-13579DF08AB5}" type="slidenum">
              <a:rPr lang="en-US" smtClean="0"/>
              <a:pPr/>
              <a:t>46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8BD32F37-F832-4DB6-8A74-4FA7553CE5D3}" type="datetime1">
              <a:rPr lang="en-US" smtClean="0"/>
              <a:pPr/>
              <a:t>11/28/2023</a:t>
            </a:fld>
            <a:endParaRPr lang="en-US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3E8A5C-03C0-43D4-90F7-CD1C7E249DE6}" type="slidenum">
              <a:rPr lang="en-US" smtClean="0"/>
              <a:pPr/>
              <a:t>47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D3D569E0-65B8-49FA-B516-775DDF6BAE67}" type="datetime1">
              <a:rPr lang="en-US" smtClean="0"/>
              <a:pPr/>
              <a:t>11/28/2023</a:t>
            </a:fld>
            <a:endParaRPr lang="en-US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18B271C-C619-448B-B17F-34538643A11A}" type="slidenum">
              <a:rPr lang="ar-SA" smtClean="0"/>
              <a:pPr>
                <a:defRPr/>
              </a:pPr>
              <a:t>48</a:t>
            </a:fld>
            <a:endParaRPr lang="ar-SA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B474358B-6DEA-4826-BD6C-216884ADAE4B}" type="datetime1">
              <a:rPr lang="en-US" smtClean="0"/>
              <a:pPr/>
              <a:t>11/28/2023</a:t>
            </a:fld>
            <a:endParaRPr lang="en-US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D9F1290-77A7-4B63-B549-4DE0507A8F88}" type="slidenum">
              <a:rPr lang="en-US"/>
              <a:pPr/>
              <a:t>49</a:t>
            </a:fld>
            <a:endParaRPr lang="en-US"/>
          </a:p>
        </p:txBody>
      </p:sp>
      <p:sp>
        <p:nvSpPr>
          <p:cNvPr id="132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2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622D61A6-55EC-43CB-A23C-F1280C81323A}" type="datetime1">
              <a:rPr lang="en-US" smtClean="0"/>
              <a:pPr/>
              <a:t>11/28/2023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1225" y="747713"/>
            <a:ext cx="4913313" cy="3686175"/>
          </a:xfrm>
          <a:ln/>
        </p:spPr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CB308D82-13A9-42B6-96C9-A8A7BB3C5BC7}" type="datetime5">
              <a:rPr lang="en-US" smtClean="0"/>
              <a:pPr/>
              <a:t>28-Nov-23</a:t>
            </a:fld>
            <a:endParaRPr lang="ar-IQ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3E8A5C-03C0-43D4-90F7-CD1C7E249DE6}" type="slidenum">
              <a:rPr lang="en-US" smtClean="0"/>
              <a:pPr/>
              <a:t>50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A4C4B2B9-6CEE-4205-89BA-E3008B9D165B}" type="datetime1">
              <a:rPr lang="en-US" smtClean="0"/>
              <a:pPr/>
              <a:t>11/28/2023</a:t>
            </a:fld>
            <a:endParaRPr lang="en-US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3C2466-02C4-4FFE-94AC-13579DF08AB5}" type="slidenum">
              <a:rPr lang="en-US" smtClean="0"/>
              <a:pPr/>
              <a:t>51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12F11631-656E-4C5C-8C67-41084F3ACD63}" type="datetime1">
              <a:rPr lang="en-US" smtClean="0"/>
              <a:pPr/>
              <a:t>11/28/2023</a:t>
            </a:fld>
            <a:endParaRPr lang="en-US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3C2466-02C4-4FFE-94AC-13579DF08AB5}" type="slidenum">
              <a:rPr lang="en-US" smtClean="0"/>
              <a:pPr/>
              <a:t>52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6D172D1C-780C-426B-B7B3-A5DBE3712884}" type="datetime1">
              <a:rPr lang="en-US" smtClean="0"/>
              <a:pPr/>
              <a:t>11/28/2023</a:t>
            </a:fld>
            <a:endParaRPr lang="en-US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3E8A5C-03C0-43D4-90F7-CD1C7E249DE6}" type="slidenum">
              <a:rPr lang="en-US" smtClean="0"/>
              <a:pPr/>
              <a:t>53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78B159A1-3191-4870-AF6B-4B258CB8BCC0}" type="datetime1">
              <a:rPr lang="en-US" smtClean="0"/>
              <a:pPr/>
              <a:t>11/28/2023</a:t>
            </a:fld>
            <a:endParaRPr lang="en-US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160313-98F2-42B0-B4D0-EDC7A8677A0E}" type="slidenum">
              <a:rPr lang="ar-IQ" smtClean="0"/>
              <a:pPr/>
              <a:t>54</a:t>
            </a:fld>
            <a:endParaRPr lang="ar-IQ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F3464BC1-BF26-463B-B327-B8A21B052676}" type="datetime1">
              <a:rPr lang="en-US" smtClean="0"/>
              <a:pPr/>
              <a:t>11/28/2023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9708C5-6F61-4F26-AD5B-7F50A4833320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ABBAA65A-E53D-4A81-ACFE-4E588CC52528}" type="datetime5">
              <a:rPr lang="en-US" smtClean="0"/>
              <a:pPr/>
              <a:t>28-Nov-23</a:t>
            </a:fld>
            <a:endParaRPr lang="ar-IQ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8DAE035-3E65-4F51-856E-C86E834CA4AB}" type="slidenum">
              <a:rPr lang="en-GB" smtClean="0"/>
              <a:pPr>
                <a:defRPr/>
              </a:pPr>
              <a:t>7</a:t>
            </a:fld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8878BCEA-CF73-4BC2-8C34-ED56596FE128}" type="datetime5">
              <a:rPr lang="en-US" smtClean="0"/>
              <a:pPr/>
              <a:t>28-Nov-23</a:t>
            </a:fld>
            <a:endParaRPr lang="ar-IQ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8DAE035-3E65-4F51-856E-C86E834CA4AB}" type="slidenum">
              <a:rPr lang="en-GB" smtClean="0"/>
              <a:pPr>
                <a:defRPr/>
              </a:pPr>
              <a:t>8</a:t>
            </a:fld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4FEC37E9-FF97-4521-9EB6-9541B6ED55CA}" type="datetime5">
              <a:rPr lang="en-US" smtClean="0"/>
              <a:pPr/>
              <a:t>28-Nov-23</a:t>
            </a:fld>
            <a:endParaRPr lang="ar-IQ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1225" y="747713"/>
            <a:ext cx="4913313" cy="3686175"/>
          </a:xfrm>
          <a:ln/>
        </p:spPr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82399497-6533-4351-A62F-7068516065F5}" type="datetime5">
              <a:rPr lang="en-US" smtClean="0"/>
              <a:pPr/>
              <a:t>28-Nov-23</a:t>
            </a:fld>
            <a:endParaRPr lang="ar-IQ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ar-IQ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B8087-2D76-4604-872D-9E9700947D02}" type="datetimeFigureOut">
              <a:rPr lang="ar-IQ" smtClean="0"/>
              <a:pPr/>
              <a:t>16/05/1445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0D229-7C68-472E-846A-33FD7A9D4BBE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B8087-2D76-4604-872D-9E9700947D02}" type="datetimeFigureOut">
              <a:rPr lang="ar-IQ" smtClean="0"/>
              <a:pPr/>
              <a:t>16/05/1445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0D229-7C68-472E-846A-33FD7A9D4BBE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B8087-2D76-4604-872D-9E9700947D02}" type="datetimeFigureOut">
              <a:rPr lang="ar-IQ" smtClean="0"/>
              <a:pPr/>
              <a:t>16/05/1445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0D229-7C68-472E-846A-33FD7A9D4BBE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EEF392-C8E9-4F6F-9497-ED62743AAAD9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40120985-F641-44F7-9AEF-6BDEAF509A3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15660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>
  <p:cSld name="Title and 2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85800" y="1981200"/>
            <a:ext cx="381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xfrm>
            <a:off x="685800" y="4114800"/>
            <a:ext cx="77724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8A6CDB1E-FEBE-4CC7-B142-C13679AC90D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09933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endParaRPr lang="ar-IQ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6C062B5A-17C0-4727-B3DF-DD887B89668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94856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endParaRPr lang="ar-IQ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B9F98C5E-6BE5-4E82-84DB-6058000E809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88725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B8087-2D76-4604-872D-9E9700947D02}" type="datetimeFigureOut">
              <a:rPr lang="ar-IQ" smtClean="0"/>
              <a:pPr/>
              <a:t>16/05/1445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0D229-7C68-472E-846A-33FD7A9D4BBE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B8087-2D76-4604-872D-9E9700947D02}" type="datetimeFigureOut">
              <a:rPr lang="ar-IQ" smtClean="0"/>
              <a:pPr/>
              <a:t>16/05/1445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0D229-7C68-472E-846A-33FD7A9D4BBE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B8087-2D76-4604-872D-9E9700947D02}" type="datetimeFigureOut">
              <a:rPr lang="ar-IQ" smtClean="0"/>
              <a:pPr/>
              <a:t>16/05/1445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0D229-7C68-472E-846A-33FD7A9D4BBE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B8087-2D76-4604-872D-9E9700947D02}" type="datetimeFigureOut">
              <a:rPr lang="ar-IQ" smtClean="0"/>
              <a:pPr/>
              <a:t>16/05/1445</a:t>
            </a:fld>
            <a:endParaRPr lang="ar-IQ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0D229-7C68-472E-846A-33FD7A9D4BBE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B8087-2D76-4604-872D-9E9700947D02}" type="datetimeFigureOut">
              <a:rPr lang="ar-IQ" smtClean="0"/>
              <a:pPr/>
              <a:t>16/05/1445</a:t>
            </a:fld>
            <a:endParaRPr lang="ar-IQ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0D229-7C68-472E-846A-33FD7A9D4BBE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B8087-2D76-4604-872D-9E9700947D02}" type="datetimeFigureOut">
              <a:rPr lang="ar-IQ" smtClean="0"/>
              <a:pPr/>
              <a:t>16/05/1445</a:t>
            </a:fld>
            <a:endParaRPr lang="ar-IQ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0D229-7C68-472E-846A-33FD7A9D4BBE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B8087-2D76-4604-872D-9E9700947D02}" type="datetimeFigureOut">
              <a:rPr lang="ar-IQ" smtClean="0"/>
              <a:pPr/>
              <a:t>16/05/1445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0D229-7C68-472E-846A-33FD7A9D4BBE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IQ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B8087-2D76-4604-872D-9E9700947D02}" type="datetimeFigureOut">
              <a:rPr lang="ar-IQ" smtClean="0"/>
              <a:pPr/>
              <a:t>16/05/1445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0D229-7C68-472E-846A-33FD7A9D4BBE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9B8087-2D76-4604-872D-9E9700947D02}" type="datetimeFigureOut">
              <a:rPr lang="ar-IQ" smtClean="0"/>
              <a:pPr/>
              <a:t>16/05/1445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F0D229-7C68-472E-846A-33FD7A9D4BBE}" type="slidenum">
              <a:rPr lang="ar-IQ" smtClean="0"/>
              <a:pPr/>
              <a:t>‹#›</a:t>
            </a:fld>
            <a:endParaRPr lang="ar-IQ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IQ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7.xml"/><Relationship Id="rId7" Type="http://schemas.openxmlformats.org/officeDocument/2006/relationships/image" Target="../media/image32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31.wmf"/><Relationship Id="rId4" Type="http://schemas.openxmlformats.org/officeDocument/2006/relationships/oleObject" Target="../embeddings/oleObject1.bin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3" Type="http://schemas.openxmlformats.org/officeDocument/2006/relationships/notesSlide" Target="../notesSlides/notesSlide49.xml"/><Relationship Id="rId7" Type="http://schemas.openxmlformats.org/officeDocument/2006/relationships/image" Target="../media/image35.wmf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4.bin"/><Relationship Id="rId11" Type="http://schemas.openxmlformats.org/officeDocument/2006/relationships/image" Target="../media/image37.emf"/><Relationship Id="rId5" Type="http://schemas.openxmlformats.org/officeDocument/2006/relationships/image" Target="../media/image34.wmf"/><Relationship Id="rId10" Type="http://schemas.openxmlformats.org/officeDocument/2006/relationships/oleObject" Target="../embeddings/oleObject6.bin"/><Relationship Id="rId4" Type="http://schemas.openxmlformats.org/officeDocument/2006/relationships/oleObject" Target="../embeddings/oleObject3.bin"/><Relationship Id="rId9" Type="http://schemas.openxmlformats.org/officeDocument/2006/relationships/image" Target="../media/image36.w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5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notesSlide" Target="../notesSlides/notesSlide53.xml"/><Relationship Id="rId7" Type="http://schemas.openxmlformats.org/officeDocument/2006/relationships/image" Target="../media/image42.emf"/><Relationship Id="rId2" Type="http://schemas.openxmlformats.org/officeDocument/2006/relationships/slideLayout" Target="../slideLayouts/slideLayout16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8.bin"/><Relationship Id="rId5" Type="http://schemas.openxmlformats.org/officeDocument/2006/relationships/image" Target="../media/image41.wmf"/><Relationship Id="rId4" Type="http://schemas.openxmlformats.org/officeDocument/2006/relationships/oleObject" Target="../embeddings/oleObject7.bin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28662" y="1000108"/>
            <a:ext cx="7553348" cy="100013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rtl="0"/>
            <a:r>
              <a:rPr lang="en-US" dirty="0"/>
              <a:t>Introduction to Carbohydrates</a:t>
            </a:r>
            <a:endParaRPr lang="ar-IQ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00430" y="4857760"/>
            <a:ext cx="4692028" cy="500066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r>
              <a:rPr lang="en-US" dirty="0"/>
              <a:t>Dr. </a:t>
            </a:r>
            <a:r>
              <a:rPr lang="en-US" dirty="0" err="1"/>
              <a:t>Shaimaa</a:t>
            </a:r>
            <a:r>
              <a:rPr lang="en-US" dirty="0"/>
              <a:t> </a:t>
            </a:r>
            <a:r>
              <a:rPr lang="en-US" dirty="0" err="1"/>
              <a:t>Munther</a:t>
            </a:r>
            <a:endParaRPr lang="ar-IQ" dirty="0"/>
          </a:p>
        </p:txBody>
      </p:sp>
      <p:pic>
        <p:nvPicPr>
          <p:cNvPr id="5" name="Picture 4" descr="images (8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0166" y="2214554"/>
            <a:ext cx="6500858" cy="250033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785786" y="214290"/>
            <a:ext cx="7855270" cy="1000132"/>
          </a:xfr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 rtl="0"/>
            <a:r>
              <a:rPr lang="en-US" dirty="0">
                <a:latin typeface="Times New Roman" pitchFamily="18" charset="0"/>
                <a:cs typeface="Times New Roman" pitchFamily="18" charset="0"/>
              </a:rPr>
              <a:t>Monosaccharide classifications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1071538" y="1357298"/>
            <a:ext cx="7572427" cy="817554"/>
          </a:xfr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 rtl="0">
              <a:lnSpc>
                <a:spcPct val="90000"/>
              </a:lnSpc>
              <a:spcBef>
                <a:spcPct val="10000"/>
              </a:spcBef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Number of carbon atoms in the chain</a:t>
            </a:r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4929190" y="2428868"/>
            <a:ext cx="1527661" cy="256839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90487" tIns="44450" rIns="90487" bIns="44450">
            <a:spAutoFit/>
          </a:bodyPr>
          <a:lstStyle/>
          <a:p>
            <a:pPr algn="l" rtl="0">
              <a:lnSpc>
                <a:spcPct val="80000"/>
              </a:lnSpc>
            </a:pPr>
            <a:r>
              <a:rPr lang="en-US" b="1" dirty="0">
                <a:latin typeface="Helvetica" pitchFamily="34" charset="0"/>
              </a:rPr>
              <a:t>        H     </a:t>
            </a:r>
          </a:p>
          <a:p>
            <a:pPr algn="l" rtl="0">
              <a:lnSpc>
                <a:spcPct val="80000"/>
              </a:lnSpc>
            </a:pPr>
            <a:r>
              <a:rPr lang="en-US" sz="1800" b="1" dirty="0">
                <a:latin typeface="Helvetica" pitchFamily="34" charset="0"/>
              </a:rPr>
              <a:t> </a:t>
            </a:r>
            <a:r>
              <a:rPr lang="en-US" sz="1600" b="1" dirty="0">
                <a:latin typeface="Helvetica" pitchFamily="34" charset="0"/>
              </a:rPr>
              <a:t>     </a:t>
            </a:r>
            <a:r>
              <a:rPr lang="en-US" sz="1000" b="1" dirty="0">
                <a:latin typeface="Helvetica" pitchFamily="34" charset="0"/>
              </a:rPr>
              <a:t> </a:t>
            </a:r>
            <a:r>
              <a:rPr lang="en-US" sz="1800" b="1" dirty="0">
                <a:latin typeface="Helvetica" pitchFamily="34" charset="0"/>
              </a:rPr>
              <a:t>   |</a:t>
            </a:r>
            <a:endParaRPr lang="en-US" b="1" dirty="0">
              <a:latin typeface="Helvetica" pitchFamily="34" charset="0"/>
            </a:endParaRPr>
          </a:p>
          <a:p>
            <a:pPr algn="l" rtl="0">
              <a:lnSpc>
                <a:spcPct val="80000"/>
              </a:lnSpc>
            </a:pPr>
            <a:r>
              <a:rPr lang="en-US" b="1" dirty="0">
                <a:latin typeface="Helvetica" pitchFamily="34" charset="0"/>
              </a:rPr>
              <a:t>        C=O</a:t>
            </a:r>
          </a:p>
          <a:p>
            <a:pPr algn="l" rtl="0">
              <a:lnSpc>
                <a:spcPct val="80000"/>
              </a:lnSpc>
            </a:pPr>
            <a:r>
              <a:rPr lang="en-US" sz="1800" b="1" dirty="0">
                <a:latin typeface="Helvetica" pitchFamily="34" charset="0"/>
              </a:rPr>
              <a:t>   </a:t>
            </a:r>
            <a:r>
              <a:rPr lang="en-US" sz="1600" b="1" dirty="0">
                <a:latin typeface="Helvetica" pitchFamily="34" charset="0"/>
              </a:rPr>
              <a:t>   </a:t>
            </a:r>
            <a:r>
              <a:rPr lang="en-US" sz="800" b="1" dirty="0">
                <a:latin typeface="Helvetica" pitchFamily="34" charset="0"/>
              </a:rPr>
              <a:t>  </a:t>
            </a:r>
            <a:r>
              <a:rPr lang="en-US" sz="900" b="1" dirty="0">
                <a:latin typeface="Helvetica" pitchFamily="34" charset="0"/>
              </a:rPr>
              <a:t> </a:t>
            </a:r>
            <a:r>
              <a:rPr lang="en-US" sz="1800" b="1" dirty="0">
                <a:latin typeface="Helvetica" pitchFamily="34" charset="0"/>
              </a:rPr>
              <a:t>  |</a:t>
            </a:r>
            <a:endParaRPr lang="en-US" b="1" dirty="0">
              <a:latin typeface="Helvetica" pitchFamily="34" charset="0"/>
            </a:endParaRPr>
          </a:p>
          <a:p>
            <a:pPr algn="l" rtl="0">
              <a:lnSpc>
                <a:spcPct val="80000"/>
              </a:lnSpc>
            </a:pPr>
            <a:r>
              <a:rPr lang="en-US" b="1" dirty="0">
                <a:latin typeface="Helvetica" pitchFamily="34" charset="0"/>
              </a:rPr>
              <a:t>    H-C-OH</a:t>
            </a:r>
          </a:p>
          <a:p>
            <a:pPr algn="l" rtl="0">
              <a:lnSpc>
                <a:spcPct val="80000"/>
              </a:lnSpc>
            </a:pPr>
            <a:r>
              <a:rPr lang="en-US" sz="1800" b="1" dirty="0">
                <a:latin typeface="Helvetica" pitchFamily="34" charset="0"/>
              </a:rPr>
              <a:t>   </a:t>
            </a:r>
            <a:r>
              <a:rPr lang="en-US" sz="1400" b="1" dirty="0">
                <a:latin typeface="Helvetica" pitchFamily="34" charset="0"/>
              </a:rPr>
              <a:t>     </a:t>
            </a:r>
            <a:r>
              <a:rPr lang="en-US" sz="1800" b="1" dirty="0">
                <a:latin typeface="Helvetica" pitchFamily="34" charset="0"/>
              </a:rPr>
              <a:t>  |</a:t>
            </a:r>
            <a:endParaRPr lang="en-US" b="1" dirty="0">
              <a:latin typeface="Helvetica" pitchFamily="34" charset="0"/>
            </a:endParaRPr>
          </a:p>
          <a:p>
            <a:pPr algn="l" rtl="0">
              <a:lnSpc>
                <a:spcPct val="80000"/>
              </a:lnSpc>
            </a:pPr>
            <a:r>
              <a:rPr lang="en-US" b="1" dirty="0">
                <a:latin typeface="Helvetica" pitchFamily="34" charset="0"/>
              </a:rPr>
              <a:t>    H-C-OH</a:t>
            </a:r>
          </a:p>
          <a:p>
            <a:pPr algn="l" rtl="0">
              <a:lnSpc>
                <a:spcPct val="80000"/>
              </a:lnSpc>
            </a:pPr>
            <a:r>
              <a:rPr lang="en-US" sz="1800" b="1" dirty="0">
                <a:latin typeface="Helvetica" pitchFamily="34" charset="0"/>
              </a:rPr>
              <a:t>    </a:t>
            </a:r>
            <a:r>
              <a:rPr lang="en-US" sz="800" b="1" dirty="0">
                <a:latin typeface="Helvetica" pitchFamily="34" charset="0"/>
              </a:rPr>
              <a:t>  </a:t>
            </a:r>
            <a:r>
              <a:rPr lang="en-US" sz="1200" b="1" dirty="0">
                <a:latin typeface="Helvetica" pitchFamily="34" charset="0"/>
              </a:rPr>
              <a:t>  </a:t>
            </a:r>
            <a:r>
              <a:rPr lang="en-US" sz="1800" b="1" dirty="0">
                <a:latin typeface="Helvetica" pitchFamily="34" charset="0"/>
              </a:rPr>
              <a:t>   |</a:t>
            </a:r>
            <a:endParaRPr lang="en-US" b="1" dirty="0">
              <a:latin typeface="Helvetica" pitchFamily="34" charset="0"/>
            </a:endParaRPr>
          </a:p>
          <a:p>
            <a:pPr algn="l" rtl="0">
              <a:lnSpc>
                <a:spcPct val="80000"/>
              </a:lnSpc>
            </a:pPr>
            <a:r>
              <a:rPr lang="en-US" b="1" dirty="0">
                <a:latin typeface="Helvetica" pitchFamily="34" charset="0"/>
              </a:rPr>
              <a:t>    H-C-OH</a:t>
            </a:r>
          </a:p>
          <a:p>
            <a:pPr algn="l" rtl="0">
              <a:lnSpc>
                <a:spcPct val="80000"/>
              </a:lnSpc>
            </a:pPr>
            <a:r>
              <a:rPr lang="en-US" sz="1800" b="1" dirty="0">
                <a:latin typeface="Helvetica" pitchFamily="34" charset="0"/>
              </a:rPr>
              <a:t> </a:t>
            </a:r>
            <a:r>
              <a:rPr lang="en-US" sz="1400" b="1" dirty="0">
                <a:latin typeface="Helvetica" pitchFamily="34" charset="0"/>
              </a:rPr>
              <a:t>     </a:t>
            </a:r>
            <a:r>
              <a:rPr lang="en-US" sz="1800" b="1" dirty="0">
                <a:latin typeface="Helvetica" pitchFamily="34" charset="0"/>
              </a:rPr>
              <a:t>  </a:t>
            </a:r>
            <a:r>
              <a:rPr lang="en-US" sz="1200" b="1" dirty="0">
                <a:latin typeface="Helvetica" pitchFamily="34" charset="0"/>
              </a:rPr>
              <a:t>  </a:t>
            </a:r>
            <a:r>
              <a:rPr lang="en-US" sz="1800" b="1" dirty="0">
                <a:latin typeface="Helvetica" pitchFamily="34" charset="0"/>
              </a:rPr>
              <a:t> |</a:t>
            </a:r>
            <a:endParaRPr lang="en-US" b="1" dirty="0">
              <a:latin typeface="Helvetica" pitchFamily="34" charset="0"/>
            </a:endParaRPr>
          </a:p>
          <a:p>
            <a:pPr algn="l" rtl="0">
              <a:lnSpc>
                <a:spcPct val="80000"/>
              </a:lnSpc>
            </a:pPr>
            <a:r>
              <a:rPr lang="en-US" b="1" dirty="0">
                <a:latin typeface="Helvetica" pitchFamily="34" charset="0"/>
              </a:rPr>
              <a:t>   </a:t>
            </a:r>
            <a:r>
              <a:rPr lang="en-US" sz="1800" b="1" dirty="0">
                <a:latin typeface="Helvetica" pitchFamily="34" charset="0"/>
              </a:rPr>
              <a:t>    </a:t>
            </a:r>
            <a:r>
              <a:rPr lang="en-US" b="1" dirty="0">
                <a:latin typeface="Helvetica" pitchFamily="34" charset="0"/>
              </a:rPr>
              <a:t> CH</a:t>
            </a:r>
            <a:r>
              <a:rPr lang="en-US" sz="3200" b="1" baseline="-25000" dirty="0">
                <a:latin typeface="Helvetica" pitchFamily="34" charset="0"/>
              </a:rPr>
              <a:t>2</a:t>
            </a:r>
            <a:r>
              <a:rPr lang="en-US" b="1" dirty="0">
                <a:latin typeface="Helvetica" pitchFamily="34" charset="0"/>
              </a:rPr>
              <a:t>OH</a:t>
            </a:r>
          </a:p>
        </p:txBody>
      </p:sp>
      <p:sp>
        <p:nvSpPr>
          <p:cNvPr id="8197" name="Rectangle 5"/>
          <p:cNvSpPr>
            <a:spLocks noChangeArrowheads="1"/>
          </p:cNvSpPr>
          <p:nvPr/>
        </p:nvSpPr>
        <p:spPr bwMode="auto">
          <a:xfrm>
            <a:off x="6786578" y="2428868"/>
            <a:ext cx="1655902" cy="3011594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90487" tIns="44450" rIns="90487" bIns="44450">
            <a:spAutoFit/>
          </a:bodyPr>
          <a:lstStyle/>
          <a:p>
            <a:pPr algn="l" rtl="0">
              <a:lnSpc>
                <a:spcPct val="80000"/>
              </a:lnSpc>
            </a:pPr>
            <a:r>
              <a:rPr lang="en-US" b="1" dirty="0">
                <a:latin typeface="Helvetica" pitchFamily="34" charset="0"/>
              </a:rPr>
              <a:t>          H     </a:t>
            </a:r>
          </a:p>
          <a:p>
            <a:pPr algn="l" rtl="0">
              <a:lnSpc>
                <a:spcPct val="80000"/>
              </a:lnSpc>
            </a:pPr>
            <a:r>
              <a:rPr lang="en-US" sz="1800" b="1" dirty="0">
                <a:latin typeface="Helvetica" pitchFamily="34" charset="0"/>
              </a:rPr>
              <a:t>        </a:t>
            </a:r>
            <a:r>
              <a:rPr lang="en-US" sz="700" b="1" dirty="0">
                <a:latin typeface="Helvetica" pitchFamily="34" charset="0"/>
              </a:rPr>
              <a:t> </a:t>
            </a:r>
            <a:r>
              <a:rPr lang="en-US" sz="1200" b="1" dirty="0">
                <a:latin typeface="Helvetica" pitchFamily="34" charset="0"/>
              </a:rPr>
              <a:t> </a:t>
            </a:r>
            <a:r>
              <a:rPr lang="en-US" sz="1800" b="1" dirty="0">
                <a:latin typeface="Helvetica" pitchFamily="34" charset="0"/>
              </a:rPr>
              <a:t>  |</a:t>
            </a:r>
            <a:endParaRPr lang="en-US" b="1" dirty="0">
              <a:latin typeface="Helvetica" pitchFamily="34" charset="0"/>
            </a:endParaRPr>
          </a:p>
          <a:p>
            <a:pPr algn="l" rtl="0">
              <a:lnSpc>
                <a:spcPct val="80000"/>
              </a:lnSpc>
            </a:pPr>
            <a:r>
              <a:rPr lang="en-US" b="1" dirty="0">
                <a:latin typeface="Helvetica" pitchFamily="34" charset="0"/>
              </a:rPr>
              <a:t>          C=O</a:t>
            </a:r>
          </a:p>
          <a:p>
            <a:pPr algn="l" rtl="0">
              <a:lnSpc>
                <a:spcPct val="80000"/>
              </a:lnSpc>
            </a:pPr>
            <a:r>
              <a:rPr lang="en-US" sz="1800" b="1" dirty="0">
                <a:latin typeface="Helvetica" pitchFamily="34" charset="0"/>
              </a:rPr>
              <a:t>    </a:t>
            </a:r>
            <a:r>
              <a:rPr lang="en-US" sz="1600" b="1" dirty="0">
                <a:latin typeface="Helvetica" pitchFamily="34" charset="0"/>
              </a:rPr>
              <a:t>  </a:t>
            </a:r>
            <a:r>
              <a:rPr lang="en-US" sz="900" b="1" dirty="0">
                <a:latin typeface="Helvetica" pitchFamily="34" charset="0"/>
              </a:rPr>
              <a:t>    </a:t>
            </a:r>
            <a:r>
              <a:rPr lang="en-US" sz="1800" b="1" dirty="0">
                <a:latin typeface="Helvetica" pitchFamily="34" charset="0"/>
              </a:rPr>
              <a:t>   |</a:t>
            </a:r>
            <a:endParaRPr lang="en-US" b="1" dirty="0">
              <a:latin typeface="Helvetica" pitchFamily="34" charset="0"/>
            </a:endParaRPr>
          </a:p>
          <a:p>
            <a:pPr algn="l" rtl="0">
              <a:lnSpc>
                <a:spcPct val="80000"/>
              </a:lnSpc>
            </a:pPr>
            <a:r>
              <a:rPr lang="en-US" b="1" dirty="0">
                <a:latin typeface="Helvetica" pitchFamily="34" charset="0"/>
              </a:rPr>
              <a:t>     H- C- OH</a:t>
            </a:r>
          </a:p>
          <a:p>
            <a:pPr algn="l" rtl="0">
              <a:lnSpc>
                <a:spcPct val="80000"/>
              </a:lnSpc>
            </a:pPr>
            <a:r>
              <a:rPr lang="en-US" sz="1800" b="1" dirty="0">
                <a:latin typeface="Helvetica" pitchFamily="34" charset="0"/>
              </a:rPr>
              <a:t>     </a:t>
            </a:r>
            <a:r>
              <a:rPr lang="en-US" sz="1400" b="1" dirty="0">
                <a:latin typeface="Helvetica" pitchFamily="34" charset="0"/>
              </a:rPr>
              <a:t> </a:t>
            </a:r>
            <a:r>
              <a:rPr lang="en-US" sz="700" b="1" dirty="0">
                <a:latin typeface="Helvetica" pitchFamily="34" charset="0"/>
              </a:rPr>
              <a:t> </a:t>
            </a:r>
            <a:r>
              <a:rPr lang="en-US" sz="1400" b="1" dirty="0">
                <a:latin typeface="Helvetica" pitchFamily="34" charset="0"/>
              </a:rPr>
              <a:t> </a:t>
            </a:r>
            <a:r>
              <a:rPr lang="en-US" sz="1800" b="1" dirty="0">
                <a:latin typeface="Helvetica" pitchFamily="34" charset="0"/>
              </a:rPr>
              <a:t>    |</a:t>
            </a:r>
            <a:endParaRPr lang="en-US" b="1" dirty="0">
              <a:latin typeface="Helvetica" pitchFamily="34" charset="0"/>
            </a:endParaRPr>
          </a:p>
          <a:p>
            <a:pPr algn="l" rtl="0">
              <a:lnSpc>
                <a:spcPct val="80000"/>
              </a:lnSpc>
            </a:pPr>
            <a:r>
              <a:rPr lang="en-US" b="1" dirty="0">
                <a:latin typeface="Helvetica" pitchFamily="34" charset="0"/>
              </a:rPr>
              <a:t>     H- C-OH</a:t>
            </a:r>
          </a:p>
          <a:p>
            <a:pPr algn="l" rtl="0">
              <a:lnSpc>
                <a:spcPct val="80000"/>
              </a:lnSpc>
            </a:pPr>
            <a:r>
              <a:rPr lang="en-US" sz="1800" b="1" dirty="0">
                <a:latin typeface="Helvetica" pitchFamily="34" charset="0"/>
              </a:rPr>
              <a:t>    </a:t>
            </a:r>
            <a:r>
              <a:rPr lang="en-US" sz="1400" b="1" dirty="0">
                <a:latin typeface="Helvetica" pitchFamily="34" charset="0"/>
              </a:rPr>
              <a:t> </a:t>
            </a:r>
            <a:r>
              <a:rPr lang="en-US" sz="900" b="1" dirty="0">
                <a:latin typeface="Helvetica" pitchFamily="34" charset="0"/>
              </a:rPr>
              <a:t> </a:t>
            </a:r>
            <a:r>
              <a:rPr lang="en-US" sz="1200" b="1" dirty="0">
                <a:latin typeface="Helvetica" pitchFamily="34" charset="0"/>
              </a:rPr>
              <a:t> </a:t>
            </a:r>
            <a:r>
              <a:rPr lang="en-US" sz="1800" b="1" dirty="0">
                <a:latin typeface="Helvetica" pitchFamily="34" charset="0"/>
              </a:rPr>
              <a:t>     |</a:t>
            </a:r>
            <a:endParaRPr lang="en-US" b="1" dirty="0">
              <a:latin typeface="Helvetica" pitchFamily="34" charset="0"/>
            </a:endParaRPr>
          </a:p>
          <a:p>
            <a:pPr algn="l" rtl="0">
              <a:lnSpc>
                <a:spcPct val="80000"/>
              </a:lnSpc>
            </a:pPr>
            <a:r>
              <a:rPr lang="en-US" b="1" dirty="0">
                <a:latin typeface="Helvetica" pitchFamily="34" charset="0"/>
              </a:rPr>
              <a:t>    H - C-OH</a:t>
            </a:r>
          </a:p>
          <a:p>
            <a:pPr algn="l" rtl="0">
              <a:lnSpc>
                <a:spcPct val="80000"/>
              </a:lnSpc>
            </a:pPr>
            <a:r>
              <a:rPr lang="en-US" sz="1800" b="1" dirty="0">
                <a:latin typeface="Helvetica" pitchFamily="34" charset="0"/>
              </a:rPr>
              <a:t>        </a:t>
            </a:r>
            <a:r>
              <a:rPr lang="en-US" sz="1400" b="1" dirty="0">
                <a:latin typeface="Helvetica" pitchFamily="34" charset="0"/>
              </a:rPr>
              <a:t> </a:t>
            </a:r>
            <a:r>
              <a:rPr lang="en-US" sz="900" b="1" dirty="0">
                <a:latin typeface="Helvetica" pitchFamily="34" charset="0"/>
              </a:rPr>
              <a:t>  </a:t>
            </a:r>
            <a:r>
              <a:rPr lang="en-US" sz="1800" b="1" dirty="0">
                <a:latin typeface="Helvetica" pitchFamily="34" charset="0"/>
              </a:rPr>
              <a:t> |</a:t>
            </a:r>
            <a:endParaRPr lang="en-US" b="1" dirty="0">
              <a:latin typeface="Helvetica" pitchFamily="34" charset="0"/>
            </a:endParaRPr>
          </a:p>
          <a:p>
            <a:pPr algn="l" rtl="0">
              <a:lnSpc>
                <a:spcPct val="80000"/>
              </a:lnSpc>
            </a:pPr>
            <a:r>
              <a:rPr lang="en-US" b="1" dirty="0">
                <a:latin typeface="Helvetica" pitchFamily="34" charset="0"/>
              </a:rPr>
              <a:t>      H-C-OH</a:t>
            </a:r>
          </a:p>
          <a:p>
            <a:pPr algn="l" rtl="0">
              <a:lnSpc>
                <a:spcPct val="80000"/>
              </a:lnSpc>
            </a:pPr>
            <a:r>
              <a:rPr lang="en-US" sz="1800" b="1" dirty="0">
                <a:latin typeface="Helvetica" pitchFamily="34" charset="0"/>
              </a:rPr>
              <a:t>        </a:t>
            </a:r>
            <a:r>
              <a:rPr lang="en-US" sz="1200" b="1" dirty="0">
                <a:latin typeface="Helvetica" pitchFamily="34" charset="0"/>
              </a:rPr>
              <a:t>   </a:t>
            </a:r>
            <a:r>
              <a:rPr lang="en-US" sz="1800" b="1" dirty="0">
                <a:latin typeface="Helvetica" pitchFamily="34" charset="0"/>
              </a:rPr>
              <a:t> |</a:t>
            </a:r>
            <a:endParaRPr lang="en-US" b="1" dirty="0">
              <a:latin typeface="Helvetica" pitchFamily="34" charset="0"/>
            </a:endParaRPr>
          </a:p>
          <a:p>
            <a:pPr algn="l" rtl="0">
              <a:lnSpc>
                <a:spcPct val="80000"/>
              </a:lnSpc>
            </a:pPr>
            <a:r>
              <a:rPr lang="en-US" b="1" dirty="0">
                <a:latin typeface="Helvetica" pitchFamily="34" charset="0"/>
              </a:rPr>
              <a:t>  </a:t>
            </a:r>
            <a:r>
              <a:rPr lang="en-US" sz="1800" b="1" dirty="0">
                <a:latin typeface="Helvetica" pitchFamily="34" charset="0"/>
              </a:rPr>
              <a:t>   </a:t>
            </a:r>
            <a:r>
              <a:rPr lang="en-US" b="1" dirty="0">
                <a:latin typeface="Helvetica" pitchFamily="34" charset="0"/>
              </a:rPr>
              <a:t>     CH</a:t>
            </a:r>
            <a:r>
              <a:rPr lang="en-US" sz="3200" b="1" baseline="-25000" dirty="0">
                <a:latin typeface="Helvetica" pitchFamily="34" charset="0"/>
              </a:rPr>
              <a:t>2</a:t>
            </a:r>
            <a:r>
              <a:rPr lang="en-US" b="1" dirty="0">
                <a:latin typeface="Helvetica" pitchFamily="34" charset="0"/>
              </a:rPr>
              <a:t>OH</a:t>
            </a:r>
          </a:p>
        </p:txBody>
      </p:sp>
      <p:sp>
        <p:nvSpPr>
          <p:cNvPr id="8198" name="Rectangle 6"/>
          <p:cNvSpPr>
            <a:spLocks noChangeArrowheads="1"/>
          </p:cNvSpPr>
          <p:nvPr/>
        </p:nvSpPr>
        <p:spPr bwMode="auto">
          <a:xfrm>
            <a:off x="3000364" y="2500306"/>
            <a:ext cx="1562927" cy="212519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90487" tIns="44450" rIns="90487" bIns="44450">
            <a:spAutoFit/>
          </a:bodyPr>
          <a:lstStyle/>
          <a:p>
            <a:pPr algn="l" rtl="0">
              <a:lnSpc>
                <a:spcPct val="80000"/>
              </a:lnSpc>
            </a:pPr>
            <a:r>
              <a:rPr lang="en-US" b="1" dirty="0">
                <a:latin typeface="Helvetica" pitchFamily="34" charset="0"/>
              </a:rPr>
              <a:t>         H     </a:t>
            </a:r>
          </a:p>
          <a:p>
            <a:pPr algn="l" rtl="0">
              <a:lnSpc>
                <a:spcPct val="80000"/>
              </a:lnSpc>
            </a:pPr>
            <a:r>
              <a:rPr lang="en-US" sz="1800" b="1" dirty="0">
                <a:latin typeface="Helvetica" pitchFamily="34" charset="0"/>
              </a:rPr>
              <a:t>  </a:t>
            </a:r>
            <a:r>
              <a:rPr lang="en-US" sz="1600" b="1" dirty="0">
                <a:latin typeface="Helvetica" pitchFamily="34" charset="0"/>
              </a:rPr>
              <a:t>  </a:t>
            </a:r>
            <a:r>
              <a:rPr lang="en-US" sz="1400" b="1" dirty="0">
                <a:latin typeface="Helvetica" pitchFamily="34" charset="0"/>
              </a:rPr>
              <a:t> </a:t>
            </a:r>
            <a:r>
              <a:rPr lang="en-US" sz="900" b="1" dirty="0">
                <a:latin typeface="Helvetica" pitchFamily="34" charset="0"/>
              </a:rPr>
              <a:t> </a:t>
            </a:r>
            <a:r>
              <a:rPr lang="en-US" sz="1600" b="1" dirty="0">
                <a:latin typeface="Helvetica" pitchFamily="34" charset="0"/>
              </a:rPr>
              <a:t>  </a:t>
            </a:r>
            <a:r>
              <a:rPr lang="en-US" sz="1800" b="1" dirty="0">
                <a:latin typeface="Helvetica" pitchFamily="34" charset="0"/>
              </a:rPr>
              <a:t>   |</a:t>
            </a:r>
            <a:endParaRPr lang="en-US" b="1" dirty="0">
              <a:latin typeface="Helvetica" pitchFamily="34" charset="0"/>
            </a:endParaRPr>
          </a:p>
          <a:p>
            <a:pPr algn="l" rtl="0">
              <a:lnSpc>
                <a:spcPct val="80000"/>
              </a:lnSpc>
            </a:pPr>
            <a:r>
              <a:rPr lang="en-US" b="1" dirty="0">
                <a:latin typeface="Helvetica" pitchFamily="34" charset="0"/>
              </a:rPr>
              <a:t>         C=O</a:t>
            </a:r>
          </a:p>
          <a:p>
            <a:pPr algn="l" rtl="0">
              <a:lnSpc>
                <a:spcPct val="80000"/>
              </a:lnSpc>
            </a:pPr>
            <a:r>
              <a:rPr lang="en-US" sz="1800" b="1" dirty="0">
                <a:latin typeface="Helvetica" pitchFamily="34" charset="0"/>
              </a:rPr>
              <a:t>   </a:t>
            </a:r>
            <a:r>
              <a:rPr lang="en-US" sz="1600" b="1" dirty="0">
                <a:latin typeface="Helvetica" pitchFamily="34" charset="0"/>
              </a:rPr>
              <a:t> </a:t>
            </a:r>
            <a:r>
              <a:rPr lang="en-US" sz="1400" b="1" dirty="0">
                <a:latin typeface="Helvetica" pitchFamily="34" charset="0"/>
              </a:rPr>
              <a:t>  </a:t>
            </a:r>
            <a:r>
              <a:rPr lang="en-US" sz="700" b="1" dirty="0">
                <a:latin typeface="Helvetica" pitchFamily="34" charset="0"/>
              </a:rPr>
              <a:t> </a:t>
            </a:r>
            <a:r>
              <a:rPr lang="en-US" sz="1600" b="1" dirty="0">
                <a:latin typeface="Helvetica" pitchFamily="34" charset="0"/>
              </a:rPr>
              <a:t> </a:t>
            </a:r>
            <a:r>
              <a:rPr lang="en-US" sz="1800" b="1" dirty="0">
                <a:latin typeface="Helvetica" pitchFamily="34" charset="0"/>
              </a:rPr>
              <a:t>   |</a:t>
            </a:r>
            <a:endParaRPr lang="en-US" b="1" dirty="0">
              <a:latin typeface="Helvetica" pitchFamily="34" charset="0"/>
            </a:endParaRPr>
          </a:p>
          <a:p>
            <a:pPr algn="l" rtl="0">
              <a:lnSpc>
                <a:spcPct val="80000"/>
              </a:lnSpc>
            </a:pPr>
            <a:r>
              <a:rPr lang="en-US" b="1" dirty="0">
                <a:latin typeface="Helvetica" pitchFamily="34" charset="0"/>
              </a:rPr>
              <a:t>     H-C-OH</a:t>
            </a:r>
          </a:p>
          <a:p>
            <a:pPr algn="l" rtl="0">
              <a:lnSpc>
                <a:spcPct val="80000"/>
              </a:lnSpc>
            </a:pPr>
            <a:r>
              <a:rPr lang="en-US" sz="1800" b="1" dirty="0">
                <a:latin typeface="Helvetica" pitchFamily="34" charset="0"/>
              </a:rPr>
              <a:t>   </a:t>
            </a:r>
            <a:r>
              <a:rPr lang="en-US" sz="1600" b="1" dirty="0">
                <a:latin typeface="Helvetica" pitchFamily="34" charset="0"/>
              </a:rPr>
              <a:t>   </a:t>
            </a:r>
            <a:r>
              <a:rPr lang="en-US" sz="800" b="1" dirty="0">
                <a:latin typeface="Helvetica" pitchFamily="34" charset="0"/>
              </a:rPr>
              <a:t> </a:t>
            </a:r>
            <a:r>
              <a:rPr lang="en-US" sz="1600" b="1" dirty="0">
                <a:latin typeface="Helvetica" pitchFamily="34" charset="0"/>
              </a:rPr>
              <a:t>  </a:t>
            </a:r>
            <a:r>
              <a:rPr lang="en-US" sz="1800" b="1" dirty="0">
                <a:latin typeface="Helvetica" pitchFamily="34" charset="0"/>
              </a:rPr>
              <a:t>  |</a:t>
            </a:r>
            <a:endParaRPr lang="en-US" b="1" dirty="0">
              <a:latin typeface="Helvetica" pitchFamily="34" charset="0"/>
            </a:endParaRPr>
          </a:p>
          <a:p>
            <a:pPr algn="l" rtl="0">
              <a:lnSpc>
                <a:spcPct val="80000"/>
              </a:lnSpc>
            </a:pPr>
            <a:r>
              <a:rPr lang="en-US" b="1" dirty="0">
                <a:latin typeface="Helvetica" pitchFamily="34" charset="0"/>
              </a:rPr>
              <a:t>     H-C-OH</a:t>
            </a:r>
          </a:p>
          <a:p>
            <a:pPr algn="l" rtl="0">
              <a:lnSpc>
                <a:spcPct val="80000"/>
              </a:lnSpc>
            </a:pPr>
            <a:r>
              <a:rPr lang="en-US" sz="1800" b="1" dirty="0">
                <a:latin typeface="Helvetica" pitchFamily="34" charset="0"/>
              </a:rPr>
              <a:t>   </a:t>
            </a:r>
            <a:r>
              <a:rPr lang="en-US" sz="1600" b="1" dirty="0">
                <a:latin typeface="Helvetica" pitchFamily="34" charset="0"/>
              </a:rPr>
              <a:t>  </a:t>
            </a:r>
            <a:r>
              <a:rPr lang="en-US" sz="1200" b="1" dirty="0">
                <a:latin typeface="Helvetica" pitchFamily="34" charset="0"/>
              </a:rPr>
              <a:t>   </a:t>
            </a:r>
            <a:r>
              <a:rPr lang="en-US" sz="1600" b="1" dirty="0">
                <a:latin typeface="Helvetica" pitchFamily="34" charset="0"/>
              </a:rPr>
              <a:t> </a:t>
            </a:r>
            <a:r>
              <a:rPr lang="en-US" sz="1200" b="1" dirty="0">
                <a:latin typeface="Helvetica" pitchFamily="34" charset="0"/>
              </a:rPr>
              <a:t>  </a:t>
            </a:r>
            <a:r>
              <a:rPr lang="en-US" sz="1800" b="1" dirty="0">
                <a:latin typeface="Helvetica" pitchFamily="34" charset="0"/>
              </a:rPr>
              <a:t> |</a:t>
            </a:r>
            <a:endParaRPr lang="en-US" b="1" dirty="0">
              <a:latin typeface="Helvetica" pitchFamily="34" charset="0"/>
            </a:endParaRPr>
          </a:p>
          <a:p>
            <a:pPr algn="l" rtl="0">
              <a:lnSpc>
                <a:spcPct val="80000"/>
              </a:lnSpc>
            </a:pPr>
            <a:r>
              <a:rPr lang="en-US" b="1" dirty="0">
                <a:latin typeface="Helvetica" pitchFamily="34" charset="0"/>
              </a:rPr>
              <a:t>   </a:t>
            </a:r>
            <a:r>
              <a:rPr lang="en-US" sz="1800" b="1" dirty="0">
                <a:latin typeface="Helvetica" pitchFamily="34" charset="0"/>
              </a:rPr>
              <a:t> </a:t>
            </a:r>
            <a:r>
              <a:rPr lang="en-US" sz="1000" b="1" dirty="0">
                <a:latin typeface="Helvetica" pitchFamily="34" charset="0"/>
              </a:rPr>
              <a:t> </a:t>
            </a:r>
            <a:r>
              <a:rPr lang="en-US" sz="1800" b="1" dirty="0">
                <a:latin typeface="Helvetica" pitchFamily="34" charset="0"/>
              </a:rPr>
              <a:t> </a:t>
            </a:r>
            <a:r>
              <a:rPr lang="en-US" b="1" dirty="0">
                <a:latin typeface="Helvetica" pitchFamily="34" charset="0"/>
              </a:rPr>
              <a:t>   CH</a:t>
            </a:r>
            <a:r>
              <a:rPr lang="en-US" sz="3200" b="1" baseline="-25000" dirty="0">
                <a:latin typeface="Helvetica" pitchFamily="34" charset="0"/>
              </a:rPr>
              <a:t>2</a:t>
            </a:r>
            <a:r>
              <a:rPr lang="en-US" b="1" dirty="0">
                <a:latin typeface="Helvetica" pitchFamily="34" charset="0"/>
              </a:rPr>
              <a:t>OH</a:t>
            </a:r>
          </a:p>
        </p:txBody>
      </p:sp>
      <p:sp>
        <p:nvSpPr>
          <p:cNvPr id="8199" name="Rectangle 7"/>
          <p:cNvSpPr>
            <a:spLocks noChangeArrowheads="1"/>
          </p:cNvSpPr>
          <p:nvPr/>
        </p:nvSpPr>
        <p:spPr bwMode="auto">
          <a:xfrm>
            <a:off x="1142976" y="2500306"/>
            <a:ext cx="1546897" cy="1681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90487" tIns="44450" rIns="90487" bIns="44450">
            <a:spAutoFit/>
          </a:bodyPr>
          <a:lstStyle/>
          <a:p>
            <a:pPr algn="l" rtl="0">
              <a:lnSpc>
                <a:spcPct val="80000"/>
              </a:lnSpc>
            </a:pPr>
            <a:r>
              <a:rPr lang="en-US" b="1" dirty="0">
                <a:latin typeface="Helvetica" pitchFamily="34" charset="0"/>
              </a:rPr>
              <a:t>  </a:t>
            </a:r>
            <a:r>
              <a:rPr lang="en-US" sz="1600" b="1" dirty="0">
                <a:latin typeface="Helvetica" pitchFamily="34" charset="0"/>
              </a:rPr>
              <a:t>  </a:t>
            </a:r>
            <a:r>
              <a:rPr lang="en-US" b="1" dirty="0">
                <a:latin typeface="Helvetica" pitchFamily="34" charset="0"/>
              </a:rPr>
              <a:t>     H     </a:t>
            </a:r>
          </a:p>
          <a:p>
            <a:pPr algn="l" rtl="0">
              <a:lnSpc>
                <a:spcPct val="80000"/>
              </a:lnSpc>
            </a:pPr>
            <a:r>
              <a:rPr lang="en-US" sz="1800" b="1" dirty="0">
                <a:latin typeface="Helvetica" pitchFamily="34" charset="0"/>
              </a:rPr>
              <a:t>  </a:t>
            </a:r>
            <a:r>
              <a:rPr lang="en-US" sz="1600" b="1" dirty="0">
                <a:latin typeface="Helvetica" pitchFamily="34" charset="0"/>
              </a:rPr>
              <a:t>   </a:t>
            </a:r>
            <a:r>
              <a:rPr lang="en-US" sz="1000" b="1" dirty="0">
                <a:latin typeface="Helvetica" pitchFamily="34" charset="0"/>
              </a:rPr>
              <a:t> </a:t>
            </a:r>
            <a:r>
              <a:rPr lang="en-US" sz="1800" b="1" dirty="0">
                <a:latin typeface="Helvetica" pitchFamily="34" charset="0"/>
              </a:rPr>
              <a:t>    |</a:t>
            </a:r>
            <a:endParaRPr lang="en-US" b="1" dirty="0">
              <a:latin typeface="Helvetica" pitchFamily="34" charset="0"/>
            </a:endParaRPr>
          </a:p>
          <a:p>
            <a:pPr algn="l" rtl="0">
              <a:lnSpc>
                <a:spcPct val="80000"/>
              </a:lnSpc>
            </a:pPr>
            <a:r>
              <a:rPr lang="en-US" b="1" dirty="0">
                <a:latin typeface="Helvetica" pitchFamily="34" charset="0"/>
              </a:rPr>
              <a:t>         C=O</a:t>
            </a:r>
          </a:p>
          <a:p>
            <a:pPr algn="l" rtl="0">
              <a:lnSpc>
                <a:spcPct val="80000"/>
              </a:lnSpc>
            </a:pPr>
            <a:r>
              <a:rPr lang="en-US" sz="1800" b="1" dirty="0">
                <a:latin typeface="Helvetica" pitchFamily="34" charset="0"/>
              </a:rPr>
              <a:t>    </a:t>
            </a:r>
            <a:r>
              <a:rPr lang="en-US" sz="1600" b="1" dirty="0">
                <a:latin typeface="Helvetica" pitchFamily="34" charset="0"/>
              </a:rPr>
              <a:t>  </a:t>
            </a:r>
            <a:r>
              <a:rPr lang="en-US" sz="800" b="1" dirty="0">
                <a:latin typeface="Helvetica" pitchFamily="34" charset="0"/>
              </a:rPr>
              <a:t> </a:t>
            </a:r>
            <a:r>
              <a:rPr lang="en-US" sz="1800" b="1" dirty="0">
                <a:latin typeface="Helvetica" pitchFamily="34" charset="0"/>
              </a:rPr>
              <a:t>   |</a:t>
            </a:r>
            <a:endParaRPr lang="en-US" b="1" dirty="0">
              <a:latin typeface="Helvetica" pitchFamily="34" charset="0"/>
            </a:endParaRPr>
          </a:p>
          <a:p>
            <a:pPr algn="l" rtl="0">
              <a:lnSpc>
                <a:spcPct val="80000"/>
              </a:lnSpc>
            </a:pPr>
            <a:r>
              <a:rPr lang="en-US" sz="1600" b="1" dirty="0">
                <a:latin typeface="Helvetica" pitchFamily="34" charset="0"/>
              </a:rPr>
              <a:t>    </a:t>
            </a:r>
            <a:r>
              <a:rPr lang="en-US" b="1" dirty="0">
                <a:latin typeface="Helvetica" pitchFamily="34" charset="0"/>
              </a:rPr>
              <a:t> H-C-OH</a:t>
            </a:r>
          </a:p>
          <a:p>
            <a:pPr algn="l" rtl="0">
              <a:lnSpc>
                <a:spcPct val="80000"/>
              </a:lnSpc>
            </a:pPr>
            <a:r>
              <a:rPr lang="en-US" sz="1800" b="1" dirty="0">
                <a:latin typeface="Helvetica" pitchFamily="34" charset="0"/>
              </a:rPr>
              <a:t>      </a:t>
            </a:r>
            <a:r>
              <a:rPr lang="en-US" sz="900" b="1" dirty="0">
                <a:latin typeface="Helvetica" pitchFamily="34" charset="0"/>
              </a:rPr>
              <a:t> </a:t>
            </a:r>
            <a:r>
              <a:rPr lang="en-US" sz="1800" b="1" dirty="0">
                <a:latin typeface="Helvetica" pitchFamily="34" charset="0"/>
              </a:rPr>
              <a:t>   |</a:t>
            </a:r>
            <a:endParaRPr lang="en-US" b="1" dirty="0">
              <a:latin typeface="Helvetica" pitchFamily="34" charset="0"/>
            </a:endParaRPr>
          </a:p>
          <a:p>
            <a:pPr algn="l" rtl="0">
              <a:lnSpc>
                <a:spcPct val="80000"/>
              </a:lnSpc>
            </a:pPr>
            <a:r>
              <a:rPr lang="en-US" b="1" dirty="0">
                <a:latin typeface="Helvetica" pitchFamily="34" charset="0"/>
              </a:rPr>
              <a:t> </a:t>
            </a:r>
            <a:r>
              <a:rPr lang="en-US" sz="2000" b="1" dirty="0">
                <a:latin typeface="Helvetica" pitchFamily="34" charset="0"/>
              </a:rPr>
              <a:t>   </a:t>
            </a:r>
            <a:r>
              <a:rPr lang="en-US" b="1" dirty="0">
                <a:latin typeface="Helvetica" pitchFamily="34" charset="0"/>
              </a:rPr>
              <a:t>    CH</a:t>
            </a:r>
            <a:r>
              <a:rPr lang="en-US" sz="3200" b="1" baseline="-25000" dirty="0">
                <a:latin typeface="Helvetica" pitchFamily="34" charset="0"/>
              </a:rPr>
              <a:t>2</a:t>
            </a:r>
            <a:r>
              <a:rPr lang="en-US" b="1" dirty="0">
                <a:latin typeface="Helvetica" pitchFamily="34" charset="0"/>
              </a:rPr>
              <a:t>OH</a:t>
            </a:r>
          </a:p>
        </p:txBody>
      </p:sp>
      <p:sp>
        <p:nvSpPr>
          <p:cNvPr id="8200" name="Rectangle 8"/>
          <p:cNvSpPr>
            <a:spLocks noChangeArrowheads="1"/>
          </p:cNvSpPr>
          <p:nvPr/>
        </p:nvSpPr>
        <p:spPr bwMode="auto">
          <a:xfrm>
            <a:off x="1142976" y="5500702"/>
            <a:ext cx="7696208" cy="97616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spAutoFit/>
          </a:bodyPr>
          <a:lstStyle/>
          <a:p>
            <a:pPr algn="l" rtl="0">
              <a:lnSpc>
                <a:spcPct val="80000"/>
              </a:lnSpc>
            </a:pPr>
            <a:r>
              <a:rPr lang="en-US" sz="2800" dirty="0"/>
              <a:t>  </a:t>
            </a:r>
            <a:r>
              <a:rPr lang="en-US" sz="2800" dirty="0" err="1"/>
              <a:t>Triose</a:t>
            </a:r>
            <a:r>
              <a:rPr lang="en-US" sz="2800" dirty="0"/>
              <a:t>           </a:t>
            </a:r>
            <a:r>
              <a:rPr lang="en-US" sz="2800" dirty="0" err="1"/>
              <a:t>Tetrose</a:t>
            </a:r>
            <a:r>
              <a:rPr lang="en-US" sz="2800" dirty="0"/>
              <a:t>           Pentose            </a:t>
            </a:r>
            <a:r>
              <a:rPr lang="en-US" sz="2800" dirty="0" err="1"/>
              <a:t>Hexose</a:t>
            </a:r>
            <a:endParaRPr lang="en-US" sz="2800" dirty="0"/>
          </a:p>
          <a:p>
            <a:pPr>
              <a:lnSpc>
                <a:spcPct val="80000"/>
              </a:lnSpc>
            </a:pPr>
            <a:endParaRPr lang="en-US" sz="1600" dirty="0"/>
          </a:p>
          <a:p>
            <a:pPr algn="l" rtl="0">
              <a:lnSpc>
                <a:spcPct val="80000"/>
              </a:lnSpc>
              <a:buFont typeface="Arial" pitchFamily="34" charset="0"/>
              <a:buChar char="•"/>
            </a:pPr>
            <a:r>
              <a:rPr lang="en-US" sz="2800" dirty="0"/>
              <a:t> Can be either </a:t>
            </a:r>
            <a:r>
              <a:rPr lang="en-US" sz="2800" dirty="0" err="1"/>
              <a:t>aldose</a:t>
            </a:r>
            <a:r>
              <a:rPr lang="en-US" sz="2800" dirty="0"/>
              <a:t> or </a:t>
            </a:r>
            <a:r>
              <a:rPr lang="en-US" sz="2800" dirty="0" err="1"/>
              <a:t>ketose</a:t>
            </a:r>
            <a:r>
              <a:rPr lang="en-US" sz="2800" dirty="0"/>
              <a:t> sugar.</a:t>
            </a:r>
          </a:p>
        </p:txBody>
      </p:sp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0100" y="214290"/>
            <a:ext cx="7498080" cy="78581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defRPr/>
            </a:pP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GB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xamples</a:t>
            </a:r>
            <a:r>
              <a:rPr lang="en-GB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en-GB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Monosaccharides</a:t>
            </a:r>
            <a:endParaRPr lang="en-GB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500034" y="1285860"/>
          <a:ext cx="8186766" cy="518853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289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289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2892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57256">
                <a:tc>
                  <a:txBody>
                    <a:bodyPr/>
                    <a:lstStyle/>
                    <a:p>
                      <a:pPr algn="ctr"/>
                      <a:r>
                        <a:rPr lang="en-GB" sz="2400" b="1" u="none" dirty="0">
                          <a:latin typeface="Times New Roman" pitchFamily="18" charset="0"/>
                          <a:cs typeface="Times New Roman" pitchFamily="18" charset="0"/>
                        </a:rPr>
                        <a:t>No.</a:t>
                      </a:r>
                      <a:r>
                        <a:rPr lang="en-GB" sz="2400" b="1" u="none" baseline="0" dirty="0">
                          <a:latin typeface="Times New Roman" pitchFamily="18" charset="0"/>
                          <a:cs typeface="Times New Roman" pitchFamily="18" charset="0"/>
                        </a:rPr>
                        <a:t> of carbon atoms</a:t>
                      </a:r>
                      <a:endParaRPr lang="en-GB" sz="2400" b="1" u="non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1" u="none" dirty="0">
                          <a:latin typeface="Times New Roman" pitchFamily="18" charset="0"/>
                          <a:cs typeface="Times New Roman" pitchFamily="18" charset="0"/>
                        </a:rPr>
                        <a:t>Aldo</a:t>
                      </a:r>
                      <a:endParaRPr lang="en-GB" sz="2400" b="1" u="non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1" u="none" dirty="0" err="1">
                          <a:latin typeface="Times New Roman" pitchFamily="18" charset="0"/>
                          <a:cs typeface="Times New Roman" pitchFamily="18" charset="0"/>
                        </a:rPr>
                        <a:t>keto</a:t>
                      </a:r>
                      <a:endParaRPr lang="en-GB" sz="2400" b="1" u="non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4380">
                <a:tc>
                  <a:txBody>
                    <a:bodyPr/>
                    <a:lstStyle/>
                    <a:p>
                      <a:pPr algn="ctr" rtl="0"/>
                      <a:r>
                        <a:rPr lang="en-GB" sz="2400" dirty="0">
                          <a:latin typeface="Times New Roman" pitchFamily="18" charset="0"/>
                          <a:cs typeface="Times New Roman" pitchFamily="18" charset="0"/>
                        </a:rPr>
                        <a:t>3c </a:t>
                      </a:r>
                      <a:r>
                        <a:rPr lang="en-GB" sz="2400" dirty="0" err="1">
                          <a:latin typeface="Times New Roman" pitchFamily="18" charset="0"/>
                          <a:cs typeface="Times New Roman" pitchFamily="18" charset="0"/>
                        </a:rPr>
                        <a:t>trioses</a:t>
                      </a:r>
                      <a:endParaRPr lang="en-GB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GB" sz="2400" dirty="0" err="1">
                          <a:latin typeface="Times New Roman" pitchFamily="18" charset="0"/>
                          <a:cs typeface="Times New Roman" pitchFamily="18" charset="0"/>
                        </a:rPr>
                        <a:t>Glyceraldehyde</a:t>
                      </a:r>
                      <a:endParaRPr lang="en-GB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GB" sz="2400" dirty="0" err="1">
                          <a:latin typeface="Times New Roman" pitchFamily="18" charset="0"/>
                          <a:cs typeface="Times New Roman" pitchFamily="18" charset="0"/>
                        </a:rPr>
                        <a:t>Dihydroxyacetone</a:t>
                      </a:r>
                      <a:endParaRPr lang="en-GB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4380">
                <a:tc>
                  <a:txBody>
                    <a:bodyPr/>
                    <a:lstStyle/>
                    <a:p>
                      <a:pPr algn="ctr" rtl="0"/>
                      <a:r>
                        <a:rPr lang="en-GB" sz="2400" dirty="0">
                          <a:latin typeface="Times New Roman" pitchFamily="18" charset="0"/>
                          <a:cs typeface="Times New Roman" pitchFamily="18" charset="0"/>
                        </a:rPr>
                        <a:t>4c</a:t>
                      </a:r>
                      <a:r>
                        <a:rPr lang="en-GB" sz="24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GB" sz="24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tetroses</a:t>
                      </a:r>
                      <a:endParaRPr lang="en-GB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GB" sz="2400" dirty="0" err="1">
                          <a:latin typeface="Times New Roman" pitchFamily="18" charset="0"/>
                          <a:cs typeface="Times New Roman" pitchFamily="18" charset="0"/>
                        </a:rPr>
                        <a:t>Erythrose</a:t>
                      </a:r>
                      <a:endParaRPr lang="en-GB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GB" sz="2400" dirty="0" err="1">
                          <a:latin typeface="Times New Roman" pitchFamily="18" charset="0"/>
                          <a:cs typeface="Times New Roman" pitchFamily="18" charset="0"/>
                        </a:rPr>
                        <a:t>Erythrulose</a:t>
                      </a:r>
                      <a:endParaRPr lang="en-GB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85818">
                <a:tc>
                  <a:txBody>
                    <a:bodyPr/>
                    <a:lstStyle/>
                    <a:p>
                      <a:pPr algn="ctr" rtl="0"/>
                      <a:r>
                        <a:rPr lang="en-GB" sz="2400" dirty="0">
                          <a:latin typeface="Times New Roman" pitchFamily="18" charset="0"/>
                          <a:cs typeface="Times New Roman" pitchFamily="18" charset="0"/>
                        </a:rPr>
                        <a:t>5c </a:t>
                      </a:r>
                      <a:r>
                        <a:rPr lang="en-GB" sz="2400" dirty="0" err="1">
                          <a:latin typeface="Times New Roman" pitchFamily="18" charset="0"/>
                          <a:cs typeface="Times New Roman" pitchFamily="18" charset="0"/>
                        </a:rPr>
                        <a:t>pentoses</a:t>
                      </a:r>
                      <a:endParaRPr lang="en-GB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GB" sz="2400" dirty="0">
                          <a:latin typeface="Times New Roman" pitchFamily="18" charset="0"/>
                          <a:cs typeface="Times New Roman" pitchFamily="18" charset="0"/>
                        </a:rPr>
                        <a:t>Ribose,</a:t>
                      </a:r>
                      <a:r>
                        <a:rPr lang="en-GB" sz="24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GB" sz="24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Xylose</a:t>
                      </a:r>
                      <a:endParaRPr lang="en-GB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GB" sz="2400" dirty="0" err="1">
                          <a:latin typeface="Times New Roman" pitchFamily="18" charset="0"/>
                          <a:cs typeface="Times New Roman" pitchFamily="18" charset="0"/>
                        </a:rPr>
                        <a:t>Ribulose</a:t>
                      </a:r>
                      <a:r>
                        <a:rPr lang="en-GB" sz="2400" dirty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GB" sz="2400" dirty="0" err="1">
                          <a:latin typeface="Times New Roman" pitchFamily="18" charset="0"/>
                          <a:cs typeface="Times New Roman" pitchFamily="18" charset="0"/>
                        </a:rPr>
                        <a:t>Xylullose</a:t>
                      </a:r>
                      <a:endParaRPr lang="en-GB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28694">
                <a:tc>
                  <a:txBody>
                    <a:bodyPr/>
                    <a:lstStyle/>
                    <a:p>
                      <a:pPr algn="ctr" rtl="0"/>
                      <a:r>
                        <a:rPr lang="en-GB" sz="2400" dirty="0">
                          <a:latin typeface="Times New Roman" pitchFamily="18" charset="0"/>
                          <a:cs typeface="Times New Roman" pitchFamily="18" charset="0"/>
                        </a:rPr>
                        <a:t>s6c </a:t>
                      </a:r>
                      <a:r>
                        <a:rPr lang="en-GB" sz="2400" dirty="0" err="1">
                          <a:latin typeface="Times New Roman" pitchFamily="18" charset="0"/>
                          <a:cs typeface="Times New Roman" pitchFamily="18" charset="0"/>
                        </a:rPr>
                        <a:t>hexose</a:t>
                      </a:r>
                      <a:endParaRPr lang="en-GB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GB" sz="2400" dirty="0">
                          <a:latin typeface="Times New Roman" pitchFamily="18" charset="0"/>
                          <a:cs typeface="Times New Roman" pitchFamily="18" charset="0"/>
                        </a:rPr>
                        <a:t>Glucose, </a:t>
                      </a:r>
                      <a:r>
                        <a:rPr lang="en-GB" sz="2400" dirty="0" err="1">
                          <a:latin typeface="Times New Roman" pitchFamily="18" charset="0"/>
                          <a:cs typeface="Times New Roman" pitchFamily="18" charset="0"/>
                        </a:rPr>
                        <a:t>Galactose</a:t>
                      </a:r>
                      <a:r>
                        <a:rPr lang="en-GB" sz="2400" dirty="0">
                          <a:latin typeface="Times New Roman" pitchFamily="18" charset="0"/>
                          <a:cs typeface="Times New Roman" pitchFamily="18" charset="0"/>
                        </a:rPr>
                        <a:t>, Mannose</a:t>
                      </a:r>
                      <a:endParaRPr lang="en-GB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GB" sz="2400" dirty="0">
                          <a:latin typeface="Times New Roman" pitchFamily="18" charset="0"/>
                          <a:cs typeface="Times New Roman" pitchFamily="18" charset="0"/>
                        </a:rPr>
                        <a:t>Fructose</a:t>
                      </a:r>
                      <a:endParaRPr lang="en-GB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188002">
                <a:tc>
                  <a:txBody>
                    <a:bodyPr/>
                    <a:lstStyle/>
                    <a:p>
                      <a:pPr algn="ctr" rtl="0"/>
                      <a:r>
                        <a:rPr lang="en-GB" sz="2400" dirty="0">
                          <a:latin typeface="Times New Roman" pitchFamily="18" charset="0"/>
                          <a:cs typeface="Times New Roman" pitchFamily="18" charset="0"/>
                        </a:rPr>
                        <a:t>7c heptoses</a:t>
                      </a:r>
                      <a:endParaRPr lang="en-GB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GB" sz="2400" b="1" dirty="0">
                          <a:latin typeface="Times New Roman" pitchFamily="18" charset="0"/>
                          <a:cs typeface="Times New Roman" pitchFamily="18" charset="0"/>
                        </a:rPr>
                        <a:t>_______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GB" sz="2400" dirty="0" err="1">
                          <a:latin typeface="Times New Roman" pitchFamily="18" charset="0"/>
                          <a:cs typeface="Times New Roman" pitchFamily="18" charset="0"/>
                        </a:rPr>
                        <a:t>Psedheptulose</a:t>
                      </a:r>
                      <a:endParaRPr lang="en-GB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 rtl="0"/>
            <a:r>
              <a:rPr lang="en-US" dirty="0">
                <a:latin typeface="Times New Roman" pitchFamily="18" charset="0"/>
                <a:cs typeface="Times New Roman" pitchFamily="18" charset="0"/>
              </a:rPr>
              <a:t>D-glucose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7158" y="1571612"/>
            <a:ext cx="6429420" cy="4876800"/>
          </a:xfr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justLow" rtl="0">
              <a:lnSpc>
                <a:spcPct val="90000"/>
              </a:lnSpc>
              <a:spcBef>
                <a:spcPct val="10000"/>
              </a:spcBef>
              <a:buClr>
                <a:srgbClr val="3365FB"/>
              </a:buClr>
              <a:buSzPct val="125000"/>
              <a:buFontTx/>
              <a:buChar char="•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Glucose is an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aldohexose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sugar.</a:t>
            </a:r>
          </a:p>
          <a:p>
            <a:pPr algn="justLow" rtl="0"/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pPr algn="justLow" rtl="0">
              <a:lnSpc>
                <a:spcPct val="90000"/>
              </a:lnSpc>
              <a:spcBef>
                <a:spcPct val="10000"/>
              </a:spcBef>
              <a:buClr>
                <a:srgbClr val="3365FB"/>
              </a:buClr>
              <a:buSzPct val="125000"/>
              <a:buFontTx/>
              <a:buChar char="•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Common names include dextrose, grape sugar, blood sugar.</a:t>
            </a:r>
          </a:p>
          <a:p>
            <a:pPr algn="justLow" rtl="0"/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pPr algn="justLow" rtl="0">
              <a:lnSpc>
                <a:spcPct val="90000"/>
              </a:lnSpc>
              <a:spcBef>
                <a:spcPct val="10000"/>
              </a:spcBef>
              <a:buClr>
                <a:srgbClr val="3365FB"/>
              </a:buClr>
              <a:buSzPct val="125000"/>
              <a:buFontTx/>
              <a:buChar char="•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Most important sugar in our diet.</a:t>
            </a:r>
          </a:p>
          <a:p>
            <a:pPr algn="justLow" rtl="0"/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pPr algn="justLow" rtl="0">
              <a:lnSpc>
                <a:spcPct val="90000"/>
              </a:lnSpc>
              <a:spcBef>
                <a:spcPct val="10000"/>
              </a:spcBef>
              <a:buClr>
                <a:srgbClr val="3365FB"/>
              </a:buClr>
              <a:buSzPct val="125000"/>
              <a:buFontTx/>
              <a:buChar char="•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Most abundant organic compound found in nature.</a:t>
            </a:r>
          </a:p>
          <a:p>
            <a:pPr algn="justLow" rtl="0"/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pPr algn="justLow" rtl="0">
              <a:lnSpc>
                <a:spcPct val="90000"/>
              </a:lnSpc>
              <a:spcBef>
                <a:spcPct val="10000"/>
              </a:spcBef>
              <a:buClr>
                <a:srgbClr val="3365FB"/>
              </a:buClr>
              <a:buSzPct val="125000"/>
              <a:buFontTx/>
              <a:buChar char="•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Level of fasting blood glucose         ( 65-110 mg/ dl)</a:t>
            </a:r>
          </a:p>
        </p:txBody>
      </p:sp>
      <p:pic>
        <p:nvPicPr>
          <p:cNvPr id="41" name="Picture 40" descr="download (1)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00892" y="2071678"/>
            <a:ext cx="1628775" cy="407196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857224" y="357166"/>
            <a:ext cx="7498080" cy="939784"/>
          </a:xfr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 rtl="0"/>
            <a:r>
              <a:rPr lang="en-US" dirty="0">
                <a:latin typeface="Times New Roman" pitchFamily="18" charset="0"/>
                <a:cs typeface="Times New Roman" pitchFamily="18" charset="0"/>
              </a:rPr>
              <a:t>D-Fructose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l" rtl="0">
              <a:buNone/>
            </a:pPr>
            <a:endParaRPr lang="en-US" dirty="0"/>
          </a:p>
          <a:p>
            <a:pPr algn="l" rtl="0"/>
            <a:r>
              <a:rPr lang="en-US" dirty="0"/>
              <a:t>Another common sugar.</a:t>
            </a:r>
          </a:p>
          <a:p>
            <a:pPr algn="l" rtl="0"/>
            <a:endParaRPr lang="en-US" dirty="0"/>
          </a:p>
          <a:p>
            <a:pPr algn="l" rtl="0"/>
            <a:r>
              <a:rPr lang="en-US" dirty="0"/>
              <a:t>It is a ketohexose.</a:t>
            </a:r>
          </a:p>
          <a:p>
            <a:pPr algn="l" rtl="0"/>
            <a:endParaRPr lang="en-US" dirty="0"/>
          </a:p>
          <a:p>
            <a:pPr algn="l" rtl="0"/>
            <a:r>
              <a:rPr lang="en-US" dirty="0"/>
              <a:t>Sweetest of all sugars.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6572264" y="2285992"/>
            <a:ext cx="1534073" cy="263405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spAutoFit/>
          </a:bodyPr>
          <a:lstStyle/>
          <a:p>
            <a:pPr algn="l" rtl="0">
              <a:lnSpc>
                <a:spcPct val="80000"/>
              </a:lnSpc>
            </a:pPr>
            <a:r>
              <a:rPr lang="en-US" b="1" dirty="0">
                <a:latin typeface="Helvetica" pitchFamily="34" charset="0"/>
              </a:rPr>
              <a:t>      </a:t>
            </a:r>
            <a:r>
              <a:rPr lang="en-US" sz="2000" b="1" dirty="0">
                <a:latin typeface="Helvetica" pitchFamily="34" charset="0"/>
              </a:rPr>
              <a:t> </a:t>
            </a:r>
            <a:r>
              <a:rPr lang="en-US" b="1" dirty="0">
                <a:latin typeface="Helvetica" pitchFamily="34" charset="0"/>
              </a:rPr>
              <a:t>CH</a:t>
            </a:r>
            <a:r>
              <a:rPr lang="en-US" sz="3200" b="1" baseline="-25000" dirty="0">
                <a:latin typeface="Helvetica" pitchFamily="34" charset="0"/>
              </a:rPr>
              <a:t>2</a:t>
            </a:r>
            <a:r>
              <a:rPr lang="en-US" b="1" dirty="0">
                <a:latin typeface="Helvetica" pitchFamily="34" charset="0"/>
              </a:rPr>
              <a:t>OH </a:t>
            </a:r>
          </a:p>
          <a:p>
            <a:pPr algn="l" rtl="0">
              <a:lnSpc>
                <a:spcPct val="80000"/>
              </a:lnSpc>
            </a:pPr>
            <a:r>
              <a:rPr lang="en-US" sz="1800" b="1" dirty="0">
                <a:latin typeface="Helvetica" pitchFamily="34" charset="0"/>
              </a:rPr>
              <a:t>        </a:t>
            </a:r>
            <a:r>
              <a:rPr lang="en-US" sz="1000" b="1" dirty="0">
                <a:latin typeface="Helvetica" pitchFamily="34" charset="0"/>
              </a:rPr>
              <a:t> </a:t>
            </a:r>
            <a:r>
              <a:rPr lang="en-US" sz="1800" b="1" dirty="0">
                <a:latin typeface="Helvetica" pitchFamily="34" charset="0"/>
              </a:rPr>
              <a:t>  |</a:t>
            </a:r>
            <a:endParaRPr lang="en-US" b="1" dirty="0">
              <a:latin typeface="Helvetica" pitchFamily="34" charset="0"/>
            </a:endParaRPr>
          </a:p>
          <a:p>
            <a:pPr algn="l" rtl="0">
              <a:lnSpc>
                <a:spcPct val="80000"/>
              </a:lnSpc>
            </a:pPr>
            <a:r>
              <a:rPr lang="en-US" b="1" dirty="0">
                <a:latin typeface="Helvetica" pitchFamily="34" charset="0"/>
              </a:rPr>
              <a:t>      </a:t>
            </a:r>
            <a:r>
              <a:rPr lang="en-US" sz="2000" b="1" dirty="0">
                <a:latin typeface="Helvetica" pitchFamily="34" charset="0"/>
              </a:rPr>
              <a:t> </a:t>
            </a:r>
            <a:r>
              <a:rPr lang="en-US" b="1" dirty="0">
                <a:latin typeface="Helvetica" pitchFamily="34" charset="0"/>
              </a:rPr>
              <a:t>C=O</a:t>
            </a:r>
          </a:p>
          <a:p>
            <a:pPr algn="l" rtl="0">
              <a:lnSpc>
                <a:spcPct val="80000"/>
              </a:lnSpc>
            </a:pPr>
            <a:r>
              <a:rPr lang="en-US" sz="1800" b="1" dirty="0">
                <a:latin typeface="Helvetica" pitchFamily="34" charset="0"/>
              </a:rPr>
              <a:t>      </a:t>
            </a:r>
            <a:r>
              <a:rPr lang="en-US" sz="900" b="1" dirty="0">
                <a:latin typeface="Helvetica" pitchFamily="34" charset="0"/>
              </a:rPr>
              <a:t> </a:t>
            </a:r>
            <a:r>
              <a:rPr lang="en-US" sz="1800" b="1" dirty="0">
                <a:latin typeface="Helvetica" pitchFamily="34" charset="0"/>
              </a:rPr>
              <a:t>    |</a:t>
            </a:r>
            <a:endParaRPr lang="en-US" b="1" dirty="0">
              <a:latin typeface="Helvetica" pitchFamily="34" charset="0"/>
            </a:endParaRPr>
          </a:p>
          <a:p>
            <a:pPr algn="l" rtl="0">
              <a:lnSpc>
                <a:spcPct val="80000"/>
              </a:lnSpc>
            </a:pPr>
            <a:r>
              <a:rPr lang="en-US" b="1" dirty="0">
                <a:latin typeface="Helvetica" pitchFamily="34" charset="0"/>
              </a:rPr>
              <a:t>HO-C-H</a:t>
            </a:r>
          </a:p>
          <a:p>
            <a:pPr algn="l" rtl="0">
              <a:lnSpc>
                <a:spcPct val="80000"/>
              </a:lnSpc>
            </a:pPr>
            <a:r>
              <a:rPr lang="en-US" sz="1800" b="1" dirty="0">
                <a:latin typeface="Helvetica" pitchFamily="34" charset="0"/>
              </a:rPr>
              <a:t>         </a:t>
            </a:r>
            <a:r>
              <a:rPr lang="en-US" sz="900" b="1" dirty="0">
                <a:latin typeface="Helvetica" pitchFamily="34" charset="0"/>
              </a:rPr>
              <a:t> </a:t>
            </a:r>
            <a:r>
              <a:rPr lang="en-US" sz="1800" b="1" dirty="0">
                <a:latin typeface="Helvetica" pitchFamily="34" charset="0"/>
              </a:rPr>
              <a:t> |</a:t>
            </a:r>
            <a:endParaRPr lang="en-US" b="1" dirty="0">
              <a:latin typeface="Helvetica" pitchFamily="34" charset="0"/>
            </a:endParaRPr>
          </a:p>
          <a:p>
            <a:pPr algn="l" rtl="0">
              <a:lnSpc>
                <a:spcPct val="80000"/>
              </a:lnSpc>
            </a:pPr>
            <a:r>
              <a:rPr lang="en-US" sz="1800" b="1" dirty="0">
                <a:latin typeface="Helvetica" pitchFamily="34" charset="0"/>
              </a:rPr>
              <a:t>   </a:t>
            </a:r>
            <a:r>
              <a:rPr lang="en-US" b="1" dirty="0">
                <a:latin typeface="Helvetica" pitchFamily="34" charset="0"/>
              </a:rPr>
              <a:t> H-C-OH</a:t>
            </a:r>
          </a:p>
          <a:p>
            <a:pPr algn="l" rtl="0">
              <a:lnSpc>
                <a:spcPct val="80000"/>
              </a:lnSpc>
            </a:pPr>
            <a:r>
              <a:rPr lang="en-US" sz="1800" b="1" dirty="0">
                <a:latin typeface="Helvetica" pitchFamily="34" charset="0"/>
              </a:rPr>
              <a:t>       </a:t>
            </a:r>
            <a:r>
              <a:rPr lang="en-US" sz="1200" b="1" dirty="0">
                <a:latin typeface="Helvetica" pitchFamily="34" charset="0"/>
              </a:rPr>
              <a:t> </a:t>
            </a:r>
            <a:r>
              <a:rPr lang="en-US" sz="900" b="1" dirty="0">
                <a:latin typeface="Helvetica" pitchFamily="34" charset="0"/>
              </a:rPr>
              <a:t> </a:t>
            </a:r>
            <a:r>
              <a:rPr lang="en-US" sz="1400" b="1" dirty="0">
                <a:latin typeface="Helvetica" pitchFamily="34" charset="0"/>
              </a:rPr>
              <a:t>  </a:t>
            </a:r>
            <a:r>
              <a:rPr lang="en-US" sz="1800" b="1" dirty="0">
                <a:latin typeface="Helvetica" pitchFamily="34" charset="0"/>
              </a:rPr>
              <a:t> |</a:t>
            </a:r>
            <a:endParaRPr lang="en-US" b="1" dirty="0">
              <a:latin typeface="Helvetica" pitchFamily="34" charset="0"/>
            </a:endParaRPr>
          </a:p>
          <a:p>
            <a:pPr algn="l" rtl="0">
              <a:lnSpc>
                <a:spcPct val="80000"/>
              </a:lnSpc>
            </a:pPr>
            <a:r>
              <a:rPr lang="en-US" sz="1800" b="1" dirty="0">
                <a:latin typeface="Helvetica" pitchFamily="34" charset="0"/>
              </a:rPr>
              <a:t>    </a:t>
            </a:r>
            <a:r>
              <a:rPr lang="en-US" b="1" dirty="0">
                <a:latin typeface="Helvetica" pitchFamily="34" charset="0"/>
              </a:rPr>
              <a:t>H-C-OH</a:t>
            </a:r>
          </a:p>
          <a:p>
            <a:pPr algn="l" rtl="0">
              <a:lnSpc>
                <a:spcPct val="80000"/>
              </a:lnSpc>
            </a:pPr>
            <a:r>
              <a:rPr lang="en-US" sz="1800" b="1" dirty="0">
                <a:latin typeface="Helvetica" pitchFamily="34" charset="0"/>
              </a:rPr>
              <a:t>        </a:t>
            </a:r>
            <a:r>
              <a:rPr lang="en-US" sz="1200" b="1" dirty="0">
                <a:latin typeface="Helvetica" pitchFamily="34" charset="0"/>
              </a:rPr>
              <a:t> </a:t>
            </a:r>
            <a:r>
              <a:rPr lang="en-US" sz="800" b="1" dirty="0">
                <a:latin typeface="Helvetica" pitchFamily="34" charset="0"/>
              </a:rPr>
              <a:t>  </a:t>
            </a:r>
            <a:r>
              <a:rPr lang="en-US" sz="1800" b="1" dirty="0">
                <a:latin typeface="Helvetica" pitchFamily="34" charset="0"/>
              </a:rPr>
              <a:t> |</a:t>
            </a:r>
            <a:endParaRPr lang="en-US" b="1" dirty="0">
              <a:latin typeface="Helvetica" pitchFamily="34" charset="0"/>
            </a:endParaRPr>
          </a:p>
          <a:p>
            <a:pPr algn="l" rtl="0">
              <a:lnSpc>
                <a:spcPct val="80000"/>
              </a:lnSpc>
            </a:pPr>
            <a:r>
              <a:rPr lang="en-US" b="1" dirty="0">
                <a:latin typeface="Helvetica" pitchFamily="34" charset="0"/>
              </a:rPr>
              <a:t>     </a:t>
            </a:r>
            <a:r>
              <a:rPr lang="en-US" sz="2000" b="1" dirty="0">
                <a:latin typeface="Helvetica" pitchFamily="34" charset="0"/>
              </a:rPr>
              <a:t> </a:t>
            </a:r>
            <a:r>
              <a:rPr lang="en-US" sz="1600" b="1" dirty="0">
                <a:latin typeface="Helvetica" pitchFamily="34" charset="0"/>
              </a:rPr>
              <a:t>  </a:t>
            </a:r>
            <a:r>
              <a:rPr lang="en-US" b="1" dirty="0">
                <a:latin typeface="Helvetica" pitchFamily="34" charset="0"/>
              </a:rPr>
              <a:t>CH</a:t>
            </a:r>
            <a:r>
              <a:rPr lang="en-US" sz="3200" b="1" baseline="-25000" dirty="0">
                <a:latin typeface="Helvetica" pitchFamily="34" charset="0"/>
              </a:rPr>
              <a:t>2</a:t>
            </a:r>
            <a:r>
              <a:rPr lang="en-US" b="1" dirty="0">
                <a:latin typeface="Helvetica" pitchFamily="34" charset="0"/>
              </a:rPr>
              <a:t>OH</a:t>
            </a:r>
          </a:p>
        </p:txBody>
      </p:sp>
      <p:pic>
        <p:nvPicPr>
          <p:cNvPr id="5" name="Picture 4" descr="images (4)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9388" y="2000240"/>
            <a:ext cx="1657350" cy="342902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en-US" b="1" dirty="0"/>
              <a:t>Isomers and </a:t>
            </a:r>
            <a:r>
              <a:rPr lang="en-US" b="1" dirty="0" err="1"/>
              <a:t>Epimers</a:t>
            </a:r>
            <a:endParaRPr lang="ar-IQ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1285860"/>
            <a:ext cx="8229600" cy="5072098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pPr algn="l" rtl="0"/>
            <a:endParaRPr lang="en-US" b="1" u="sng" dirty="0"/>
          </a:p>
          <a:p>
            <a:pPr algn="l" rtl="0"/>
            <a:r>
              <a:rPr lang="en-US" b="1" u="sng" dirty="0"/>
              <a:t>Isomers:</a:t>
            </a:r>
          </a:p>
          <a:p>
            <a:pPr algn="justLow" rtl="0">
              <a:buNone/>
            </a:pPr>
            <a:r>
              <a:rPr lang="en-US" dirty="0"/>
              <a:t>     Compounds that have the same chemical formula but have different structures are called isomers. For example:</a:t>
            </a:r>
          </a:p>
          <a:p>
            <a:pPr algn="justLow" rtl="0">
              <a:buNone/>
            </a:pPr>
            <a:r>
              <a:rPr lang="en-US" dirty="0"/>
              <a:t> </a:t>
            </a:r>
          </a:p>
          <a:p>
            <a:pPr lvl="1" algn="justLow" rtl="0"/>
            <a:r>
              <a:rPr lang="en-US" dirty="0"/>
              <a:t>fructose, glucose, mannose, and </a:t>
            </a:r>
            <a:r>
              <a:rPr lang="en-US" dirty="0" err="1"/>
              <a:t>galactose</a:t>
            </a:r>
            <a:r>
              <a:rPr lang="en-US" dirty="0"/>
              <a:t> are all isomers of each other, having the same chemical formula, C6H12O6. </a:t>
            </a:r>
          </a:p>
          <a:p>
            <a:pPr lvl="1" algn="justLow" rtl="0">
              <a:buNone/>
            </a:pPr>
            <a:endParaRPr lang="en-US" dirty="0"/>
          </a:p>
          <a:p>
            <a:pPr algn="justLow" rtl="0"/>
            <a:r>
              <a:rPr lang="en-US" b="1" u="sng" dirty="0" err="1"/>
              <a:t>Epimers</a:t>
            </a:r>
            <a:r>
              <a:rPr lang="en-US" b="1" u="sng" dirty="0"/>
              <a:t>:</a:t>
            </a:r>
            <a:r>
              <a:rPr lang="en-US" dirty="0"/>
              <a:t> </a:t>
            </a:r>
          </a:p>
          <a:p>
            <a:pPr algn="justLow" rtl="0">
              <a:buNone/>
            </a:pPr>
            <a:r>
              <a:rPr lang="en-US" dirty="0"/>
              <a:t>     Carbohydrate isomers that differ in configuration around only one specific carbon atom (with the exception of the carbonyl carbon) are defined as </a:t>
            </a:r>
            <a:r>
              <a:rPr lang="en-US" dirty="0" err="1"/>
              <a:t>epimers</a:t>
            </a:r>
            <a:r>
              <a:rPr lang="en-US" dirty="0"/>
              <a:t> of each other. Example: </a:t>
            </a:r>
          </a:p>
          <a:p>
            <a:pPr algn="justLow" rtl="0">
              <a:buNone/>
            </a:pPr>
            <a:endParaRPr lang="en-US" dirty="0"/>
          </a:p>
          <a:p>
            <a:pPr lvl="1" algn="justLow" rtl="0"/>
            <a:r>
              <a:rPr lang="en-US" dirty="0"/>
              <a:t>Glucose and </a:t>
            </a:r>
            <a:r>
              <a:rPr lang="en-US" dirty="0" err="1"/>
              <a:t>galactose</a:t>
            </a:r>
            <a:r>
              <a:rPr lang="en-US" dirty="0"/>
              <a:t> are C-4 </a:t>
            </a:r>
            <a:r>
              <a:rPr lang="en-US" dirty="0" err="1"/>
              <a:t>epimers</a:t>
            </a:r>
            <a:r>
              <a:rPr lang="en-US" dirty="0"/>
              <a:t> </a:t>
            </a:r>
            <a:r>
              <a:rPr lang="en-US" sz="1900" dirty="0"/>
              <a:t>(</a:t>
            </a:r>
            <a:r>
              <a:rPr lang="en-US" sz="2300" dirty="0"/>
              <a:t>their structures differ only in the position of the –OH group at carbon 4).</a:t>
            </a:r>
          </a:p>
          <a:p>
            <a:pPr lvl="1" algn="justLow" rtl="0"/>
            <a:r>
              <a:rPr lang="en-US" dirty="0"/>
              <a:t>Glucose and mannose are C-2 </a:t>
            </a:r>
            <a:r>
              <a:rPr lang="en-US" dirty="0" err="1"/>
              <a:t>epimers</a:t>
            </a:r>
            <a:r>
              <a:rPr lang="en-US" dirty="0"/>
              <a:t>. </a:t>
            </a:r>
            <a:endParaRPr lang="ar-IQ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06400" y="304800"/>
            <a:ext cx="8356600" cy="11430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 rtl="0">
              <a:defRPr/>
            </a:pP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</a:rPr>
              <a:t>Straight Chain Structure of Typical Monosaccharide (Glucose) </a:t>
            </a:r>
          </a:p>
        </p:txBody>
      </p:sp>
      <p:pic>
        <p:nvPicPr>
          <p:cNvPr id="36867" name="Picture 1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" y="1549400"/>
            <a:ext cx="3186113" cy="4927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2" name="Group 21"/>
          <p:cNvGrpSpPr>
            <a:grpSpLocks/>
          </p:cNvGrpSpPr>
          <p:nvPr/>
        </p:nvGrpSpPr>
        <p:grpSpPr bwMode="auto">
          <a:xfrm>
            <a:off x="2500298" y="1643050"/>
            <a:ext cx="5713413" cy="762000"/>
            <a:chOff x="1584" y="1008"/>
            <a:chExt cx="3599" cy="480"/>
          </a:xfrm>
        </p:grpSpPr>
        <p:sp>
          <p:nvSpPr>
            <p:cNvPr id="36880" name="Text Box 13"/>
            <p:cNvSpPr txBox="1">
              <a:spLocks noChangeArrowheads="1"/>
            </p:cNvSpPr>
            <p:nvPr/>
          </p:nvSpPr>
          <p:spPr bwMode="auto">
            <a:xfrm>
              <a:off x="2880" y="1008"/>
              <a:ext cx="2303" cy="297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pPr algn="l" rtl="0"/>
              <a:r>
                <a:rPr lang="en-US" sz="2800" dirty="0">
                  <a:latin typeface="Times New Roman" pitchFamily="18" charset="0"/>
                  <a:cs typeface="Times New Roman" pitchFamily="18" charset="0"/>
                </a:rPr>
                <a:t>   </a:t>
              </a:r>
              <a:r>
                <a:rPr lang="en-US" sz="2800" dirty="0" err="1">
                  <a:latin typeface="Times New Roman" pitchFamily="18" charset="0"/>
                  <a:cs typeface="Times New Roman" pitchFamily="18" charset="0"/>
                </a:rPr>
                <a:t>Anomeric</a:t>
              </a:r>
              <a:r>
                <a:rPr lang="en-US" sz="2800" dirty="0">
                  <a:latin typeface="Times New Roman" pitchFamily="18" charset="0"/>
                  <a:cs typeface="Times New Roman" pitchFamily="18" charset="0"/>
                </a:rPr>
                <a:t> Carbon</a:t>
              </a:r>
            </a:p>
          </p:txBody>
        </p:sp>
        <p:sp>
          <p:nvSpPr>
            <p:cNvPr id="36881" name="Line 20"/>
            <p:cNvSpPr>
              <a:spLocks noChangeShapeType="1"/>
            </p:cNvSpPr>
            <p:nvPr/>
          </p:nvSpPr>
          <p:spPr bwMode="auto">
            <a:xfrm flipH="1">
              <a:off x="1584" y="1296"/>
              <a:ext cx="1296" cy="192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wrap="none" anchor="ctr"/>
            <a:lstStyle/>
            <a:p>
              <a:endParaRPr lang="ar-IQ"/>
            </a:p>
          </p:txBody>
        </p:sp>
      </p:grpSp>
      <p:grpSp>
        <p:nvGrpSpPr>
          <p:cNvPr id="3" name="Group 26"/>
          <p:cNvGrpSpPr>
            <a:grpSpLocks/>
          </p:cNvGrpSpPr>
          <p:nvPr/>
        </p:nvGrpSpPr>
        <p:grpSpPr bwMode="auto">
          <a:xfrm>
            <a:off x="2285984" y="3000374"/>
            <a:ext cx="6013450" cy="1428751"/>
            <a:chOff x="1395" y="1827"/>
            <a:chExt cx="3788" cy="900"/>
          </a:xfrm>
        </p:grpSpPr>
        <p:sp>
          <p:nvSpPr>
            <p:cNvPr id="36876" name="Text Box 14"/>
            <p:cNvSpPr txBox="1">
              <a:spLocks noChangeArrowheads="1"/>
            </p:cNvSpPr>
            <p:nvPr/>
          </p:nvSpPr>
          <p:spPr bwMode="auto">
            <a:xfrm>
              <a:off x="2880" y="1827"/>
              <a:ext cx="2303" cy="333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pPr algn="l" rtl="0"/>
              <a:r>
                <a:rPr lang="en-US" sz="2800" dirty="0">
                  <a:latin typeface="Times New Roman" pitchFamily="18" charset="0"/>
                  <a:cs typeface="Times New Roman" pitchFamily="18" charset="0"/>
                </a:rPr>
                <a:t>   </a:t>
              </a:r>
              <a:r>
                <a:rPr lang="en-US" sz="2800" dirty="0" err="1">
                  <a:latin typeface="Times New Roman" pitchFamily="18" charset="0"/>
                  <a:cs typeface="Times New Roman" pitchFamily="18" charset="0"/>
                </a:rPr>
                <a:t>Epimeric</a:t>
              </a:r>
              <a:r>
                <a:rPr lang="en-US" sz="2800" dirty="0">
                  <a:latin typeface="Times New Roman" pitchFamily="18" charset="0"/>
                  <a:cs typeface="Times New Roman" pitchFamily="18" charset="0"/>
                </a:rPr>
                <a:t> Carbons</a:t>
              </a:r>
            </a:p>
          </p:txBody>
        </p:sp>
        <p:sp>
          <p:nvSpPr>
            <p:cNvPr id="36877" name="Line 22"/>
            <p:cNvSpPr>
              <a:spLocks noChangeShapeType="1"/>
            </p:cNvSpPr>
            <p:nvPr/>
          </p:nvSpPr>
          <p:spPr bwMode="auto">
            <a:xfrm flipH="1" flipV="1">
              <a:off x="1395" y="2097"/>
              <a:ext cx="1485" cy="90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wrap="none" anchor="ctr"/>
            <a:lstStyle/>
            <a:p>
              <a:endParaRPr lang="ar-IQ"/>
            </a:p>
          </p:txBody>
        </p:sp>
        <p:sp>
          <p:nvSpPr>
            <p:cNvPr id="36878" name="Line 23"/>
            <p:cNvSpPr>
              <a:spLocks noChangeShapeType="1"/>
            </p:cNvSpPr>
            <p:nvPr/>
          </p:nvSpPr>
          <p:spPr bwMode="auto">
            <a:xfrm flipH="1">
              <a:off x="1395" y="2187"/>
              <a:ext cx="1485" cy="270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wrap="none" anchor="ctr"/>
            <a:lstStyle/>
            <a:p>
              <a:endParaRPr lang="ar-IQ"/>
            </a:p>
          </p:txBody>
        </p:sp>
        <p:sp>
          <p:nvSpPr>
            <p:cNvPr id="36879" name="Line 25"/>
            <p:cNvSpPr>
              <a:spLocks noChangeShapeType="1"/>
            </p:cNvSpPr>
            <p:nvPr/>
          </p:nvSpPr>
          <p:spPr bwMode="auto">
            <a:xfrm flipH="1">
              <a:off x="1485" y="2187"/>
              <a:ext cx="1305" cy="540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wrap="none" anchor="ctr"/>
            <a:lstStyle/>
            <a:p>
              <a:endParaRPr lang="ar-IQ"/>
            </a:p>
          </p:txBody>
        </p:sp>
      </p:grpSp>
      <p:grpSp>
        <p:nvGrpSpPr>
          <p:cNvPr id="4" name="Group 28"/>
          <p:cNvGrpSpPr>
            <a:grpSpLocks/>
          </p:cNvGrpSpPr>
          <p:nvPr/>
        </p:nvGrpSpPr>
        <p:grpSpPr bwMode="auto">
          <a:xfrm>
            <a:off x="2285984" y="4286256"/>
            <a:ext cx="6019800" cy="928694"/>
            <a:chOff x="1440" y="2880"/>
            <a:chExt cx="3792" cy="936"/>
          </a:xfrm>
        </p:grpSpPr>
        <p:sp>
          <p:nvSpPr>
            <p:cNvPr id="36874" name="Text Box 15"/>
            <p:cNvSpPr txBox="1">
              <a:spLocks noChangeArrowheads="1"/>
            </p:cNvSpPr>
            <p:nvPr/>
          </p:nvSpPr>
          <p:spPr bwMode="auto">
            <a:xfrm>
              <a:off x="2929" y="2880"/>
              <a:ext cx="2303" cy="57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pPr algn="l" rtl="0"/>
              <a:r>
                <a:rPr lang="en-US" sz="2800" dirty="0">
                  <a:latin typeface="Times New Roman" pitchFamily="18" charset="0"/>
                  <a:cs typeface="Times New Roman" pitchFamily="18" charset="0"/>
                </a:rPr>
                <a:t>   Penultimate Carbon</a:t>
              </a:r>
            </a:p>
          </p:txBody>
        </p:sp>
        <p:sp>
          <p:nvSpPr>
            <p:cNvPr id="36875" name="Line 27"/>
            <p:cNvSpPr>
              <a:spLocks noChangeShapeType="1"/>
            </p:cNvSpPr>
            <p:nvPr/>
          </p:nvSpPr>
          <p:spPr bwMode="auto">
            <a:xfrm flipH="1">
              <a:off x="1440" y="3456"/>
              <a:ext cx="1530" cy="360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wrap="none" anchor="ctr"/>
            <a:lstStyle/>
            <a:p>
              <a:endParaRPr lang="ar-IQ"/>
            </a:p>
          </p:txBody>
        </p:sp>
      </p:grpSp>
      <p:grpSp>
        <p:nvGrpSpPr>
          <p:cNvPr id="5" name="Group 30"/>
          <p:cNvGrpSpPr>
            <a:grpSpLocks/>
          </p:cNvGrpSpPr>
          <p:nvPr/>
        </p:nvGrpSpPr>
        <p:grpSpPr bwMode="auto">
          <a:xfrm>
            <a:off x="2214544" y="5500705"/>
            <a:ext cx="6429421" cy="800100"/>
            <a:chOff x="1431" y="3420"/>
            <a:chExt cx="3797" cy="504"/>
          </a:xfrm>
        </p:grpSpPr>
        <p:sp>
          <p:nvSpPr>
            <p:cNvPr id="36872" name="Text Box 16"/>
            <p:cNvSpPr txBox="1">
              <a:spLocks noChangeArrowheads="1"/>
            </p:cNvSpPr>
            <p:nvPr/>
          </p:nvSpPr>
          <p:spPr bwMode="auto">
            <a:xfrm>
              <a:off x="2925" y="3420"/>
              <a:ext cx="2303" cy="36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pPr algn="l" rtl="0"/>
              <a:r>
                <a:rPr lang="en-US" sz="2800" dirty="0">
                  <a:latin typeface="Times New Roman" pitchFamily="18" charset="0"/>
                  <a:cs typeface="Times New Roman" pitchFamily="18" charset="0"/>
                </a:rPr>
                <a:t>   Terminal Alcohol Carbon</a:t>
              </a:r>
            </a:p>
          </p:txBody>
        </p:sp>
        <p:sp>
          <p:nvSpPr>
            <p:cNvPr id="36873" name="Line 29"/>
            <p:cNvSpPr>
              <a:spLocks noChangeShapeType="1"/>
            </p:cNvSpPr>
            <p:nvPr/>
          </p:nvSpPr>
          <p:spPr bwMode="auto">
            <a:xfrm flipH="1">
              <a:off x="1431" y="3780"/>
              <a:ext cx="1485" cy="144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wrap="none" anchor="ctr"/>
            <a:lstStyle/>
            <a:p>
              <a:endParaRPr lang="ar-IQ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714480" y="214290"/>
            <a:ext cx="5500726" cy="642942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br>
              <a:rPr lang="en-US" b="1" dirty="0"/>
            </a:br>
            <a:r>
              <a:rPr lang="en-US" b="1" dirty="0" err="1"/>
              <a:t>Enantiomers</a:t>
            </a:r>
            <a:br>
              <a:rPr lang="en-US" b="1" dirty="0"/>
            </a:br>
            <a:endParaRPr lang="ar-IQ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2571768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62500" lnSpcReduction="20000"/>
          </a:bodyPr>
          <a:lstStyle/>
          <a:p>
            <a:pPr algn="justLow" rtl="0">
              <a:buNone/>
            </a:pPr>
            <a:endParaRPr lang="en-US" b="1" dirty="0"/>
          </a:p>
          <a:p>
            <a:pPr algn="justLow" rtl="0"/>
            <a:r>
              <a:rPr lang="en-US" dirty="0">
                <a:latin typeface="Times New Roman" pitchFamily="18" charset="0"/>
                <a:cs typeface="Times New Roman" pitchFamily="18" charset="0"/>
              </a:rPr>
              <a:t>A special type of isomerism is found in the pairs of structures that are mirror images of each other.</a:t>
            </a:r>
          </a:p>
          <a:p>
            <a:pPr algn="justLow" rtl="0"/>
            <a:r>
              <a:rPr lang="en-US" dirty="0">
                <a:latin typeface="Times New Roman" pitchFamily="18" charset="0"/>
                <a:cs typeface="Times New Roman" pitchFamily="18" charset="0"/>
              </a:rPr>
              <a:t>These mirror images are called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enantiomers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and the two members of the pair are designated as a D- and an L-sugar .</a:t>
            </a:r>
          </a:p>
          <a:p>
            <a:pPr algn="justLow" rtl="0"/>
            <a:r>
              <a:rPr lang="en-US" dirty="0">
                <a:latin typeface="Times New Roman" pitchFamily="18" charset="0"/>
                <a:cs typeface="Times New Roman" pitchFamily="18" charset="0"/>
              </a:rPr>
              <a:t>The vast majority of the sugars in humans are D-sugars.</a:t>
            </a:r>
          </a:p>
          <a:p>
            <a:pPr algn="justLow" rtl="0"/>
            <a:r>
              <a:rPr lang="en-US" dirty="0">
                <a:latin typeface="Times New Roman" pitchFamily="18" charset="0"/>
                <a:cs typeface="Times New Roman" pitchFamily="18" charset="0"/>
              </a:rPr>
              <a:t> In the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D isomeric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form, the –OH group on the asymmetric carbon (a carbon linked to four different atoms or groups) farthest from the carbonyl carbon is on the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right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whereas in the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L-isomer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it is on the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left. </a:t>
            </a:r>
            <a:endParaRPr lang="ar-IQ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72132" y="4000504"/>
            <a:ext cx="3000396" cy="271464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Content Placeholder 4" descr="glucos.gif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428596" y="4071942"/>
            <a:ext cx="4846735" cy="257173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472" y="214290"/>
            <a:ext cx="8229600" cy="571504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br>
              <a:rPr lang="en-US" b="1" dirty="0"/>
            </a:br>
            <a:r>
              <a:rPr lang="en-US" sz="3600" b="1" dirty="0" err="1"/>
              <a:t>Cyclization</a:t>
            </a:r>
            <a:r>
              <a:rPr lang="en-US" sz="3600" b="1" dirty="0"/>
              <a:t> of </a:t>
            </a:r>
            <a:r>
              <a:rPr lang="en-US" sz="3600" b="1" dirty="0" err="1"/>
              <a:t>Monosaccharides</a:t>
            </a:r>
            <a:br>
              <a:rPr lang="en-US" b="1" dirty="0"/>
            </a:br>
            <a:endParaRPr lang="ar-IQ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00108"/>
            <a:ext cx="8401080" cy="2714644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47500" lnSpcReduction="20000"/>
          </a:bodyPr>
          <a:lstStyle/>
          <a:p>
            <a:pPr algn="just" rtl="0"/>
            <a:endParaRPr lang="en-US" dirty="0"/>
          </a:p>
          <a:p>
            <a:pPr algn="just" rtl="0"/>
            <a:r>
              <a:rPr lang="en-US" dirty="0">
                <a:latin typeface="Times New Roman" pitchFamily="18" charset="0"/>
                <a:cs typeface="Times New Roman" pitchFamily="18" charset="0"/>
              </a:rPr>
              <a:t>Less than 1% of each of the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monosaccharides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with five or more carbons exists in the open-chain (acyclic) form. </a:t>
            </a:r>
          </a:p>
          <a:p>
            <a:pPr algn="just" rtl="0"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just" rtl="0"/>
            <a:r>
              <a:rPr lang="en-US" dirty="0">
                <a:latin typeface="Times New Roman" pitchFamily="18" charset="0"/>
                <a:cs typeface="Times New Roman" pitchFamily="18" charset="0"/>
              </a:rPr>
              <a:t>Rather, they are predominantly found in a ring (cyclic) form, in which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aldehyde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(or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keto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) group has reacted with an alcohol group on the same sugar, making the carbonyl carbon (carbon 1 for an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aldose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or carbon 2 for a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ketose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) asymmetric.</a:t>
            </a:r>
          </a:p>
          <a:p>
            <a:pPr algn="just" rtl="0"/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just" rtl="0">
              <a:buNone/>
            </a:pPr>
            <a:r>
              <a:rPr lang="en-US" b="1" u="sng" dirty="0">
                <a:latin typeface="Times New Roman" pitchFamily="18" charset="0"/>
                <a:cs typeface="Times New Roman" pitchFamily="18" charset="0"/>
              </a:rPr>
              <a:t>Note:</a:t>
            </a:r>
          </a:p>
          <a:p>
            <a:pPr algn="justLow" rtl="0"/>
            <a:r>
              <a:rPr lang="en-US" dirty="0" err="1">
                <a:latin typeface="Times New Roman" pitchFamily="18" charset="0"/>
                <a:cs typeface="Times New Roman" pitchFamily="18" charset="0"/>
              </a:rPr>
              <a:t>Pyranose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refers to a six-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membered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ring consisting of five carbons and one oxygen, for example,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glucopyranose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whereas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furanose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denotes a five-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membered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ring with four carbons and one oxygen</a:t>
            </a:r>
            <a:r>
              <a:rPr lang="en-US" dirty="0"/>
              <a:t>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3857628"/>
            <a:ext cx="8286808" cy="283845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rtl="0"/>
            <a:br>
              <a:rPr lang="en-US" b="1" dirty="0"/>
            </a:br>
            <a:r>
              <a:rPr lang="en-US" sz="4000" b="1" dirty="0" err="1"/>
              <a:t>Anomeric</a:t>
            </a:r>
            <a:r>
              <a:rPr lang="en-US" sz="4000" b="1" dirty="0"/>
              <a:t> carbon: </a:t>
            </a:r>
            <a:r>
              <a:rPr lang="en-US" sz="4000" b="1" dirty="0" err="1"/>
              <a:t>Cyclization</a:t>
            </a:r>
            <a:r>
              <a:rPr lang="en-US" sz="4000" b="1" dirty="0"/>
              <a:t> creates an </a:t>
            </a:r>
            <a:r>
              <a:rPr lang="en-US" sz="4000" b="1" dirty="0" err="1"/>
              <a:t>anomeric</a:t>
            </a:r>
            <a:r>
              <a:rPr lang="en-US" sz="4000" b="1" dirty="0"/>
              <a:t> carbon </a:t>
            </a:r>
            <a:br>
              <a:rPr lang="en-US" b="1" dirty="0"/>
            </a:br>
            <a:endParaRPr lang="ar-IQ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1600200"/>
            <a:ext cx="8572560" cy="4972072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pPr algn="just" rtl="0"/>
            <a:r>
              <a:rPr lang="en-US" dirty="0" err="1"/>
              <a:t>Anomeric</a:t>
            </a:r>
            <a:r>
              <a:rPr lang="en-US" dirty="0"/>
              <a:t> carbon: </a:t>
            </a:r>
            <a:r>
              <a:rPr lang="en-US" dirty="0" err="1"/>
              <a:t>Cyclization</a:t>
            </a:r>
            <a:r>
              <a:rPr lang="en-US" dirty="0"/>
              <a:t> creates an </a:t>
            </a:r>
            <a:r>
              <a:rPr lang="en-US" dirty="0" err="1"/>
              <a:t>anomeric</a:t>
            </a:r>
            <a:r>
              <a:rPr lang="en-US" dirty="0"/>
              <a:t> carbon (the former carbonyl carbon), generating the α and β configurations of the sugar, for example, </a:t>
            </a:r>
            <a:r>
              <a:rPr lang="el-GR" dirty="0"/>
              <a:t>α-</a:t>
            </a:r>
            <a:r>
              <a:rPr lang="en-US" dirty="0"/>
              <a:t>D-</a:t>
            </a:r>
            <a:r>
              <a:rPr lang="en-US" dirty="0" err="1"/>
              <a:t>glucopyranose</a:t>
            </a:r>
            <a:r>
              <a:rPr lang="en-US" dirty="0"/>
              <a:t> and </a:t>
            </a:r>
            <a:r>
              <a:rPr lang="el-GR" dirty="0"/>
              <a:t>β-</a:t>
            </a:r>
            <a:r>
              <a:rPr lang="en-US" dirty="0"/>
              <a:t>D-</a:t>
            </a:r>
            <a:r>
              <a:rPr lang="en-US" dirty="0" err="1"/>
              <a:t>glucopryanose</a:t>
            </a:r>
            <a:r>
              <a:rPr lang="en-US" dirty="0"/>
              <a:t>.</a:t>
            </a:r>
          </a:p>
          <a:p>
            <a:pPr algn="just" rtl="0"/>
            <a:r>
              <a:rPr lang="en-US" dirty="0"/>
              <a:t>These two sugars are both glucose but are </a:t>
            </a:r>
            <a:r>
              <a:rPr lang="en-US" dirty="0" err="1"/>
              <a:t>anomers</a:t>
            </a:r>
            <a:r>
              <a:rPr lang="en-US" dirty="0"/>
              <a:t> of each other. </a:t>
            </a:r>
          </a:p>
          <a:p>
            <a:pPr algn="just" rtl="0">
              <a:buNone/>
            </a:pPr>
            <a:endParaRPr lang="en-US" dirty="0"/>
          </a:p>
          <a:p>
            <a:pPr algn="just" rtl="0">
              <a:buNone/>
            </a:pPr>
            <a:r>
              <a:rPr lang="en-US" b="1" u="sng" dirty="0"/>
              <a:t>Note: </a:t>
            </a:r>
          </a:p>
          <a:p>
            <a:pPr algn="just" rtl="0">
              <a:buNone/>
            </a:pPr>
            <a:r>
              <a:rPr lang="en-US" dirty="0"/>
              <a:t>      In the α configuration, the OH on the </a:t>
            </a:r>
            <a:r>
              <a:rPr lang="en-US" dirty="0" err="1"/>
              <a:t>anomeric</a:t>
            </a:r>
            <a:r>
              <a:rPr lang="en-US" dirty="0"/>
              <a:t> C projects to the same side as the ring in a modified Fischer projection formula and is trans to the CH2OH group in a Haworth projection formula.</a:t>
            </a:r>
          </a:p>
          <a:p>
            <a:pPr algn="just" rtl="0"/>
            <a:r>
              <a:rPr lang="en-US" dirty="0"/>
              <a:t>Enzymes are able to distinguish between these two structures and use one or the other preferentially. For example, glycogen is synthesized from α-D-</a:t>
            </a:r>
            <a:r>
              <a:rPr lang="en-US" dirty="0" err="1"/>
              <a:t>glucopyranose</a:t>
            </a:r>
            <a:r>
              <a:rPr lang="en-US" dirty="0"/>
              <a:t>, whereas cellulose is synthesized from β-D-</a:t>
            </a:r>
            <a:r>
              <a:rPr lang="en-US" dirty="0" err="1"/>
              <a:t>glucopyranose</a:t>
            </a:r>
            <a:r>
              <a:rPr lang="en-US" dirty="0"/>
              <a:t>.</a:t>
            </a:r>
          </a:p>
          <a:p>
            <a:pPr algn="just" rtl="0"/>
            <a:r>
              <a:rPr lang="en-US" dirty="0"/>
              <a:t>The cyclic α and β </a:t>
            </a:r>
            <a:r>
              <a:rPr lang="en-US" dirty="0" err="1"/>
              <a:t>anomers</a:t>
            </a:r>
            <a:r>
              <a:rPr lang="en-US" dirty="0"/>
              <a:t> of a sugar in solution are in equilibrium with each other, and can be spontaneously </a:t>
            </a:r>
            <a:r>
              <a:rPr lang="en-US" dirty="0" err="1"/>
              <a:t>interconverted</a:t>
            </a:r>
            <a:r>
              <a:rPr lang="en-US" dirty="0"/>
              <a:t> (a process called </a:t>
            </a:r>
            <a:r>
              <a:rPr lang="en-US" dirty="0" err="1"/>
              <a:t>mutarotation</a:t>
            </a:r>
            <a:r>
              <a:rPr lang="en-US" dirty="0"/>
              <a:t>).</a:t>
            </a:r>
            <a:endParaRPr lang="ar-IQ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rtl="0"/>
            <a:r>
              <a:rPr lang="en-US" dirty="0">
                <a:latin typeface="Times New Roman" pitchFamily="18" charset="0"/>
                <a:cs typeface="Times New Roman" pitchFamily="18" charset="0"/>
              </a:rPr>
              <a:t>Carbohydrates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>
          <a:xfrm>
            <a:off x="571472" y="1643050"/>
            <a:ext cx="8362216" cy="4605350"/>
          </a:xfr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justLow" rtl="0"/>
            <a:endParaRPr lang="en-US" dirty="0"/>
          </a:p>
          <a:p>
            <a:pPr algn="justLow" rtl="0"/>
            <a:r>
              <a:rPr lang="en-US" dirty="0">
                <a:cs typeface="+mj-cs"/>
              </a:rPr>
              <a:t>Carbohydrates are the most abundant organic molecules in nature.</a:t>
            </a:r>
          </a:p>
          <a:p>
            <a:pPr algn="justLow" rtl="0">
              <a:buNone/>
            </a:pPr>
            <a:endParaRPr lang="en-US" dirty="0">
              <a:cs typeface="+mj-cs"/>
            </a:endParaRPr>
          </a:p>
          <a:p>
            <a:pPr algn="justLow" rtl="0"/>
            <a:r>
              <a:rPr lang="en-US" dirty="0">
                <a:latin typeface="Times New Roman" pitchFamily="18" charset="0"/>
                <a:cs typeface="+mj-cs"/>
              </a:rPr>
              <a:t>Organic compounds containing C, H and O.</a:t>
            </a:r>
          </a:p>
          <a:p>
            <a:pPr algn="justLow" rtl="0"/>
            <a:endParaRPr lang="en-US" dirty="0">
              <a:cs typeface="+mj-cs"/>
            </a:endParaRPr>
          </a:p>
          <a:p>
            <a:pPr algn="justLow" rtl="0"/>
            <a:r>
              <a:rPr lang="en-US" dirty="0">
                <a:cs typeface="+mj-cs"/>
              </a:rPr>
              <a:t>The empiric formula for many of the simpler carbohydrates is (CH2O)n, hence the name “hydrate of carbon.”</a:t>
            </a:r>
            <a:endParaRPr lang="en-US" dirty="0">
              <a:latin typeface="Times New Roman" pitchFamily="18" charset="0"/>
              <a:cs typeface="+mj-cs"/>
            </a:endParaRPr>
          </a:p>
          <a:p>
            <a:pPr algn="justLow" rtl="0"/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pPr algn="justLow" rtl="0"/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pPr algn="justLow" rtl="0"/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pPr algn="justLow" rtl="0"/>
            <a:endParaRPr lang="en-US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642910" y="274638"/>
            <a:ext cx="8290778" cy="868346"/>
          </a:xfr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 rtl="0"/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Cyclization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of D-glucose</a:t>
            </a:r>
            <a:br>
              <a:rPr lang="en-US" sz="3200" dirty="0">
                <a:latin typeface="Times New Roman" pitchFamily="18" charset="0"/>
                <a:cs typeface="Times New Roman" pitchFamily="18" charset="0"/>
              </a:rPr>
            </a:b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Fischer vs. Haworth projections</a:t>
            </a:r>
          </a:p>
        </p:txBody>
      </p:sp>
      <p:sp>
        <p:nvSpPr>
          <p:cNvPr id="29699" name="Rectangle 3"/>
          <p:cNvSpPr>
            <a:spLocks noChangeArrowheads="1"/>
          </p:cNvSpPr>
          <p:nvPr/>
        </p:nvSpPr>
        <p:spPr bwMode="auto">
          <a:xfrm>
            <a:off x="6357950" y="1285860"/>
            <a:ext cx="2221761" cy="4591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90487" tIns="44450" rIns="90487" bIns="44450">
            <a:spAutoFit/>
          </a:bodyPr>
          <a:lstStyle/>
          <a:p>
            <a:pPr algn="l" rtl="0"/>
            <a:r>
              <a:rPr lang="en-US" sz="2400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ymbol" pitchFamily="18" charset="2"/>
              </a:rPr>
              <a:t></a:t>
            </a:r>
            <a:r>
              <a:rPr lang="en-US" sz="2400" b="1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elvetica" pitchFamily="34" charset="0"/>
              </a:rPr>
              <a:t> -D - glucose</a:t>
            </a:r>
          </a:p>
        </p:txBody>
      </p:sp>
      <p:sp>
        <p:nvSpPr>
          <p:cNvPr id="29700" name="Rectangle 4"/>
          <p:cNvSpPr>
            <a:spLocks noChangeArrowheads="1"/>
          </p:cNvSpPr>
          <p:nvPr/>
        </p:nvSpPr>
        <p:spPr bwMode="auto">
          <a:xfrm>
            <a:off x="6497638" y="3929066"/>
            <a:ext cx="2281073" cy="4591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90487" tIns="44450" rIns="90487" bIns="44450">
            <a:spAutoFit/>
          </a:bodyPr>
          <a:lstStyle/>
          <a:p>
            <a:pPr algn="l" rtl="0"/>
            <a:r>
              <a:rPr lang="en-US" sz="2400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ymbol" pitchFamily="18" charset="2"/>
              </a:rPr>
              <a:t></a:t>
            </a:r>
            <a:r>
              <a:rPr lang="en-US" sz="2400" b="1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elvetica" pitchFamily="34" charset="0"/>
              </a:rPr>
              <a:t> - D - glucose</a:t>
            </a:r>
          </a:p>
        </p:txBody>
      </p:sp>
      <p:grpSp>
        <p:nvGrpSpPr>
          <p:cNvPr id="2" name="Group 116"/>
          <p:cNvGrpSpPr>
            <a:grpSpLocks/>
          </p:cNvGrpSpPr>
          <p:nvPr/>
        </p:nvGrpSpPr>
        <p:grpSpPr bwMode="auto">
          <a:xfrm>
            <a:off x="1071538" y="1500174"/>
            <a:ext cx="6554788" cy="5191125"/>
            <a:chOff x="242" y="877"/>
            <a:chExt cx="4129" cy="3270"/>
          </a:xfrm>
        </p:grpSpPr>
        <p:grpSp>
          <p:nvGrpSpPr>
            <p:cNvPr id="3" name="Group 37"/>
            <p:cNvGrpSpPr>
              <a:grpSpLocks/>
            </p:cNvGrpSpPr>
            <p:nvPr/>
          </p:nvGrpSpPr>
          <p:grpSpPr bwMode="auto">
            <a:xfrm>
              <a:off x="2222" y="877"/>
              <a:ext cx="2061" cy="1482"/>
              <a:chOff x="2222" y="877"/>
              <a:chExt cx="2061" cy="1482"/>
            </a:xfrm>
          </p:grpSpPr>
          <p:sp>
            <p:nvSpPr>
              <p:cNvPr id="29701" name="Rectangle 5"/>
              <p:cNvSpPr>
                <a:spLocks noChangeArrowheads="1"/>
              </p:cNvSpPr>
              <p:nvPr/>
            </p:nvSpPr>
            <p:spPr bwMode="auto">
              <a:xfrm>
                <a:off x="2251" y="1090"/>
                <a:ext cx="261" cy="294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 lIns="90487" tIns="44450" rIns="90487" bIns="44450">
                <a:spAutoFit/>
              </a:bodyPr>
              <a:lstStyle/>
              <a:p>
                <a:r>
                  <a:rPr lang="en-US" b="1">
                    <a:solidFill>
                      <a:srgbClr val="000000"/>
                    </a:solidFill>
                    <a:latin typeface="Helvetica" pitchFamily="34" charset="0"/>
                  </a:rPr>
                  <a:t>H</a:t>
                </a:r>
              </a:p>
            </p:txBody>
          </p:sp>
          <p:sp>
            <p:nvSpPr>
              <p:cNvPr id="29702" name="Rectangle 6"/>
              <p:cNvSpPr>
                <a:spLocks noChangeArrowheads="1"/>
              </p:cNvSpPr>
              <p:nvPr/>
            </p:nvSpPr>
            <p:spPr bwMode="auto">
              <a:xfrm>
                <a:off x="2222" y="1777"/>
                <a:ext cx="410" cy="231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square" lIns="90487" tIns="44450" rIns="90487" bIns="44450">
                <a:spAutoFit/>
              </a:bodyPr>
              <a:lstStyle/>
              <a:p>
                <a:r>
                  <a:rPr lang="en-US" b="1">
                    <a:solidFill>
                      <a:srgbClr val="000000"/>
                    </a:solidFill>
                    <a:latin typeface="Helvetica" pitchFamily="34" charset="0"/>
                  </a:rPr>
                  <a:t>OH</a:t>
                </a:r>
              </a:p>
            </p:txBody>
          </p:sp>
          <p:sp>
            <p:nvSpPr>
              <p:cNvPr id="29703" name="Line 7"/>
              <p:cNvSpPr>
                <a:spLocks noChangeShapeType="1"/>
              </p:cNvSpPr>
              <p:nvPr/>
            </p:nvSpPr>
            <p:spPr bwMode="auto">
              <a:xfrm flipH="1">
                <a:off x="2363" y="1252"/>
                <a:ext cx="464" cy="312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ar-IQ"/>
              </a:p>
            </p:txBody>
          </p:sp>
          <p:sp>
            <p:nvSpPr>
              <p:cNvPr id="29704" name="Line 8"/>
              <p:cNvSpPr>
                <a:spLocks noChangeShapeType="1"/>
              </p:cNvSpPr>
              <p:nvPr/>
            </p:nvSpPr>
            <p:spPr bwMode="auto">
              <a:xfrm flipH="1" flipV="1">
                <a:off x="2363" y="1560"/>
                <a:ext cx="440" cy="317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ar-IQ"/>
              </a:p>
            </p:txBody>
          </p:sp>
          <p:sp>
            <p:nvSpPr>
              <p:cNvPr id="29705" name="Freeform 9"/>
              <p:cNvSpPr>
                <a:spLocks/>
              </p:cNvSpPr>
              <p:nvPr/>
            </p:nvSpPr>
            <p:spPr bwMode="auto">
              <a:xfrm>
                <a:off x="2363" y="1560"/>
                <a:ext cx="445" cy="343"/>
              </a:xfrm>
              <a:custGeom>
                <a:avLst/>
                <a:gdLst/>
                <a:ahLst/>
                <a:cxnLst>
                  <a:cxn ang="0">
                    <a:pos x="432" y="265"/>
                  </a:cxn>
                  <a:cxn ang="0">
                    <a:pos x="444" y="310"/>
                  </a:cxn>
                  <a:cxn ang="0">
                    <a:pos x="432" y="342"/>
                  </a:cxn>
                  <a:cxn ang="0">
                    <a:pos x="0" y="0"/>
                  </a:cxn>
                  <a:cxn ang="0">
                    <a:pos x="12" y="0"/>
                  </a:cxn>
                  <a:cxn ang="0">
                    <a:pos x="432" y="265"/>
                  </a:cxn>
                </a:cxnLst>
                <a:rect l="0" t="0" r="r" b="b"/>
                <a:pathLst>
                  <a:path w="445" h="343">
                    <a:moveTo>
                      <a:pt x="432" y="265"/>
                    </a:moveTo>
                    <a:lnTo>
                      <a:pt x="444" y="310"/>
                    </a:lnTo>
                    <a:lnTo>
                      <a:pt x="432" y="342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432" y="265"/>
                    </a:lnTo>
                  </a:path>
                </a:pathLst>
              </a:custGeom>
              <a:solidFill>
                <a:srgbClr val="000000"/>
              </a:solidFill>
              <a:ln w="12700" cap="rnd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ar-IQ"/>
              </a:p>
            </p:txBody>
          </p:sp>
          <p:sp>
            <p:nvSpPr>
              <p:cNvPr id="29706" name="Line 10"/>
              <p:cNvSpPr>
                <a:spLocks noChangeShapeType="1"/>
              </p:cNvSpPr>
              <p:nvPr/>
            </p:nvSpPr>
            <p:spPr bwMode="auto">
              <a:xfrm flipH="1">
                <a:off x="2815" y="1881"/>
                <a:ext cx="689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ar-IQ"/>
              </a:p>
            </p:txBody>
          </p:sp>
          <p:sp>
            <p:nvSpPr>
              <p:cNvPr id="29707" name="Freeform 11"/>
              <p:cNvSpPr>
                <a:spLocks/>
              </p:cNvSpPr>
              <p:nvPr/>
            </p:nvSpPr>
            <p:spPr bwMode="auto">
              <a:xfrm>
                <a:off x="2815" y="1853"/>
                <a:ext cx="690" cy="49"/>
              </a:xfrm>
              <a:custGeom>
                <a:avLst/>
                <a:gdLst/>
                <a:ahLst/>
                <a:cxnLst>
                  <a:cxn ang="0">
                    <a:pos x="689" y="0"/>
                  </a:cxn>
                  <a:cxn ang="0">
                    <a:pos x="689" y="25"/>
                  </a:cxn>
                  <a:cxn ang="0">
                    <a:pos x="689" y="48"/>
                  </a:cxn>
                  <a:cxn ang="0">
                    <a:pos x="0" y="48"/>
                  </a:cxn>
                  <a:cxn ang="0">
                    <a:pos x="0" y="25"/>
                  </a:cxn>
                  <a:cxn ang="0">
                    <a:pos x="0" y="0"/>
                  </a:cxn>
                  <a:cxn ang="0">
                    <a:pos x="689" y="0"/>
                  </a:cxn>
                </a:cxnLst>
                <a:rect l="0" t="0" r="r" b="b"/>
                <a:pathLst>
                  <a:path w="690" h="49">
                    <a:moveTo>
                      <a:pt x="689" y="0"/>
                    </a:moveTo>
                    <a:lnTo>
                      <a:pt x="689" y="25"/>
                    </a:lnTo>
                    <a:lnTo>
                      <a:pt x="689" y="48"/>
                    </a:lnTo>
                    <a:lnTo>
                      <a:pt x="0" y="48"/>
                    </a:lnTo>
                    <a:lnTo>
                      <a:pt x="0" y="25"/>
                    </a:lnTo>
                    <a:lnTo>
                      <a:pt x="0" y="0"/>
                    </a:lnTo>
                    <a:lnTo>
                      <a:pt x="689" y="0"/>
                    </a:lnTo>
                  </a:path>
                </a:pathLst>
              </a:custGeom>
              <a:solidFill>
                <a:srgbClr val="000000"/>
              </a:solidFill>
              <a:ln w="50800" cap="rnd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ar-IQ"/>
              </a:p>
            </p:txBody>
          </p:sp>
          <p:sp>
            <p:nvSpPr>
              <p:cNvPr id="29708" name="Line 12"/>
              <p:cNvSpPr>
                <a:spLocks noChangeShapeType="1"/>
              </p:cNvSpPr>
              <p:nvPr/>
            </p:nvSpPr>
            <p:spPr bwMode="auto">
              <a:xfrm flipH="1">
                <a:off x="3524" y="1568"/>
                <a:ext cx="440" cy="301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ar-IQ"/>
              </a:p>
            </p:txBody>
          </p:sp>
          <p:sp>
            <p:nvSpPr>
              <p:cNvPr id="29709" name="Freeform 13"/>
              <p:cNvSpPr>
                <a:spLocks/>
              </p:cNvSpPr>
              <p:nvPr/>
            </p:nvSpPr>
            <p:spPr bwMode="auto">
              <a:xfrm>
                <a:off x="3512" y="1560"/>
                <a:ext cx="457" cy="343"/>
              </a:xfrm>
              <a:custGeom>
                <a:avLst/>
                <a:gdLst/>
                <a:ahLst/>
                <a:cxnLst>
                  <a:cxn ang="0">
                    <a:pos x="444" y="0"/>
                  </a:cxn>
                  <a:cxn ang="0">
                    <a:pos x="456" y="0"/>
                  </a:cxn>
                  <a:cxn ang="0">
                    <a:pos x="456" y="12"/>
                  </a:cxn>
                  <a:cxn ang="0">
                    <a:pos x="12" y="342"/>
                  </a:cxn>
                  <a:cxn ang="0">
                    <a:pos x="0" y="310"/>
                  </a:cxn>
                  <a:cxn ang="0">
                    <a:pos x="12" y="265"/>
                  </a:cxn>
                  <a:cxn ang="0">
                    <a:pos x="444" y="0"/>
                  </a:cxn>
                </a:cxnLst>
                <a:rect l="0" t="0" r="r" b="b"/>
                <a:pathLst>
                  <a:path w="457" h="343">
                    <a:moveTo>
                      <a:pt x="444" y="0"/>
                    </a:moveTo>
                    <a:lnTo>
                      <a:pt x="456" y="0"/>
                    </a:lnTo>
                    <a:lnTo>
                      <a:pt x="456" y="12"/>
                    </a:lnTo>
                    <a:lnTo>
                      <a:pt x="12" y="342"/>
                    </a:lnTo>
                    <a:lnTo>
                      <a:pt x="0" y="310"/>
                    </a:lnTo>
                    <a:lnTo>
                      <a:pt x="12" y="265"/>
                    </a:lnTo>
                    <a:lnTo>
                      <a:pt x="444" y="0"/>
                    </a:lnTo>
                  </a:path>
                </a:pathLst>
              </a:custGeom>
              <a:solidFill>
                <a:srgbClr val="000000"/>
              </a:solidFill>
              <a:ln w="12700" cap="rnd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ar-IQ"/>
              </a:p>
            </p:txBody>
          </p:sp>
          <p:sp>
            <p:nvSpPr>
              <p:cNvPr id="29710" name="Line 14"/>
              <p:cNvSpPr>
                <a:spLocks noChangeShapeType="1"/>
              </p:cNvSpPr>
              <p:nvPr/>
            </p:nvSpPr>
            <p:spPr bwMode="auto">
              <a:xfrm flipH="1" flipV="1">
                <a:off x="3585" y="1289"/>
                <a:ext cx="403" cy="283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ar-IQ"/>
              </a:p>
            </p:txBody>
          </p:sp>
          <p:sp>
            <p:nvSpPr>
              <p:cNvPr id="29711" name="Line 15"/>
              <p:cNvSpPr>
                <a:spLocks noChangeShapeType="1"/>
              </p:cNvSpPr>
              <p:nvPr/>
            </p:nvSpPr>
            <p:spPr bwMode="auto">
              <a:xfrm>
                <a:off x="2819" y="1248"/>
                <a:ext cx="595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ar-IQ"/>
              </a:p>
            </p:txBody>
          </p:sp>
          <p:sp>
            <p:nvSpPr>
              <p:cNvPr id="29712" name="Line 16"/>
              <p:cNvSpPr>
                <a:spLocks noChangeShapeType="1"/>
              </p:cNvSpPr>
              <p:nvPr/>
            </p:nvSpPr>
            <p:spPr bwMode="auto">
              <a:xfrm flipV="1">
                <a:off x="2371" y="1334"/>
                <a:ext cx="0" cy="229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ar-IQ"/>
              </a:p>
            </p:txBody>
          </p:sp>
          <p:sp>
            <p:nvSpPr>
              <p:cNvPr id="29713" name="Line 17"/>
              <p:cNvSpPr>
                <a:spLocks noChangeShapeType="1"/>
              </p:cNvSpPr>
              <p:nvPr/>
            </p:nvSpPr>
            <p:spPr bwMode="auto">
              <a:xfrm>
                <a:off x="2371" y="1568"/>
                <a:ext cx="0" cy="213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ar-IQ"/>
              </a:p>
            </p:txBody>
          </p:sp>
          <p:sp>
            <p:nvSpPr>
              <p:cNvPr id="29714" name="Line 18"/>
              <p:cNvSpPr>
                <a:spLocks noChangeShapeType="1"/>
              </p:cNvSpPr>
              <p:nvPr/>
            </p:nvSpPr>
            <p:spPr bwMode="auto">
              <a:xfrm flipV="1">
                <a:off x="3984" y="1334"/>
                <a:ext cx="0" cy="229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ar-IQ"/>
              </a:p>
            </p:txBody>
          </p:sp>
          <p:sp>
            <p:nvSpPr>
              <p:cNvPr id="29715" name="Line 19"/>
              <p:cNvSpPr>
                <a:spLocks noChangeShapeType="1"/>
              </p:cNvSpPr>
              <p:nvPr/>
            </p:nvSpPr>
            <p:spPr bwMode="auto">
              <a:xfrm>
                <a:off x="3984" y="1568"/>
                <a:ext cx="0" cy="179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ar-IQ"/>
              </a:p>
            </p:txBody>
          </p:sp>
          <p:sp>
            <p:nvSpPr>
              <p:cNvPr id="29716" name="Line 20"/>
              <p:cNvSpPr>
                <a:spLocks noChangeShapeType="1"/>
              </p:cNvSpPr>
              <p:nvPr/>
            </p:nvSpPr>
            <p:spPr bwMode="auto">
              <a:xfrm flipV="1">
                <a:off x="3520" y="1662"/>
                <a:ext cx="0" cy="218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ar-IQ"/>
              </a:p>
            </p:txBody>
          </p:sp>
          <p:sp>
            <p:nvSpPr>
              <p:cNvPr id="29717" name="Line 21"/>
              <p:cNvSpPr>
                <a:spLocks noChangeShapeType="1"/>
              </p:cNvSpPr>
              <p:nvPr/>
            </p:nvSpPr>
            <p:spPr bwMode="auto">
              <a:xfrm>
                <a:off x="3520" y="1885"/>
                <a:ext cx="0" cy="179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ar-IQ"/>
              </a:p>
            </p:txBody>
          </p:sp>
          <p:sp>
            <p:nvSpPr>
              <p:cNvPr id="29718" name="Line 22"/>
              <p:cNvSpPr>
                <a:spLocks noChangeShapeType="1"/>
              </p:cNvSpPr>
              <p:nvPr/>
            </p:nvSpPr>
            <p:spPr bwMode="auto">
              <a:xfrm>
                <a:off x="2823" y="1885"/>
                <a:ext cx="0" cy="213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ar-IQ"/>
              </a:p>
            </p:txBody>
          </p:sp>
          <p:sp>
            <p:nvSpPr>
              <p:cNvPr id="29719" name="Line 23"/>
              <p:cNvSpPr>
                <a:spLocks noChangeShapeType="1"/>
              </p:cNvSpPr>
              <p:nvPr/>
            </p:nvSpPr>
            <p:spPr bwMode="auto">
              <a:xfrm flipV="1">
                <a:off x="2823" y="1685"/>
                <a:ext cx="0" cy="195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ar-IQ"/>
              </a:p>
            </p:txBody>
          </p:sp>
          <p:sp>
            <p:nvSpPr>
              <p:cNvPr id="29720" name="Line 24"/>
              <p:cNvSpPr>
                <a:spLocks noChangeShapeType="1"/>
              </p:cNvSpPr>
              <p:nvPr/>
            </p:nvSpPr>
            <p:spPr bwMode="auto">
              <a:xfrm flipV="1">
                <a:off x="2823" y="1101"/>
                <a:ext cx="1" cy="146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ar-IQ"/>
              </a:p>
            </p:txBody>
          </p:sp>
          <p:sp>
            <p:nvSpPr>
              <p:cNvPr id="29721" name="Line 25"/>
              <p:cNvSpPr>
                <a:spLocks noChangeShapeType="1"/>
              </p:cNvSpPr>
              <p:nvPr/>
            </p:nvSpPr>
            <p:spPr bwMode="auto">
              <a:xfrm>
                <a:off x="2823" y="1252"/>
                <a:ext cx="1" cy="105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ar-IQ"/>
              </a:p>
            </p:txBody>
          </p:sp>
          <p:sp>
            <p:nvSpPr>
              <p:cNvPr id="29722" name="Rectangle 26"/>
              <p:cNvSpPr>
                <a:spLocks noChangeArrowheads="1"/>
              </p:cNvSpPr>
              <p:nvPr/>
            </p:nvSpPr>
            <p:spPr bwMode="auto">
              <a:xfrm>
                <a:off x="3383" y="1101"/>
                <a:ext cx="271" cy="294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 lIns="90487" tIns="44450" rIns="90487" bIns="44450">
                <a:spAutoFit/>
              </a:bodyPr>
              <a:lstStyle/>
              <a:p>
                <a:r>
                  <a:rPr lang="en-US" b="1">
                    <a:solidFill>
                      <a:srgbClr val="000000"/>
                    </a:solidFill>
                    <a:latin typeface="Helvetica" pitchFamily="34" charset="0"/>
                  </a:rPr>
                  <a:t>O</a:t>
                </a:r>
              </a:p>
            </p:txBody>
          </p:sp>
          <p:sp>
            <p:nvSpPr>
              <p:cNvPr id="29723" name="Rectangle 27"/>
              <p:cNvSpPr>
                <a:spLocks noChangeArrowheads="1"/>
              </p:cNvSpPr>
              <p:nvPr/>
            </p:nvSpPr>
            <p:spPr bwMode="auto">
              <a:xfrm>
                <a:off x="3853" y="1111"/>
                <a:ext cx="261" cy="294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 lIns="90487" tIns="44450" rIns="90487" bIns="44450">
                <a:spAutoFit/>
              </a:bodyPr>
              <a:lstStyle/>
              <a:p>
                <a:r>
                  <a:rPr lang="en-US" b="1">
                    <a:solidFill>
                      <a:srgbClr val="000000"/>
                    </a:solidFill>
                    <a:latin typeface="Helvetica" pitchFamily="34" charset="0"/>
                  </a:rPr>
                  <a:t>H</a:t>
                </a:r>
              </a:p>
            </p:txBody>
          </p:sp>
          <p:sp>
            <p:nvSpPr>
              <p:cNvPr id="29724" name="Rectangle 28"/>
              <p:cNvSpPr>
                <a:spLocks noChangeArrowheads="1"/>
              </p:cNvSpPr>
              <p:nvPr/>
            </p:nvSpPr>
            <p:spPr bwMode="auto">
              <a:xfrm>
                <a:off x="3873" y="1724"/>
                <a:ext cx="410" cy="294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 lIns="90487" tIns="44450" rIns="90487" bIns="44450">
                <a:spAutoFit/>
              </a:bodyPr>
              <a:lstStyle/>
              <a:p>
                <a:r>
                  <a:rPr lang="en-US" b="1">
                    <a:solidFill>
                      <a:schemeClr val="hlink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Helvetica" pitchFamily="34" charset="0"/>
                  </a:rPr>
                  <a:t>OH</a:t>
                </a:r>
              </a:p>
            </p:txBody>
          </p:sp>
          <p:sp>
            <p:nvSpPr>
              <p:cNvPr id="29725" name="Rectangle 29"/>
              <p:cNvSpPr>
                <a:spLocks noChangeArrowheads="1"/>
              </p:cNvSpPr>
              <p:nvPr/>
            </p:nvSpPr>
            <p:spPr bwMode="auto">
              <a:xfrm>
                <a:off x="3395" y="1426"/>
                <a:ext cx="261" cy="294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 lIns="90487" tIns="44450" rIns="90487" bIns="44450">
                <a:spAutoFit/>
              </a:bodyPr>
              <a:lstStyle/>
              <a:p>
                <a:r>
                  <a:rPr lang="en-US" b="1">
                    <a:solidFill>
                      <a:srgbClr val="000000"/>
                    </a:solidFill>
                    <a:latin typeface="Helvetica" pitchFamily="34" charset="0"/>
                  </a:rPr>
                  <a:t>H</a:t>
                </a:r>
              </a:p>
            </p:txBody>
          </p:sp>
          <p:sp>
            <p:nvSpPr>
              <p:cNvPr id="29726" name="Rectangle 30"/>
              <p:cNvSpPr>
                <a:spLocks noChangeArrowheads="1"/>
              </p:cNvSpPr>
              <p:nvPr/>
            </p:nvSpPr>
            <p:spPr bwMode="auto">
              <a:xfrm>
                <a:off x="3396" y="2041"/>
                <a:ext cx="410" cy="294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 lIns="90487" tIns="44450" rIns="90487" bIns="44450">
                <a:spAutoFit/>
              </a:bodyPr>
              <a:lstStyle/>
              <a:p>
                <a:r>
                  <a:rPr lang="en-US" b="1">
                    <a:solidFill>
                      <a:srgbClr val="000000"/>
                    </a:solidFill>
                    <a:latin typeface="Helvetica" pitchFamily="34" charset="0"/>
                  </a:rPr>
                  <a:t>OH</a:t>
                </a:r>
              </a:p>
            </p:txBody>
          </p:sp>
          <p:sp>
            <p:nvSpPr>
              <p:cNvPr id="29727" name="Rectangle 31"/>
              <p:cNvSpPr>
                <a:spLocks noChangeArrowheads="1"/>
              </p:cNvSpPr>
              <p:nvPr/>
            </p:nvSpPr>
            <p:spPr bwMode="auto">
              <a:xfrm>
                <a:off x="2697" y="2065"/>
                <a:ext cx="261" cy="294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 lIns="90487" tIns="44450" rIns="90487" bIns="44450">
                <a:spAutoFit/>
              </a:bodyPr>
              <a:lstStyle/>
              <a:p>
                <a:r>
                  <a:rPr lang="en-US" b="1">
                    <a:solidFill>
                      <a:srgbClr val="000000"/>
                    </a:solidFill>
                    <a:latin typeface="Helvetica" pitchFamily="34" charset="0"/>
                  </a:rPr>
                  <a:t>H</a:t>
                </a:r>
              </a:p>
            </p:txBody>
          </p:sp>
          <p:sp>
            <p:nvSpPr>
              <p:cNvPr id="29728" name="Rectangle 32"/>
              <p:cNvSpPr>
                <a:spLocks noChangeArrowheads="1"/>
              </p:cNvSpPr>
              <p:nvPr/>
            </p:nvSpPr>
            <p:spPr bwMode="auto">
              <a:xfrm>
                <a:off x="2627" y="1507"/>
                <a:ext cx="410" cy="294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 lIns="90487" tIns="44450" rIns="90487" bIns="44450">
                <a:spAutoFit/>
              </a:bodyPr>
              <a:lstStyle/>
              <a:p>
                <a:r>
                  <a:rPr lang="en-US" b="1" dirty="0">
                    <a:solidFill>
                      <a:srgbClr val="000000"/>
                    </a:solidFill>
                    <a:latin typeface="Helvetica" pitchFamily="34" charset="0"/>
                  </a:rPr>
                  <a:t>OH</a:t>
                </a:r>
              </a:p>
            </p:txBody>
          </p:sp>
          <p:sp>
            <p:nvSpPr>
              <p:cNvPr id="29729" name="Rectangle 33"/>
              <p:cNvSpPr>
                <a:spLocks noChangeArrowheads="1"/>
              </p:cNvSpPr>
              <p:nvPr/>
            </p:nvSpPr>
            <p:spPr bwMode="auto">
              <a:xfrm>
                <a:off x="2695" y="877"/>
                <a:ext cx="400" cy="294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 lIns="90487" tIns="44450" rIns="90487" bIns="44450">
                <a:spAutoFit/>
              </a:bodyPr>
              <a:lstStyle/>
              <a:p>
                <a:r>
                  <a:rPr lang="en-US" b="1">
                    <a:solidFill>
                      <a:srgbClr val="000000"/>
                    </a:solidFill>
                    <a:latin typeface="Helvetica" pitchFamily="34" charset="0"/>
                  </a:rPr>
                  <a:t>CH</a:t>
                </a:r>
              </a:p>
            </p:txBody>
          </p:sp>
          <p:sp>
            <p:nvSpPr>
              <p:cNvPr id="29730" name="Rectangle 34"/>
              <p:cNvSpPr>
                <a:spLocks noChangeArrowheads="1"/>
              </p:cNvSpPr>
              <p:nvPr/>
            </p:nvSpPr>
            <p:spPr bwMode="auto">
              <a:xfrm>
                <a:off x="2934" y="962"/>
                <a:ext cx="242" cy="237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 lIns="90487" tIns="44450" rIns="90487" bIns="44450">
                <a:spAutoFit/>
              </a:bodyPr>
              <a:lstStyle/>
              <a:p>
                <a:r>
                  <a:rPr lang="en-US" sz="1800" b="1">
                    <a:solidFill>
                      <a:srgbClr val="000000"/>
                    </a:solidFill>
                    <a:latin typeface="Helvetica" pitchFamily="34" charset="0"/>
                  </a:rPr>
                  <a:t> 2</a:t>
                </a:r>
              </a:p>
            </p:txBody>
          </p:sp>
          <p:sp>
            <p:nvSpPr>
              <p:cNvPr id="29731" name="Rectangle 35"/>
              <p:cNvSpPr>
                <a:spLocks noChangeArrowheads="1"/>
              </p:cNvSpPr>
              <p:nvPr/>
            </p:nvSpPr>
            <p:spPr bwMode="auto">
              <a:xfrm>
                <a:off x="2942" y="877"/>
                <a:ext cx="463" cy="294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 lIns="90487" tIns="44450" rIns="90487" bIns="44450">
                <a:spAutoFit/>
              </a:bodyPr>
              <a:lstStyle/>
              <a:p>
                <a:r>
                  <a:rPr lang="en-US" b="1" dirty="0">
                    <a:solidFill>
                      <a:srgbClr val="000000"/>
                    </a:solidFill>
                    <a:latin typeface="Helvetica" pitchFamily="34" charset="0"/>
                  </a:rPr>
                  <a:t> OH</a:t>
                </a:r>
              </a:p>
            </p:txBody>
          </p:sp>
          <p:sp>
            <p:nvSpPr>
              <p:cNvPr id="29732" name="Rectangle 36"/>
              <p:cNvSpPr>
                <a:spLocks noChangeArrowheads="1"/>
              </p:cNvSpPr>
              <p:nvPr/>
            </p:nvSpPr>
            <p:spPr bwMode="auto">
              <a:xfrm>
                <a:off x="2719" y="1326"/>
                <a:ext cx="226" cy="237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 lIns="90487" tIns="44450" rIns="90487" bIns="44450">
                <a:spAutoFit/>
              </a:bodyPr>
              <a:lstStyle/>
              <a:p>
                <a:r>
                  <a:rPr lang="en-US" sz="1800" b="1">
                    <a:solidFill>
                      <a:srgbClr val="000000"/>
                    </a:solidFill>
                    <a:latin typeface="Helvetica" pitchFamily="34" charset="0"/>
                  </a:rPr>
                  <a:t>H</a:t>
                </a:r>
              </a:p>
            </p:txBody>
          </p:sp>
        </p:grpSp>
        <p:grpSp>
          <p:nvGrpSpPr>
            <p:cNvPr id="4" name="Group 74"/>
            <p:cNvGrpSpPr>
              <a:grpSpLocks/>
            </p:cNvGrpSpPr>
            <p:nvPr/>
          </p:nvGrpSpPr>
          <p:grpSpPr bwMode="auto">
            <a:xfrm>
              <a:off x="242" y="1504"/>
              <a:ext cx="1218" cy="1963"/>
              <a:chOff x="242" y="1504"/>
              <a:chExt cx="1218" cy="1963"/>
            </a:xfrm>
          </p:grpSpPr>
          <p:sp>
            <p:nvSpPr>
              <p:cNvPr id="29734" name="Line 38"/>
              <p:cNvSpPr>
                <a:spLocks noChangeShapeType="1"/>
              </p:cNvSpPr>
              <p:nvPr/>
            </p:nvSpPr>
            <p:spPr bwMode="auto">
              <a:xfrm>
                <a:off x="806" y="2232"/>
                <a:ext cx="0" cy="111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ar-IQ"/>
              </a:p>
            </p:txBody>
          </p:sp>
          <p:sp>
            <p:nvSpPr>
              <p:cNvPr id="29735" name="Line 39"/>
              <p:cNvSpPr>
                <a:spLocks noChangeShapeType="1"/>
              </p:cNvSpPr>
              <p:nvPr/>
            </p:nvSpPr>
            <p:spPr bwMode="auto">
              <a:xfrm>
                <a:off x="806" y="2525"/>
                <a:ext cx="0" cy="100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ar-IQ"/>
              </a:p>
            </p:txBody>
          </p:sp>
          <p:sp>
            <p:nvSpPr>
              <p:cNvPr id="29736" name="Line 40"/>
              <p:cNvSpPr>
                <a:spLocks noChangeShapeType="1"/>
              </p:cNvSpPr>
              <p:nvPr/>
            </p:nvSpPr>
            <p:spPr bwMode="auto">
              <a:xfrm>
                <a:off x="806" y="2808"/>
                <a:ext cx="0" cy="111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ar-IQ"/>
              </a:p>
            </p:txBody>
          </p:sp>
          <p:sp>
            <p:nvSpPr>
              <p:cNvPr id="29737" name="Line 41"/>
              <p:cNvSpPr>
                <a:spLocks noChangeShapeType="1"/>
              </p:cNvSpPr>
              <p:nvPr/>
            </p:nvSpPr>
            <p:spPr bwMode="auto">
              <a:xfrm flipV="1">
                <a:off x="806" y="1941"/>
                <a:ext cx="0" cy="116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ar-IQ"/>
              </a:p>
            </p:txBody>
          </p:sp>
          <p:sp>
            <p:nvSpPr>
              <p:cNvPr id="29738" name="Line 42"/>
              <p:cNvSpPr>
                <a:spLocks noChangeShapeType="1"/>
              </p:cNvSpPr>
              <p:nvPr/>
            </p:nvSpPr>
            <p:spPr bwMode="auto">
              <a:xfrm>
                <a:off x="806" y="3102"/>
                <a:ext cx="0" cy="100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ar-IQ"/>
              </a:p>
            </p:txBody>
          </p:sp>
          <p:sp>
            <p:nvSpPr>
              <p:cNvPr id="29739" name="Line 43"/>
              <p:cNvSpPr>
                <a:spLocks noChangeShapeType="1"/>
              </p:cNvSpPr>
              <p:nvPr/>
            </p:nvSpPr>
            <p:spPr bwMode="auto">
              <a:xfrm>
                <a:off x="888" y="3007"/>
                <a:ext cx="130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ar-IQ"/>
              </a:p>
            </p:txBody>
          </p:sp>
          <p:sp>
            <p:nvSpPr>
              <p:cNvPr id="29740" name="Line 44"/>
              <p:cNvSpPr>
                <a:spLocks noChangeShapeType="1"/>
              </p:cNvSpPr>
              <p:nvPr/>
            </p:nvSpPr>
            <p:spPr bwMode="auto">
              <a:xfrm>
                <a:off x="888" y="2725"/>
                <a:ext cx="130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ar-IQ"/>
              </a:p>
            </p:txBody>
          </p:sp>
          <p:sp>
            <p:nvSpPr>
              <p:cNvPr id="29741" name="Line 45"/>
              <p:cNvSpPr>
                <a:spLocks noChangeShapeType="1"/>
              </p:cNvSpPr>
              <p:nvPr/>
            </p:nvSpPr>
            <p:spPr bwMode="auto">
              <a:xfrm>
                <a:off x="888" y="2431"/>
                <a:ext cx="143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ar-IQ"/>
              </a:p>
            </p:txBody>
          </p:sp>
          <p:sp>
            <p:nvSpPr>
              <p:cNvPr id="29742" name="Line 46"/>
              <p:cNvSpPr>
                <a:spLocks noChangeShapeType="1"/>
              </p:cNvSpPr>
              <p:nvPr/>
            </p:nvSpPr>
            <p:spPr bwMode="auto">
              <a:xfrm>
                <a:off x="888" y="2149"/>
                <a:ext cx="130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ar-IQ"/>
              </a:p>
            </p:txBody>
          </p:sp>
          <p:sp>
            <p:nvSpPr>
              <p:cNvPr id="29743" name="Line 47"/>
              <p:cNvSpPr>
                <a:spLocks noChangeShapeType="1"/>
              </p:cNvSpPr>
              <p:nvPr/>
            </p:nvSpPr>
            <p:spPr bwMode="auto">
              <a:xfrm flipH="1">
                <a:off x="566" y="2149"/>
                <a:ext cx="151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ar-IQ"/>
              </a:p>
            </p:txBody>
          </p:sp>
          <p:sp>
            <p:nvSpPr>
              <p:cNvPr id="29744" name="Line 48"/>
              <p:cNvSpPr>
                <a:spLocks noChangeShapeType="1"/>
              </p:cNvSpPr>
              <p:nvPr/>
            </p:nvSpPr>
            <p:spPr bwMode="auto">
              <a:xfrm flipH="1">
                <a:off x="578" y="2431"/>
                <a:ext cx="139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ar-IQ"/>
              </a:p>
            </p:txBody>
          </p:sp>
          <p:sp>
            <p:nvSpPr>
              <p:cNvPr id="29745" name="Line 49"/>
              <p:cNvSpPr>
                <a:spLocks noChangeShapeType="1"/>
              </p:cNvSpPr>
              <p:nvPr/>
            </p:nvSpPr>
            <p:spPr bwMode="auto">
              <a:xfrm flipH="1">
                <a:off x="566" y="2725"/>
                <a:ext cx="151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ar-IQ"/>
              </a:p>
            </p:txBody>
          </p:sp>
          <p:sp>
            <p:nvSpPr>
              <p:cNvPr id="29746" name="Line 50"/>
              <p:cNvSpPr>
                <a:spLocks noChangeShapeType="1"/>
              </p:cNvSpPr>
              <p:nvPr/>
            </p:nvSpPr>
            <p:spPr bwMode="auto">
              <a:xfrm flipH="1">
                <a:off x="578" y="3007"/>
                <a:ext cx="139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ar-IQ"/>
              </a:p>
            </p:txBody>
          </p:sp>
          <p:grpSp>
            <p:nvGrpSpPr>
              <p:cNvPr id="5" name="Group 53"/>
              <p:cNvGrpSpPr>
                <a:grpSpLocks/>
              </p:cNvGrpSpPr>
              <p:nvPr/>
            </p:nvGrpSpPr>
            <p:grpSpPr bwMode="auto">
              <a:xfrm>
                <a:off x="855" y="1704"/>
                <a:ext cx="118" cy="114"/>
                <a:chOff x="855" y="1704"/>
                <a:chExt cx="118" cy="114"/>
              </a:xfrm>
            </p:grpSpPr>
            <p:sp>
              <p:nvSpPr>
                <p:cNvPr id="29747" name="Line 51"/>
                <p:cNvSpPr>
                  <a:spLocks noChangeShapeType="1"/>
                </p:cNvSpPr>
                <p:nvPr/>
              </p:nvSpPr>
              <p:spPr bwMode="auto">
                <a:xfrm flipV="1">
                  <a:off x="855" y="1704"/>
                  <a:ext cx="94" cy="91"/>
                </a:xfrm>
                <a:prstGeom prst="line">
                  <a:avLst/>
                </a:prstGeom>
                <a:noFill/>
                <a:ln w="254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ar-IQ"/>
                </a:p>
              </p:txBody>
            </p:sp>
            <p:sp>
              <p:nvSpPr>
                <p:cNvPr id="29748" name="Line 52"/>
                <p:cNvSpPr>
                  <a:spLocks noChangeShapeType="1"/>
                </p:cNvSpPr>
                <p:nvPr/>
              </p:nvSpPr>
              <p:spPr bwMode="auto">
                <a:xfrm flipV="1">
                  <a:off x="892" y="1727"/>
                  <a:ext cx="81" cy="91"/>
                </a:xfrm>
                <a:prstGeom prst="line">
                  <a:avLst/>
                </a:prstGeom>
                <a:noFill/>
                <a:ln w="254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ar-IQ"/>
                </a:p>
              </p:txBody>
            </p:sp>
          </p:grpSp>
          <p:sp>
            <p:nvSpPr>
              <p:cNvPr id="29750" name="Line 54"/>
              <p:cNvSpPr>
                <a:spLocks noChangeShapeType="1"/>
              </p:cNvSpPr>
              <p:nvPr/>
            </p:nvSpPr>
            <p:spPr bwMode="auto">
              <a:xfrm flipH="1" flipV="1">
                <a:off x="603" y="1749"/>
                <a:ext cx="134" cy="80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ar-IQ"/>
              </a:p>
            </p:txBody>
          </p:sp>
          <p:sp>
            <p:nvSpPr>
              <p:cNvPr id="29751" name="Rectangle 55"/>
              <p:cNvSpPr>
                <a:spLocks noChangeArrowheads="1"/>
              </p:cNvSpPr>
              <p:nvPr/>
            </p:nvSpPr>
            <p:spPr bwMode="auto">
              <a:xfrm>
                <a:off x="682" y="2001"/>
                <a:ext cx="261" cy="294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 lIns="90487" tIns="44450" rIns="90487" bIns="44450">
                <a:spAutoFit/>
              </a:bodyPr>
              <a:lstStyle/>
              <a:p>
                <a:r>
                  <a:rPr lang="en-US" b="1">
                    <a:solidFill>
                      <a:srgbClr val="000000"/>
                    </a:solidFill>
                    <a:latin typeface="Helvetica" pitchFamily="34" charset="0"/>
                  </a:rPr>
                  <a:t>C</a:t>
                </a:r>
              </a:p>
            </p:txBody>
          </p:sp>
          <p:sp>
            <p:nvSpPr>
              <p:cNvPr id="29752" name="Rectangle 56"/>
              <p:cNvSpPr>
                <a:spLocks noChangeArrowheads="1"/>
              </p:cNvSpPr>
              <p:nvPr/>
            </p:nvSpPr>
            <p:spPr bwMode="auto">
              <a:xfrm>
                <a:off x="682" y="2284"/>
                <a:ext cx="261" cy="294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 lIns="90487" tIns="44450" rIns="90487" bIns="44450">
                <a:spAutoFit/>
              </a:bodyPr>
              <a:lstStyle/>
              <a:p>
                <a:r>
                  <a:rPr lang="en-US" b="1">
                    <a:solidFill>
                      <a:srgbClr val="000000"/>
                    </a:solidFill>
                    <a:latin typeface="Helvetica" pitchFamily="34" charset="0"/>
                  </a:rPr>
                  <a:t>C</a:t>
                </a:r>
              </a:p>
            </p:txBody>
          </p:sp>
          <p:sp>
            <p:nvSpPr>
              <p:cNvPr id="29753" name="Rectangle 57"/>
              <p:cNvSpPr>
                <a:spLocks noChangeArrowheads="1"/>
              </p:cNvSpPr>
              <p:nvPr/>
            </p:nvSpPr>
            <p:spPr bwMode="auto">
              <a:xfrm>
                <a:off x="682" y="2577"/>
                <a:ext cx="261" cy="294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 lIns="90487" tIns="44450" rIns="90487" bIns="44450">
                <a:spAutoFit/>
              </a:bodyPr>
              <a:lstStyle/>
              <a:p>
                <a:r>
                  <a:rPr lang="en-US" b="1" dirty="0">
                    <a:solidFill>
                      <a:srgbClr val="000000"/>
                    </a:solidFill>
                    <a:latin typeface="Helvetica" pitchFamily="34" charset="0"/>
                  </a:rPr>
                  <a:t>C</a:t>
                </a:r>
              </a:p>
            </p:txBody>
          </p:sp>
          <p:sp>
            <p:nvSpPr>
              <p:cNvPr id="29754" name="Rectangle 58"/>
              <p:cNvSpPr>
                <a:spLocks noChangeArrowheads="1"/>
              </p:cNvSpPr>
              <p:nvPr/>
            </p:nvSpPr>
            <p:spPr bwMode="auto">
              <a:xfrm>
                <a:off x="682" y="2860"/>
                <a:ext cx="261" cy="294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 lIns="90487" tIns="44450" rIns="90487" bIns="44450">
                <a:spAutoFit/>
              </a:bodyPr>
              <a:lstStyle/>
              <a:p>
                <a:r>
                  <a:rPr lang="en-US" b="1">
                    <a:solidFill>
                      <a:srgbClr val="000000"/>
                    </a:solidFill>
                    <a:latin typeface="Helvetica" pitchFamily="34" charset="0"/>
                  </a:rPr>
                  <a:t>C</a:t>
                </a:r>
              </a:p>
            </p:txBody>
          </p:sp>
          <p:sp>
            <p:nvSpPr>
              <p:cNvPr id="29755" name="Rectangle 59"/>
              <p:cNvSpPr>
                <a:spLocks noChangeArrowheads="1"/>
              </p:cNvSpPr>
              <p:nvPr/>
            </p:nvSpPr>
            <p:spPr bwMode="auto">
              <a:xfrm>
                <a:off x="682" y="1708"/>
                <a:ext cx="261" cy="294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 lIns="90487" tIns="44450" rIns="90487" bIns="44450">
                <a:spAutoFit/>
              </a:bodyPr>
              <a:lstStyle/>
              <a:p>
                <a:r>
                  <a:rPr lang="en-US" b="1">
                    <a:solidFill>
                      <a:srgbClr val="000000"/>
                    </a:solidFill>
                    <a:latin typeface="Helvetica" pitchFamily="34" charset="0"/>
                  </a:rPr>
                  <a:t>C</a:t>
                </a:r>
              </a:p>
            </p:txBody>
          </p:sp>
          <p:grpSp>
            <p:nvGrpSpPr>
              <p:cNvPr id="6" name="Group 63"/>
              <p:cNvGrpSpPr>
                <a:grpSpLocks/>
              </p:cNvGrpSpPr>
              <p:nvPr/>
            </p:nvGrpSpPr>
            <p:grpSpPr bwMode="auto">
              <a:xfrm>
                <a:off x="682" y="3154"/>
                <a:ext cx="778" cy="313"/>
                <a:chOff x="682" y="3154"/>
                <a:chExt cx="778" cy="313"/>
              </a:xfrm>
            </p:grpSpPr>
            <p:sp>
              <p:nvSpPr>
                <p:cNvPr id="29756" name="Rectangle 60"/>
                <p:cNvSpPr>
                  <a:spLocks noChangeArrowheads="1"/>
                </p:cNvSpPr>
                <p:nvPr/>
              </p:nvSpPr>
              <p:spPr bwMode="auto">
                <a:xfrm>
                  <a:off x="682" y="3154"/>
                  <a:ext cx="400" cy="294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/>
                  <a:tailEnd/>
                </a:ln>
                <a:effectLst/>
              </p:spPr>
              <p:txBody>
                <a:bodyPr wrap="none" lIns="90487" tIns="44450" rIns="90487" bIns="44450">
                  <a:spAutoFit/>
                </a:bodyPr>
                <a:lstStyle/>
                <a:p>
                  <a:r>
                    <a:rPr lang="en-US" b="1">
                      <a:solidFill>
                        <a:srgbClr val="000000"/>
                      </a:solidFill>
                      <a:latin typeface="Helvetica" pitchFamily="34" charset="0"/>
                    </a:rPr>
                    <a:t>CH</a:t>
                  </a:r>
                </a:p>
              </p:txBody>
            </p:sp>
            <p:sp>
              <p:nvSpPr>
                <p:cNvPr id="29757" name="Rectangle 61"/>
                <p:cNvSpPr>
                  <a:spLocks noChangeArrowheads="1"/>
                </p:cNvSpPr>
                <p:nvPr/>
              </p:nvSpPr>
              <p:spPr bwMode="auto">
                <a:xfrm>
                  <a:off x="929" y="3230"/>
                  <a:ext cx="242" cy="237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/>
                  <a:tailEnd/>
                </a:ln>
                <a:effectLst/>
              </p:spPr>
              <p:txBody>
                <a:bodyPr wrap="none" lIns="90487" tIns="44450" rIns="90487" bIns="44450">
                  <a:spAutoFit/>
                </a:bodyPr>
                <a:lstStyle/>
                <a:p>
                  <a:r>
                    <a:rPr lang="en-US" sz="1800" b="1">
                      <a:solidFill>
                        <a:srgbClr val="000000"/>
                      </a:solidFill>
                      <a:latin typeface="Helvetica" pitchFamily="34" charset="0"/>
                    </a:rPr>
                    <a:t> 2</a:t>
                  </a:r>
                </a:p>
              </p:txBody>
            </p:sp>
            <p:sp>
              <p:nvSpPr>
                <p:cNvPr id="29758" name="Rectangle 62"/>
                <p:cNvSpPr>
                  <a:spLocks noChangeArrowheads="1"/>
                </p:cNvSpPr>
                <p:nvPr/>
              </p:nvSpPr>
              <p:spPr bwMode="auto">
                <a:xfrm>
                  <a:off x="997" y="3154"/>
                  <a:ext cx="463" cy="294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/>
                  <a:tailEnd/>
                </a:ln>
                <a:effectLst/>
              </p:spPr>
              <p:txBody>
                <a:bodyPr wrap="none" lIns="90487" tIns="44450" rIns="90487" bIns="44450">
                  <a:spAutoFit/>
                </a:bodyPr>
                <a:lstStyle/>
                <a:p>
                  <a:r>
                    <a:rPr lang="en-US" b="1">
                      <a:solidFill>
                        <a:srgbClr val="000000"/>
                      </a:solidFill>
                      <a:latin typeface="Helvetica" pitchFamily="34" charset="0"/>
                    </a:rPr>
                    <a:t> OH</a:t>
                  </a:r>
                </a:p>
              </p:txBody>
            </p:sp>
          </p:grpSp>
          <p:sp>
            <p:nvSpPr>
              <p:cNvPr id="29760" name="Rectangle 64"/>
              <p:cNvSpPr>
                <a:spLocks noChangeArrowheads="1"/>
              </p:cNvSpPr>
              <p:nvPr/>
            </p:nvSpPr>
            <p:spPr bwMode="auto">
              <a:xfrm>
                <a:off x="987" y="2860"/>
                <a:ext cx="410" cy="294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 lIns="90487" tIns="44450" rIns="90487" bIns="44450">
                <a:spAutoFit/>
              </a:bodyPr>
              <a:lstStyle/>
              <a:p>
                <a:r>
                  <a:rPr lang="en-US" b="1">
                    <a:solidFill>
                      <a:srgbClr val="000000"/>
                    </a:solidFill>
                    <a:latin typeface="Helvetica" pitchFamily="34" charset="0"/>
                  </a:rPr>
                  <a:t>OH</a:t>
                </a:r>
              </a:p>
            </p:txBody>
          </p:sp>
          <p:sp>
            <p:nvSpPr>
              <p:cNvPr id="29761" name="Rectangle 65"/>
              <p:cNvSpPr>
                <a:spLocks noChangeArrowheads="1"/>
              </p:cNvSpPr>
              <p:nvPr/>
            </p:nvSpPr>
            <p:spPr bwMode="auto">
              <a:xfrm>
                <a:off x="987" y="2577"/>
                <a:ext cx="410" cy="294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 lIns="90487" tIns="44450" rIns="90487" bIns="44450">
                <a:spAutoFit/>
              </a:bodyPr>
              <a:lstStyle/>
              <a:p>
                <a:r>
                  <a:rPr lang="en-US" b="1">
                    <a:solidFill>
                      <a:srgbClr val="000000"/>
                    </a:solidFill>
                    <a:latin typeface="Helvetica" pitchFamily="34" charset="0"/>
                  </a:rPr>
                  <a:t>OH</a:t>
                </a:r>
              </a:p>
            </p:txBody>
          </p:sp>
          <p:sp>
            <p:nvSpPr>
              <p:cNvPr id="29762" name="Rectangle 66"/>
              <p:cNvSpPr>
                <a:spLocks noChangeArrowheads="1"/>
              </p:cNvSpPr>
              <p:nvPr/>
            </p:nvSpPr>
            <p:spPr bwMode="auto">
              <a:xfrm>
                <a:off x="1000" y="2284"/>
                <a:ext cx="261" cy="294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 lIns="90487" tIns="44450" rIns="90487" bIns="44450">
                <a:spAutoFit/>
              </a:bodyPr>
              <a:lstStyle/>
              <a:p>
                <a:r>
                  <a:rPr lang="en-US" b="1">
                    <a:solidFill>
                      <a:srgbClr val="000000"/>
                    </a:solidFill>
                    <a:latin typeface="Helvetica" pitchFamily="34" charset="0"/>
                  </a:rPr>
                  <a:t>H</a:t>
                </a:r>
              </a:p>
            </p:txBody>
          </p:sp>
          <p:sp>
            <p:nvSpPr>
              <p:cNvPr id="29763" name="Rectangle 67"/>
              <p:cNvSpPr>
                <a:spLocks noChangeArrowheads="1"/>
              </p:cNvSpPr>
              <p:nvPr/>
            </p:nvSpPr>
            <p:spPr bwMode="auto">
              <a:xfrm>
                <a:off x="987" y="2001"/>
                <a:ext cx="410" cy="294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 lIns="90487" tIns="44450" rIns="90487" bIns="44450">
                <a:spAutoFit/>
              </a:bodyPr>
              <a:lstStyle/>
              <a:p>
                <a:r>
                  <a:rPr lang="en-US" b="1" dirty="0">
                    <a:solidFill>
                      <a:srgbClr val="000000"/>
                    </a:solidFill>
                    <a:latin typeface="Helvetica" pitchFamily="34" charset="0"/>
                  </a:rPr>
                  <a:t>OH</a:t>
                </a:r>
              </a:p>
            </p:txBody>
          </p:sp>
          <p:sp>
            <p:nvSpPr>
              <p:cNvPr id="29764" name="Rectangle 68"/>
              <p:cNvSpPr>
                <a:spLocks noChangeArrowheads="1"/>
              </p:cNvSpPr>
              <p:nvPr/>
            </p:nvSpPr>
            <p:spPr bwMode="auto">
              <a:xfrm>
                <a:off x="376" y="2001"/>
                <a:ext cx="261" cy="294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 lIns="90487" tIns="44450" rIns="90487" bIns="44450">
                <a:spAutoFit/>
              </a:bodyPr>
              <a:lstStyle/>
              <a:p>
                <a:r>
                  <a:rPr lang="en-US" b="1">
                    <a:solidFill>
                      <a:srgbClr val="000000"/>
                    </a:solidFill>
                    <a:latin typeface="Helvetica" pitchFamily="34" charset="0"/>
                  </a:rPr>
                  <a:t>H</a:t>
                </a:r>
              </a:p>
            </p:txBody>
          </p:sp>
          <p:sp>
            <p:nvSpPr>
              <p:cNvPr id="29765" name="Rectangle 69"/>
              <p:cNvSpPr>
                <a:spLocks noChangeArrowheads="1"/>
              </p:cNvSpPr>
              <p:nvPr/>
            </p:nvSpPr>
            <p:spPr bwMode="auto">
              <a:xfrm>
                <a:off x="242" y="2284"/>
                <a:ext cx="410" cy="294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 lIns="90487" tIns="44450" rIns="90487" bIns="44450">
                <a:spAutoFit/>
              </a:bodyPr>
              <a:lstStyle/>
              <a:p>
                <a:r>
                  <a:rPr lang="en-US" b="1">
                    <a:solidFill>
                      <a:srgbClr val="000000"/>
                    </a:solidFill>
                    <a:latin typeface="Helvetica" pitchFamily="34" charset="0"/>
                  </a:rPr>
                  <a:t>HO</a:t>
                </a:r>
              </a:p>
            </p:txBody>
          </p:sp>
          <p:sp>
            <p:nvSpPr>
              <p:cNvPr id="29766" name="Rectangle 70"/>
              <p:cNvSpPr>
                <a:spLocks noChangeArrowheads="1"/>
              </p:cNvSpPr>
              <p:nvPr/>
            </p:nvSpPr>
            <p:spPr bwMode="auto">
              <a:xfrm>
                <a:off x="376" y="2577"/>
                <a:ext cx="261" cy="294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 lIns="90487" tIns="44450" rIns="90487" bIns="44450">
                <a:spAutoFit/>
              </a:bodyPr>
              <a:lstStyle/>
              <a:p>
                <a:r>
                  <a:rPr lang="en-US" b="1">
                    <a:solidFill>
                      <a:srgbClr val="000000"/>
                    </a:solidFill>
                    <a:latin typeface="Helvetica" pitchFamily="34" charset="0"/>
                  </a:rPr>
                  <a:t>H</a:t>
                </a:r>
              </a:p>
            </p:txBody>
          </p:sp>
          <p:sp>
            <p:nvSpPr>
              <p:cNvPr id="29767" name="Rectangle 71"/>
              <p:cNvSpPr>
                <a:spLocks noChangeArrowheads="1"/>
              </p:cNvSpPr>
              <p:nvPr/>
            </p:nvSpPr>
            <p:spPr bwMode="auto">
              <a:xfrm>
                <a:off x="242" y="2860"/>
                <a:ext cx="420" cy="294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 lIns="90487" tIns="44450" rIns="90487" bIns="44450">
                <a:spAutoFit/>
              </a:bodyPr>
              <a:lstStyle/>
              <a:p>
                <a:r>
                  <a:rPr lang="en-US" b="1">
                    <a:solidFill>
                      <a:srgbClr val="000000"/>
                    </a:solidFill>
                    <a:latin typeface="Helvetica" pitchFamily="34" charset="0"/>
                  </a:rPr>
                  <a:t>   H</a:t>
                </a:r>
              </a:p>
            </p:txBody>
          </p:sp>
          <p:sp>
            <p:nvSpPr>
              <p:cNvPr id="29768" name="Rectangle 72"/>
              <p:cNvSpPr>
                <a:spLocks noChangeArrowheads="1"/>
              </p:cNvSpPr>
              <p:nvPr/>
            </p:nvSpPr>
            <p:spPr bwMode="auto">
              <a:xfrm>
                <a:off x="890" y="1504"/>
                <a:ext cx="271" cy="294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 lIns="90487" tIns="44450" rIns="90487" bIns="44450">
                <a:spAutoFit/>
              </a:bodyPr>
              <a:lstStyle/>
              <a:p>
                <a:r>
                  <a:rPr lang="en-US" b="1">
                    <a:solidFill>
                      <a:srgbClr val="000000"/>
                    </a:solidFill>
                    <a:latin typeface="Helvetica" pitchFamily="34" charset="0"/>
                  </a:rPr>
                  <a:t>O</a:t>
                </a:r>
              </a:p>
            </p:txBody>
          </p:sp>
          <p:sp>
            <p:nvSpPr>
              <p:cNvPr id="29769" name="Rectangle 73"/>
              <p:cNvSpPr>
                <a:spLocks noChangeArrowheads="1"/>
              </p:cNvSpPr>
              <p:nvPr/>
            </p:nvSpPr>
            <p:spPr bwMode="auto">
              <a:xfrm>
                <a:off x="413" y="1572"/>
                <a:ext cx="261" cy="294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 lIns="90487" tIns="44450" rIns="90487" bIns="44450">
                <a:spAutoFit/>
              </a:bodyPr>
              <a:lstStyle/>
              <a:p>
                <a:r>
                  <a:rPr lang="en-US" b="1">
                    <a:solidFill>
                      <a:srgbClr val="000000"/>
                    </a:solidFill>
                    <a:latin typeface="Helvetica" pitchFamily="34" charset="0"/>
                  </a:rPr>
                  <a:t>H</a:t>
                </a:r>
              </a:p>
            </p:txBody>
          </p:sp>
        </p:grpSp>
        <p:sp>
          <p:nvSpPr>
            <p:cNvPr id="29771" name="Line 75"/>
            <p:cNvSpPr>
              <a:spLocks noChangeShapeType="1"/>
            </p:cNvSpPr>
            <p:nvPr/>
          </p:nvSpPr>
          <p:spPr bwMode="auto">
            <a:xfrm flipH="1">
              <a:off x="2451" y="3015"/>
              <a:ext cx="464" cy="312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ar-IQ"/>
            </a:p>
          </p:txBody>
        </p:sp>
        <p:sp>
          <p:nvSpPr>
            <p:cNvPr id="29772" name="Line 76"/>
            <p:cNvSpPr>
              <a:spLocks noChangeShapeType="1"/>
            </p:cNvSpPr>
            <p:nvPr/>
          </p:nvSpPr>
          <p:spPr bwMode="auto">
            <a:xfrm flipH="1" flipV="1">
              <a:off x="2451" y="3323"/>
              <a:ext cx="440" cy="317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ar-IQ"/>
            </a:p>
          </p:txBody>
        </p:sp>
        <p:sp>
          <p:nvSpPr>
            <p:cNvPr id="29773" name="Freeform 77"/>
            <p:cNvSpPr>
              <a:spLocks/>
            </p:cNvSpPr>
            <p:nvPr/>
          </p:nvSpPr>
          <p:spPr bwMode="auto">
            <a:xfrm>
              <a:off x="2451" y="3329"/>
              <a:ext cx="457" cy="353"/>
            </a:xfrm>
            <a:custGeom>
              <a:avLst/>
              <a:gdLst/>
              <a:ahLst/>
              <a:cxnLst>
                <a:cxn ang="0">
                  <a:pos x="444" y="273"/>
                </a:cxn>
                <a:cxn ang="0">
                  <a:pos x="456" y="318"/>
                </a:cxn>
                <a:cxn ang="0">
                  <a:pos x="444" y="352"/>
                </a:cxn>
                <a:cxn ang="0">
                  <a:pos x="0" y="0"/>
                </a:cxn>
                <a:cxn ang="0">
                  <a:pos x="12" y="0"/>
                </a:cxn>
                <a:cxn ang="0">
                  <a:pos x="444" y="273"/>
                </a:cxn>
              </a:cxnLst>
              <a:rect l="0" t="0" r="r" b="b"/>
              <a:pathLst>
                <a:path w="457" h="353">
                  <a:moveTo>
                    <a:pt x="444" y="273"/>
                  </a:moveTo>
                  <a:lnTo>
                    <a:pt x="456" y="318"/>
                  </a:lnTo>
                  <a:lnTo>
                    <a:pt x="444" y="352"/>
                  </a:lnTo>
                  <a:lnTo>
                    <a:pt x="0" y="0"/>
                  </a:lnTo>
                  <a:lnTo>
                    <a:pt x="12" y="0"/>
                  </a:lnTo>
                  <a:lnTo>
                    <a:pt x="444" y="273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ar-IQ"/>
            </a:p>
          </p:txBody>
        </p:sp>
        <p:sp>
          <p:nvSpPr>
            <p:cNvPr id="29774" name="Line 78"/>
            <p:cNvSpPr>
              <a:spLocks noChangeShapeType="1"/>
            </p:cNvSpPr>
            <p:nvPr/>
          </p:nvSpPr>
          <p:spPr bwMode="auto">
            <a:xfrm flipH="1">
              <a:off x="2903" y="3643"/>
              <a:ext cx="689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ar-IQ"/>
            </a:p>
          </p:txBody>
        </p:sp>
        <p:sp>
          <p:nvSpPr>
            <p:cNvPr id="29775" name="Freeform 79"/>
            <p:cNvSpPr>
              <a:spLocks/>
            </p:cNvSpPr>
            <p:nvPr/>
          </p:nvSpPr>
          <p:spPr bwMode="auto">
            <a:xfrm>
              <a:off x="2923" y="3617"/>
              <a:ext cx="670" cy="65"/>
            </a:xfrm>
            <a:custGeom>
              <a:avLst/>
              <a:gdLst/>
              <a:ahLst/>
              <a:cxnLst>
                <a:cxn ang="0">
                  <a:pos x="669" y="0"/>
                </a:cxn>
                <a:cxn ang="0">
                  <a:pos x="669" y="31"/>
                </a:cxn>
                <a:cxn ang="0">
                  <a:pos x="669" y="64"/>
                </a:cxn>
                <a:cxn ang="0">
                  <a:pos x="0" y="64"/>
                </a:cxn>
                <a:cxn ang="0">
                  <a:pos x="0" y="31"/>
                </a:cxn>
                <a:cxn ang="0">
                  <a:pos x="0" y="0"/>
                </a:cxn>
                <a:cxn ang="0">
                  <a:pos x="669" y="0"/>
                </a:cxn>
              </a:cxnLst>
              <a:rect l="0" t="0" r="r" b="b"/>
              <a:pathLst>
                <a:path w="670" h="65">
                  <a:moveTo>
                    <a:pt x="669" y="0"/>
                  </a:moveTo>
                  <a:lnTo>
                    <a:pt x="669" y="31"/>
                  </a:lnTo>
                  <a:lnTo>
                    <a:pt x="669" y="64"/>
                  </a:lnTo>
                  <a:lnTo>
                    <a:pt x="0" y="64"/>
                  </a:lnTo>
                  <a:lnTo>
                    <a:pt x="0" y="31"/>
                  </a:lnTo>
                  <a:lnTo>
                    <a:pt x="0" y="0"/>
                  </a:lnTo>
                  <a:lnTo>
                    <a:pt x="669" y="0"/>
                  </a:lnTo>
                </a:path>
              </a:pathLst>
            </a:custGeom>
            <a:solidFill>
              <a:srgbClr val="000000"/>
            </a:solidFill>
            <a:ln w="50800" cap="rnd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ar-IQ"/>
            </a:p>
          </p:txBody>
        </p:sp>
        <p:sp>
          <p:nvSpPr>
            <p:cNvPr id="29776" name="Line 80"/>
            <p:cNvSpPr>
              <a:spLocks noChangeShapeType="1"/>
            </p:cNvSpPr>
            <p:nvPr/>
          </p:nvSpPr>
          <p:spPr bwMode="auto">
            <a:xfrm flipH="1">
              <a:off x="3612" y="3331"/>
              <a:ext cx="440" cy="301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ar-IQ"/>
            </a:p>
          </p:txBody>
        </p:sp>
        <p:sp>
          <p:nvSpPr>
            <p:cNvPr id="29777" name="Freeform 81"/>
            <p:cNvSpPr>
              <a:spLocks/>
            </p:cNvSpPr>
            <p:nvPr/>
          </p:nvSpPr>
          <p:spPr bwMode="auto">
            <a:xfrm>
              <a:off x="3600" y="3323"/>
              <a:ext cx="457" cy="343"/>
            </a:xfrm>
            <a:custGeom>
              <a:avLst/>
              <a:gdLst/>
              <a:ahLst/>
              <a:cxnLst>
                <a:cxn ang="0">
                  <a:pos x="444" y="0"/>
                </a:cxn>
                <a:cxn ang="0">
                  <a:pos x="456" y="0"/>
                </a:cxn>
                <a:cxn ang="0">
                  <a:pos x="456" y="11"/>
                </a:cxn>
                <a:cxn ang="0">
                  <a:pos x="12" y="342"/>
                </a:cxn>
                <a:cxn ang="0">
                  <a:pos x="0" y="309"/>
                </a:cxn>
                <a:cxn ang="0">
                  <a:pos x="12" y="265"/>
                </a:cxn>
                <a:cxn ang="0">
                  <a:pos x="444" y="0"/>
                </a:cxn>
              </a:cxnLst>
              <a:rect l="0" t="0" r="r" b="b"/>
              <a:pathLst>
                <a:path w="457" h="343">
                  <a:moveTo>
                    <a:pt x="444" y="0"/>
                  </a:moveTo>
                  <a:lnTo>
                    <a:pt x="456" y="0"/>
                  </a:lnTo>
                  <a:lnTo>
                    <a:pt x="456" y="11"/>
                  </a:lnTo>
                  <a:lnTo>
                    <a:pt x="12" y="342"/>
                  </a:lnTo>
                  <a:lnTo>
                    <a:pt x="0" y="309"/>
                  </a:lnTo>
                  <a:lnTo>
                    <a:pt x="12" y="265"/>
                  </a:lnTo>
                  <a:lnTo>
                    <a:pt x="444" y="0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ar-IQ"/>
            </a:p>
          </p:txBody>
        </p:sp>
        <p:sp>
          <p:nvSpPr>
            <p:cNvPr id="29778" name="Line 82"/>
            <p:cNvSpPr>
              <a:spLocks noChangeShapeType="1"/>
            </p:cNvSpPr>
            <p:nvPr/>
          </p:nvSpPr>
          <p:spPr bwMode="auto">
            <a:xfrm flipH="1" flipV="1">
              <a:off x="3673" y="3052"/>
              <a:ext cx="403" cy="283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ar-IQ"/>
            </a:p>
          </p:txBody>
        </p:sp>
        <p:sp>
          <p:nvSpPr>
            <p:cNvPr id="29779" name="Line 83"/>
            <p:cNvSpPr>
              <a:spLocks noChangeShapeType="1"/>
            </p:cNvSpPr>
            <p:nvPr/>
          </p:nvSpPr>
          <p:spPr bwMode="auto">
            <a:xfrm>
              <a:off x="2907" y="3011"/>
              <a:ext cx="595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ar-IQ"/>
            </a:p>
          </p:txBody>
        </p:sp>
        <p:sp>
          <p:nvSpPr>
            <p:cNvPr id="29780" name="Line 84"/>
            <p:cNvSpPr>
              <a:spLocks noChangeShapeType="1"/>
            </p:cNvSpPr>
            <p:nvPr/>
          </p:nvSpPr>
          <p:spPr bwMode="auto">
            <a:xfrm flipV="1">
              <a:off x="2459" y="3097"/>
              <a:ext cx="0" cy="229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ar-IQ"/>
            </a:p>
          </p:txBody>
        </p:sp>
        <p:sp>
          <p:nvSpPr>
            <p:cNvPr id="29781" name="Line 85"/>
            <p:cNvSpPr>
              <a:spLocks noChangeShapeType="1"/>
            </p:cNvSpPr>
            <p:nvPr/>
          </p:nvSpPr>
          <p:spPr bwMode="auto">
            <a:xfrm>
              <a:off x="2459" y="3331"/>
              <a:ext cx="0" cy="213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ar-IQ"/>
            </a:p>
          </p:txBody>
        </p:sp>
        <p:sp>
          <p:nvSpPr>
            <p:cNvPr id="29782" name="Line 86"/>
            <p:cNvSpPr>
              <a:spLocks noChangeShapeType="1"/>
            </p:cNvSpPr>
            <p:nvPr/>
          </p:nvSpPr>
          <p:spPr bwMode="auto">
            <a:xfrm flipV="1">
              <a:off x="4072" y="3108"/>
              <a:ext cx="0" cy="218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ar-IQ"/>
            </a:p>
          </p:txBody>
        </p:sp>
        <p:sp>
          <p:nvSpPr>
            <p:cNvPr id="29783" name="Line 87"/>
            <p:cNvSpPr>
              <a:spLocks noChangeShapeType="1"/>
            </p:cNvSpPr>
            <p:nvPr/>
          </p:nvSpPr>
          <p:spPr bwMode="auto">
            <a:xfrm>
              <a:off x="4072" y="3331"/>
              <a:ext cx="0" cy="179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ar-IQ"/>
            </a:p>
          </p:txBody>
        </p:sp>
        <p:sp>
          <p:nvSpPr>
            <p:cNvPr id="29784" name="Line 88"/>
            <p:cNvSpPr>
              <a:spLocks noChangeShapeType="1"/>
            </p:cNvSpPr>
            <p:nvPr/>
          </p:nvSpPr>
          <p:spPr bwMode="auto">
            <a:xfrm flipV="1">
              <a:off x="3608" y="3425"/>
              <a:ext cx="0" cy="217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ar-IQ"/>
            </a:p>
          </p:txBody>
        </p:sp>
        <p:sp>
          <p:nvSpPr>
            <p:cNvPr id="29785" name="Line 89"/>
            <p:cNvSpPr>
              <a:spLocks noChangeShapeType="1"/>
            </p:cNvSpPr>
            <p:nvPr/>
          </p:nvSpPr>
          <p:spPr bwMode="auto">
            <a:xfrm>
              <a:off x="3608" y="3647"/>
              <a:ext cx="0" cy="27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ar-IQ"/>
            </a:p>
          </p:txBody>
        </p:sp>
        <p:sp>
          <p:nvSpPr>
            <p:cNvPr id="29786" name="Line 90"/>
            <p:cNvSpPr>
              <a:spLocks noChangeShapeType="1"/>
            </p:cNvSpPr>
            <p:nvPr/>
          </p:nvSpPr>
          <p:spPr bwMode="auto">
            <a:xfrm>
              <a:off x="2911" y="3647"/>
              <a:ext cx="0" cy="213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ar-IQ"/>
            </a:p>
          </p:txBody>
        </p:sp>
        <p:sp>
          <p:nvSpPr>
            <p:cNvPr id="29787" name="Line 91"/>
            <p:cNvSpPr>
              <a:spLocks noChangeShapeType="1"/>
            </p:cNvSpPr>
            <p:nvPr/>
          </p:nvSpPr>
          <p:spPr bwMode="auto">
            <a:xfrm flipV="1">
              <a:off x="2911" y="3447"/>
              <a:ext cx="0" cy="195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ar-IQ"/>
            </a:p>
          </p:txBody>
        </p:sp>
        <p:sp>
          <p:nvSpPr>
            <p:cNvPr id="29788" name="Line 92"/>
            <p:cNvSpPr>
              <a:spLocks noChangeShapeType="1"/>
            </p:cNvSpPr>
            <p:nvPr/>
          </p:nvSpPr>
          <p:spPr bwMode="auto">
            <a:xfrm flipV="1">
              <a:off x="2911" y="2826"/>
              <a:ext cx="0" cy="184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ar-IQ"/>
            </a:p>
          </p:txBody>
        </p:sp>
        <p:sp>
          <p:nvSpPr>
            <p:cNvPr id="29789" name="Line 93"/>
            <p:cNvSpPr>
              <a:spLocks noChangeShapeType="1"/>
            </p:cNvSpPr>
            <p:nvPr/>
          </p:nvSpPr>
          <p:spPr bwMode="auto">
            <a:xfrm>
              <a:off x="2911" y="3015"/>
              <a:ext cx="1" cy="98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ar-IQ"/>
            </a:p>
          </p:txBody>
        </p:sp>
        <p:sp>
          <p:nvSpPr>
            <p:cNvPr id="29790" name="Rectangle 94"/>
            <p:cNvSpPr>
              <a:spLocks noChangeArrowheads="1"/>
            </p:cNvSpPr>
            <p:nvPr/>
          </p:nvSpPr>
          <p:spPr bwMode="auto">
            <a:xfrm>
              <a:off x="3471" y="2863"/>
              <a:ext cx="271" cy="29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7" tIns="44450" rIns="90487" bIns="44450">
              <a:spAutoFit/>
            </a:bodyPr>
            <a:lstStyle/>
            <a:p>
              <a:r>
                <a:rPr lang="en-US" b="1">
                  <a:solidFill>
                    <a:srgbClr val="000000"/>
                  </a:solidFill>
                  <a:latin typeface="Helvetica" pitchFamily="34" charset="0"/>
                </a:rPr>
                <a:t>O</a:t>
              </a:r>
            </a:p>
          </p:txBody>
        </p:sp>
        <p:sp>
          <p:nvSpPr>
            <p:cNvPr id="29791" name="Rectangle 95"/>
            <p:cNvSpPr>
              <a:spLocks noChangeArrowheads="1"/>
            </p:cNvSpPr>
            <p:nvPr/>
          </p:nvSpPr>
          <p:spPr bwMode="auto">
            <a:xfrm>
              <a:off x="2335" y="2883"/>
              <a:ext cx="261" cy="29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7" tIns="44450" rIns="90487" bIns="44450">
              <a:spAutoFit/>
            </a:bodyPr>
            <a:lstStyle/>
            <a:p>
              <a:r>
                <a:rPr lang="en-US" b="1">
                  <a:solidFill>
                    <a:srgbClr val="000000"/>
                  </a:solidFill>
                  <a:latin typeface="Helvetica" pitchFamily="34" charset="0"/>
                </a:rPr>
                <a:t>H</a:t>
              </a:r>
            </a:p>
          </p:txBody>
        </p:sp>
        <p:sp>
          <p:nvSpPr>
            <p:cNvPr id="29792" name="Rectangle 96"/>
            <p:cNvSpPr>
              <a:spLocks noChangeArrowheads="1"/>
            </p:cNvSpPr>
            <p:nvPr/>
          </p:nvSpPr>
          <p:spPr bwMode="auto">
            <a:xfrm>
              <a:off x="2267" y="3532"/>
              <a:ext cx="410" cy="29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7" tIns="44450" rIns="90487" bIns="44450">
              <a:spAutoFit/>
            </a:bodyPr>
            <a:lstStyle/>
            <a:p>
              <a:r>
                <a:rPr lang="en-US" b="1" dirty="0">
                  <a:solidFill>
                    <a:srgbClr val="000000"/>
                  </a:solidFill>
                  <a:latin typeface="Helvetica" pitchFamily="34" charset="0"/>
                </a:rPr>
                <a:t>OH</a:t>
              </a:r>
            </a:p>
          </p:txBody>
        </p:sp>
        <p:sp>
          <p:nvSpPr>
            <p:cNvPr id="29793" name="Rectangle 97"/>
            <p:cNvSpPr>
              <a:spLocks noChangeArrowheads="1"/>
            </p:cNvSpPr>
            <p:nvPr/>
          </p:nvSpPr>
          <p:spPr bwMode="auto">
            <a:xfrm>
              <a:off x="3961" y="2873"/>
              <a:ext cx="410" cy="29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7" tIns="44450" rIns="90487" bIns="44450">
              <a:spAutoFit/>
            </a:bodyPr>
            <a:lstStyle/>
            <a:p>
              <a:r>
                <a:rPr lang="en-US" b="1">
                  <a:solidFill>
                    <a:schemeClr val="hlink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elvetica" pitchFamily="34" charset="0"/>
                </a:rPr>
                <a:t>OH</a:t>
              </a:r>
            </a:p>
          </p:txBody>
        </p:sp>
        <p:sp>
          <p:nvSpPr>
            <p:cNvPr id="29794" name="Rectangle 98"/>
            <p:cNvSpPr>
              <a:spLocks noChangeArrowheads="1"/>
            </p:cNvSpPr>
            <p:nvPr/>
          </p:nvSpPr>
          <p:spPr bwMode="auto">
            <a:xfrm>
              <a:off x="3973" y="3512"/>
              <a:ext cx="261" cy="29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7" tIns="44450" rIns="90487" bIns="44450">
              <a:spAutoFit/>
            </a:bodyPr>
            <a:lstStyle/>
            <a:p>
              <a:r>
                <a:rPr lang="en-US" b="1">
                  <a:solidFill>
                    <a:srgbClr val="000000"/>
                  </a:solidFill>
                  <a:latin typeface="Helvetica" pitchFamily="34" charset="0"/>
                </a:rPr>
                <a:t>H</a:t>
              </a:r>
            </a:p>
          </p:txBody>
        </p:sp>
        <p:sp>
          <p:nvSpPr>
            <p:cNvPr id="29795" name="Rectangle 99"/>
            <p:cNvSpPr>
              <a:spLocks noChangeArrowheads="1"/>
            </p:cNvSpPr>
            <p:nvPr/>
          </p:nvSpPr>
          <p:spPr bwMode="auto">
            <a:xfrm>
              <a:off x="3496" y="3201"/>
              <a:ext cx="261" cy="29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7" tIns="44450" rIns="90487" bIns="44450">
              <a:spAutoFit/>
            </a:bodyPr>
            <a:lstStyle/>
            <a:p>
              <a:r>
                <a:rPr lang="en-US" b="1">
                  <a:solidFill>
                    <a:srgbClr val="000000"/>
                  </a:solidFill>
                  <a:latin typeface="Helvetica" pitchFamily="34" charset="0"/>
                </a:rPr>
                <a:t>H</a:t>
              </a:r>
            </a:p>
          </p:txBody>
        </p:sp>
        <p:sp>
          <p:nvSpPr>
            <p:cNvPr id="29796" name="Rectangle 100"/>
            <p:cNvSpPr>
              <a:spLocks noChangeArrowheads="1"/>
            </p:cNvSpPr>
            <p:nvPr/>
          </p:nvSpPr>
          <p:spPr bwMode="auto">
            <a:xfrm>
              <a:off x="2763" y="3817"/>
              <a:ext cx="250" cy="29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lIns="90487" tIns="44450" rIns="90487" bIns="44450">
              <a:spAutoFit/>
            </a:bodyPr>
            <a:lstStyle/>
            <a:p>
              <a:r>
                <a:rPr lang="en-US" b="1">
                  <a:solidFill>
                    <a:srgbClr val="000000"/>
                  </a:solidFill>
                  <a:latin typeface="Helvetica" pitchFamily="34" charset="0"/>
                </a:rPr>
                <a:t>H</a:t>
              </a:r>
            </a:p>
          </p:txBody>
        </p:sp>
        <p:sp>
          <p:nvSpPr>
            <p:cNvPr id="29797" name="Rectangle 101"/>
            <p:cNvSpPr>
              <a:spLocks noChangeArrowheads="1"/>
            </p:cNvSpPr>
            <p:nvPr/>
          </p:nvSpPr>
          <p:spPr bwMode="auto">
            <a:xfrm>
              <a:off x="2717" y="3217"/>
              <a:ext cx="410" cy="29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7" tIns="44450" rIns="90487" bIns="44450">
              <a:spAutoFit/>
            </a:bodyPr>
            <a:lstStyle/>
            <a:p>
              <a:r>
                <a:rPr lang="en-US" b="1" dirty="0">
                  <a:solidFill>
                    <a:srgbClr val="000000"/>
                  </a:solidFill>
                  <a:latin typeface="Helvetica" pitchFamily="34" charset="0"/>
                </a:rPr>
                <a:t>OH</a:t>
              </a:r>
            </a:p>
          </p:txBody>
        </p:sp>
        <p:sp>
          <p:nvSpPr>
            <p:cNvPr id="29798" name="Rectangle 102"/>
            <p:cNvSpPr>
              <a:spLocks noChangeArrowheads="1"/>
            </p:cNvSpPr>
            <p:nvPr/>
          </p:nvSpPr>
          <p:spPr bwMode="auto">
            <a:xfrm>
              <a:off x="2781" y="2603"/>
              <a:ext cx="400" cy="29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7" tIns="44450" rIns="90487" bIns="44450">
              <a:spAutoFit/>
            </a:bodyPr>
            <a:lstStyle/>
            <a:p>
              <a:r>
                <a:rPr lang="en-US" b="1">
                  <a:solidFill>
                    <a:srgbClr val="000000"/>
                  </a:solidFill>
                  <a:latin typeface="Helvetica" pitchFamily="34" charset="0"/>
                </a:rPr>
                <a:t>CH</a:t>
              </a:r>
            </a:p>
          </p:txBody>
        </p:sp>
        <p:sp>
          <p:nvSpPr>
            <p:cNvPr id="29799" name="Rectangle 103"/>
            <p:cNvSpPr>
              <a:spLocks noChangeArrowheads="1"/>
            </p:cNvSpPr>
            <p:nvPr/>
          </p:nvSpPr>
          <p:spPr bwMode="auto">
            <a:xfrm>
              <a:off x="3028" y="2680"/>
              <a:ext cx="242" cy="23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7" tIns="44450" rIns="90487" bIns="44450">
              <a:spAutoFit/>
            </a:bodyPr>
            <a:lstStyle/>
            <a:p>
              <a:r>
                <a:rPr lang="en-US" sz="1800" b="1">
                  <a:solidFill>
                    <a:srgbClr val="000000"/>
                  </a:solidFill>
                  <a:latin typeface="Helvetica" pitchFamily="34" charset="0"/>
                </a:rPr>
                <a:t> 2</a:t>
              </a:r>
            </a:p>
          </p:txBody>
        </p:sp>
        <p:sp>
          <p:nvSpPr>
            <p:cNvPr id="29800" name="Rectangle 104"/>
            <p:cNvSpPr>
              <a:spLocks noChangeArrowheads="1"/>
            </p:cNvSpPr>
            <p:nvPr/>
          </p:nvSpPr>
          <p:spPr bwMode="auto">
            <a:xfrm>
              <a:off x="3112" y="2603"/>
              <a:ext cx="463" cy="29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7" tIns="44450" rIns="90487" bIns="44450">
              <a:spAutoFit/>
            </a:bodyPr>
            <a:lstStyle/>
            <a:p>
              <a:r>
                <a:rPr lang="en-US" b="1" dirty="0">
                  <a:solidFill>
                    <a:srgbClr val="000000"/>
                  </a:solidFill>
                  <a:latin typeface="Helvetica" pitchFamily="34" charset="0"/>
                </a:rPr>
                <a:t> OH</a:t>
              </a:r>
            </a:p>
          </p:txBody>
        </p:sp>
        <p:sp>
          <p:nvSpPr>
            <p:cNvPr id="29801" name="Rectangle 105"/>
            <p:cNvSpPr>
              <a:spLocks noChangeArrowheads="1"/>
            </p:cNvSpPr>
            <p:nvPr/>
          </p:nvSpPr>
          <p:spPr bwMode="auto">
            <a:xfrm>
              <a:off x="2807" y="3078"/>
              <a:ext cx="226" cy="23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7" tIns="44450" rIns="90487" bIns="44450">
              <a:spAutoFit/>
            </a:bodyPr>
            <a:lstStyle/>
            <a:p>
              <a:r>
                <a:rPr lang="en-US" sz="1800" b="1">
                  <a:solidFill>
                    <a:srgbClr val="000000"/>
                  </a:solidFill>
                  <a:latin typeface="Helvetica" pitchFamily="34" charset="0"/>
                </a:rPr>
                <a:t>H</a:t>
              </a:r>
            </a:p>
          </p:txBody>
        </p:sp>
        <p:sp>
          <p:nvSpPr>
            <p:cNvPr id="29802" name="Rectangle 106"/>
            <p:cNvSpPr>
              <a:spLocks noChangeArrowheads="1"/>
            </p:cNvSpPr>
            <p:nvPr/>
          </p:nvSpPr>
          <p:spPr bwMode="auto">
            <a:xfrm>
              <a:off x="3478" y="3853"/>
              <a:ext cx="410" cy="29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7" tIns="44450" rIns="90487" bIns="44450">
              <a:spAutoFit/>
            </a:bodyPr>
            <a:lstStyle/>
            <a:p>
              <a:r>
                <a:rPr lang="en-US" b="1">
                  <a:solidFill>
                    <a:srgbClr val="000000"/>
                  </a:solidFill>
                  <a:latin typeface="Helvetica" pitchFamily="34" charset="0"/>
                </a:rPr>
                <a:t>OH</a:t>
              </a:r>
            </a:p>
          </p:txBody>
        </p:sp>
        <p:grpSp>
          <p:nvGrpSpPr>
            <p:cNvPr id="7" name="Group 115"/>
            <p:cNvGrpSpPr>
              <a:grpSpLocks/>
            </p:cNvGrpSpPr>
            <p:nvPr/>
          </p:nvGrpSpPr>
          <p:grpSpPr bwMode="auto">
            <a:xfrm>
              <a:off x="1608" y="2065"/>
              <a:ext cx="548" cy="1024"/>
              <a:chOff x="1608" y="2065"/>
              <a:chExt cx="548" cy="1024"/>
            </a:xfrm>
          </p:grpSpPr>
          <p:sp>
            <p:nvSpPr>
              <p:cNvPr id="29803" name="Line 107"/>
              <p:cNvSpPr>
                <a:spLocks noChangeShapeType="1"/>
              </p:cNvSpPr>
              <p:nvPr/>
            </p:nvSpPr>
            <p:spPr bwMode="auto">
              <a:xfrm>
                <a:off x="1656" y="2697"/>
                <a:ext cx="500" cy="32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ar-IQ"/>
              </a:p>
            </p:txBody>
          </p:sp>
          <p:sp>
            <p:nvSpPr>
              <p:cNvPr id="29804" name="Line 108"/>
              <p:cNvSpPr>
                <a:spLocks noChangeShapeType="1"/>
              </p:cNvSpPr>
              <p:nvPr/>
            </p:nvSpPr>
            <p:spPr bwMode="auto">
              <a:xfrm>
                <a:off x="1608" y="2769"/>
                <a:ext cx="500" cy="32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ar-IQ"/>
              </a:p>
            </p:txBody>
          </p:sp>
          <p:sp>
            <p:nvSpPr>
              <p:cNvPr id="29805" name="Line 109"/>
              <p:cNvSpPr>
                <a:spLocks noChangeShapeType="1"/>
              </p:cNvSpPr>
              <p:nvPr/>
            </p:nvSpPr>
            <p:spPr bwMode="auto">
              <a:xfrm>
                <a:off x="1608" y="2781"/>
                <a:ext cx="68" cy="14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ar-IQ"/>
              </a:p>
            </p:txBody>
          </p:sp>
          <p:sp>
            <p:nvSpPr>
              <p:cNvPr id="29806" name="Line 110"/>
              <p:cNvSpPr>
                <a:spLocks noChangeShapeType="1"/>
              </p:cNvSpPr>
              <p:nvPr/>
            </p:nvSpPr>
            <p:spPr bwMode="auto">
              <a:xfrm>
                <a:off x="2088" y="2877"/>
                <a:ext cx="68" cy="14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ar-IQ"/>
              </a:p>
            </p:txBody>
          </p:sp>
          <p:sp>
            <p:nvSpPr>
              <p:cNvPr id="29807" name="Line 111"/>
              <p:cNvSpPr>
                <a:spLocks noChangeShapeType="1"/>
              </p:cNvSpPr>
              <p:nvPr/>
            </p:nvSpPr>
            <p:spPr bwMode="auto">
              <a:xfrm flipV="1">
                <a:off x="1608" y="2065"/>
                <a:ext cx="500" cy="336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ar-IQ"/>
              </a:p>
            </p:txBody>
          </p:sp>
          <p:sp>
            <p:nvSpPr>
              <p:cNvPr id="29808" name="Line 112"/>
              <p:cNvSpPr>
                <a:spLocks noChangeShapeType="1"/>
              </p:cNvSpPr>
              <p:nvPr/>
            </p:nvSpPr>
            <p:spPr bwMode="auto">
              <a:xfrm flipV="1">
                <a:off x="1656" y="2137"/>
                <a:ext cx="500" cy="336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ar-IQ"/>
              </a:p>
            </p:txBody>
          </p:sp>
          <p:sp>
            <p:nvSpPr>
              <p:cNvPr id="29809" name="Line 113"/>
              <p:cNvSpPr>
                <a:spLocks noChangeShapeType="1"/>
              </p:cNvSpPr>
              <p:nvPr/>
            </p:nvSpPr>
            <p:spPr bwMode="auto">
              <a:xfrm flipV="1">
                <a:off x="2088" y="2149"/>
                <a:ext cx="68" cy="156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ar-IQ"/>
              </a:p>
            </p:txBody>
          </p:sp>
          <p:sp>
            <p:nvSpPr>
              <p:cNvPr id="29810" name="Line 114"/>
              <p:cNvSpPr>
                <a:spLocks noChangeShapeType="1"/>
              </p:cNvSpPr>
              <p:nvPr/>
            </p:nvSpPr>
            <p:spPr bwMode="auto">
              <a:xfrm flipV="1">
                <a:off x="1620" y="2245"/>
                <a:ext cx="68" cy="156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ar-IQ"/>
              </a:p>
            </p:txBody>
          </p:sp>
        </p:grpSp>
      </p:grpSp>
      <p:pic>
        <p:nvPicPr>
          <p:cNvPr id="155" name="Picture 154" descr="download (1)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7290" y="2143116"/>
            <a:ext cx="1628775" cy="407196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1142976" y="274638"/>
            <a:ext cx="7500990" cy="1011222"/>
          </a:xfr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US" dirty="0" err="1"/>
              <a:t>Cyclization</a:t>
            </a:r>
            <a:r>
              <a:rPr lang="en-US" dirty="0"/>
              <a:t> of D-fructose</a:t>
            </a:r>
          </a:p>
        </p:txBody>
      </p:sp>
      <p:sp>
        <p:nvSpPr>
          <p:cNvPr id="31748" name="Line 4"/>
          <p:cNvSpPr>
            <a:spLocks noChangeShapeType="1"/>
          </p:cNvSpPr>
          <p:nvPr/>
        </p:nvSpPr>
        <p:spPr bwMode="auto">
          <a:xfrm flipV="1">
            <a:off x="6283325" y="2886075"/>
            <a:ext cx="0" cy="28575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ar-IQ"/>
          </a:p>
        </p:txBody>
      </p:sp>
      <p:sp>
        <p:nvSpPr>
          <p:cNvPr id="31749" name="Line 5"/>
          <p:cNvSpPr>
            <a:spLocks noChangeShapeType="1"/>
          </p:cNvSpPr>
          <p:nvPr/>
        </p:nvSpPr>
        <p:spPr bwMode="auto">
          <a:xfrm flipV="1">
            <a:off x="4949825" y="2886075"/>
            <a:ext cx="0" cy="28575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ar-IQ"/>
          </a:p>
        </p:txBody>
      </p:sp>
      <p:sp>
        <p:nvSpPr>
          <p:cNvPr id="31750" name="Line 6"/>
          <p:cNvSpPr>
            <a:spLocks noChangeShapeType="1"/>
          </p:cNvSpPr>
          <p:nvPr/>
        </p:nvSpPr>
        <p:spPr bwMode="auto">
          <a:xfrm>
            <a:off x="6283325" y="3176588"/>
            <a:ext cx="0" cy="27305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ar-IQ"/>
          </a:p>
        </p:txBody>
      </p:sp>
      <p:sp>
        <p:nvSpPr>
          <p:cNvPr id="31751" name="Line 7"/>
          <p:cNvSpPr>
            <a:spLocks noChangeShapeType="1"/>
          </p:cNvSpPr>
          <p:nvPr/>
        </p:nvSpPr>
        <p:spPr bwMode="auto">
          <a:xfrm>
            <a:off x="4949825" y="3176588"/>
            <a:ext cx="0" cy="319087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ar-IQ"/>
          </a:p>
        </p:txBody>
      </p:sp>
      <p:sp>
        <p:nvSpPr>
          <p:cNvPr id="31752" name="Freeform 8"/>
          <p:cNvSpPr>
            <a:spLocks/>
          </p:cNvSpPr>
          <p:nvPr/>
        </p:nvSpPr>
        <p:spPr bwMode="auto">
          <a:xfrm>
            <a:off x="4524375" y="2436813"/>
            <a:ext cx="1588" cy="690562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207"/>
              </a:cxn>
              <a:cxn ang="0">
                <a:pos x="0" y="434"/>
              </a:cxn>
            </a:cxnLst>
            <a:rect l="0" t="0" r="r" b="b"/>
            <a:pathLst>
              <a:path w="1" h="435">
                <a:moveTo>
                  <a:pt x="0" y="0"/>
                </a:moveTo>
                <a:lnTo>
                  <a:pt x="0" y="207"/>
                </a:lnTo>
                <a:lnTo>
                  <a:pt x="0" y="43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ar-IQ"/>
          </a:p>
        </p:txBody>
      </p:sp>
      <p:sp>
        <p:nvSpPr>
          <p:cNvPr id="31753" name="Line 9"/>
          <p:cNvSpPr>
            <a:spLocks noChangeShapeType="1"/>
          </p:cNvSpPr>
          <p:nvPr/>
        </p:nvSpPr>
        <p:spPr bwMode="auto">
          <a:xfrm flipV="1">
            <a:off x="6702425" y="2406650"/>
            <a:ext cx="0" cy="360363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ar-IQ"/>
          </a:p>
        </p:txBody>
      </p:sp>
      <p:sp>
        <p:nvSpPr>
          <p:cNvPr id="31754" name="Line 10"/>
          <p:cNvSpPr>
            <a:spLocks noChangeShapeType="1"/>
          </p:cNvSpPr>
          <p:nvPr/>
        </p:nvSpPr>
        <p:spPr bwMode="auto">
          <a:xfrm>
            <a:off x="6702425" y="2771775"/>
            <a:ext cx="0" cy="409575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ar-IQ"/>
          </a:p>
        </p:txBody>
      </p:sp>
      <p:sp>
        <p:nvSpPr>
          <p:cNvPr id="31755" name="Line 11"/>
          <p:cNvSpPr>
            <a:spLocks noChangeShapeType="1"/>
          </p:cNvSpPr>
          <p:nvPr/>
        </p:nvSpPr>
        <p:spPr bwMode="auto">
          <a:xfrm>
            <a:off x="4949825" y="3176588"/>
            <a:ext cx="1306513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ar-IQ"/>
          </a:p>
        </p:txBody>
      </p:sp>
      <p:sp>
        <p:nvSpPr>
          <p:cNvPr id="31756" name="Freeform 12"/>
          <p:cNvSpPr>
            <a:spLocks/>
          </p:cNvSpPr>
          <p:nvPr/>
        </p:nvSpPr>
        <p:spPr bwMode="auto">
          <a:xfrm>
            <a:off x="4943475" y="3140075"/>
            <a:ext cx="1322388" cy="104775"/>
          </a:xfrm>
          <a:custGeom>
            <a:avLst/>
            <a:gdLst/>
            <a:ahLst/>
            <a:cxnLst>
              <a:cxn ang="0">
                <a:pos x="0" y="65"/>
              </a:cxn>
              <a:cxn ang="0">
                <a:pos x="0" y="33"/>
              </a:cxn>
              <a:cxn ang="0">
                <a:pos x="0" y="0"/>
              </a:cxn>
              <a:cxn ang="0">
                <a:pos x="832" y="0"/>
              </a:cxn>
              <a:cxn ang="0">
                <a:pos x="832" y="33"/>
              </a:cxn>
              <a:cxn ang="0">
                <a:pos x="832" y="65"/>
              </a:cxn>
              <a:cxn ang="0">
                <a:pos x="0" y="65"/>
              </a:cxn>
            </a:cxnLst>
            <a:rect l="0" t="0" r="r" b="b"/>
            <a:pathLst>
              <a:path w="833" h="66">
                <a:moveTo>
                  <a:pt x="0" y="65"/>
                </a:moveTo>
                <a:lnTo>
                  <a:pt x="0" y="33"/>
                </a:lnTo>
                <a:lnTo>
                  <a:pt x="0" y="0"/>
                </a:lnTo>
                <a:lnTo>
                  <a:pt x="832" y="0"/>
                </a:lnTo>
                <a:lnTo>
                  <a:pt x="832" y="33"/>
                </a:lnTo>
                <a:lnTo>
                  <a:pt x="832" y="65"/>
                </a:lnTo>
                <a:lnTo>
                  <a:pt x="0" y="65"/>
                </a:lnTo>
              </a:path>
            </a:pathLst>
          </a:custGeom>
          <a:solidFill>
            <a:srgbClr val="000000"/>
          </a:solidFill>
          <a:ln w="12700" cap="rnd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ar-IQ"/>
          </a:p>
        </p:txBody>
      </p:sp>
      <p:sp>
        <p:nvSpPr>
          <p:cNvPr id="31757" name="Line 13"/>
          <p:cNvSpPr>
            <a:spLocks noChangeShapeType="1"/>
          </p:cNvSpPr>
          <p:nvPr/>
        </p:nvSpPr>
        <p:spPr bwMode="auto">
          <a:xfrm>
            <a:off x="4530725" y="2771775"/>
            <a:ext cx="392113" cy="40640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ar-IQ"/>
          </a:p>
        </p:txBody>
      </p:sp>
      <p:sp>
        <p:nvSpPr>
          <p:cNvPr id="31758" name="Freeform 14"/>
          <p:cNvSpPr>
            <a:spLocks/>
          </p:cNvSpPr>
          <p:nvPr/>
        </p:nvSpPr>
        <p:spPr bwMode="auto">
          <a:xfrm>
            <a:off x="4524375" y="2765425"/>
            <a:ext cx="430213" cy="487363"/>
          </a:xfrm>
          <a:custGeom>
            <a:avLst/>
            <a:gdLst/>
            <a:ahLst/>
            <a:cxnLst>
              <a:cxn ang="0">
                <a:pos x="10" y="0"/>
              </a:cxn>
              <a:cxn ang="0">
                <a:pos x="0" y="0"/>
              </a:cxn>
              <a:cxn ang="0">
                <a:pos x="261" y="227"/>
              </a:cxn>
              <a:cxn ang="0">
                <a:pos x="270" y="266"/>
              </a:cxn>
              <a:cxn ang="0">
                <a:pos x="261" y="306"/>
              </a:cxn>
              <a:cxn ang="0">
                <a:pos x="10" y="0"/>
              </a:cxn>
            </a:cxnLst>
            <a:rect l="0" t="0" r="r" b="b"/>
            <a:pathLst>
              <a:path w="271" h="307">
                <a:moveTo>
                  <a:pt x="10" y="0"/>
                </a:moveTo>
                <a:lnTo>
                  <a:pt x="0" y="0"/>
                </a:lnTo>
                <a:lnTo>
                  <a:pt x="261" y="227"/>
                </a:lnTo>
                <a:lnTo>
                  <a:pt x="270" y="266"/>
                </a:lnTo>
                <a:lnTo>
                  <a:pt x="261" y="306"/>
                </a:lnTo>
                <a:lnTo>
                  <a:pt x="10" y="0"/>
                </a:lnTo>
              </a:path>
            </a:pathLst>
          </a:custGeom>
          <a:solidFill>
            <a:srgbClr val="000000"/>
          </a:solidFill>
          <a:ln w="12700" cap="rnd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ar-IQ"/>
          </a:p>
        </p:txBody>
      </p:sp>
      <p:sp>
        <p:nvSpPr>
          <p:cNvPr id="31759" name="Line 15"/>
          <p:cNvSpPr>
            <a:spLocks noChangeShapeType="1"/>
          </p:cNvSpPr>
          <p:nvPr/>
        </p:nvSpPr>
        <p:spPr bwMode="auto">
          <a:xfrm flipV="1">
            <a:off x="4530725" y="2503488"/>
            <a:ext cx="947738" cy="268287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ar-IQ"/>
          </a:p>
        </p:txBody>
      </p:sp>
      <p:sp>
        <p:nvSpPr>
          <p:cNvPr id="31760" name="Line 16"/>
          <p:cNvSpPr>
            <a:spLocks noChangeShapeType="1"/>
          </p:cNvSpPr>
          <p:nvPr/>
        </p:nvSpPr>
        <p:spPr bwMode="auto">
          <a:xfrm>
            <a:off x="5729288" y="2509838"/>
            <a:ext cx="962025" cy="255587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ar-IQ"/>
          </a:p>
        </p:txBody>
      </p:sp>
      <p:sp>
        <p:nvSpPr>
          <p:cNvPr id="31761" name="Line 17"/>
          <p:cNvSpPr>
            <a:spLocks noChangeShapeType="1"/>
          </p:cNvSpPr>
          <p:nvPr/>
        </p:nvSpPr>
        <p:spPr bwMode="auto">
          <a:xfrm flipH="1">
            <a:off x="6291263" y="2771775"/>
            <a:ext cx="388937" cy="40640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ar-IQ"/>
          </a:p>
        </p:txBody>
      </p:sp>
      <p:sp>
        <p:nvSpPr>
          <p:cNvPr id="31762" name="Freeform 18"/>
          <p:cNvSpPr>
            <a:spLocks/>
          </p:cNvSpPr>
          <p:nvPr/>
        </p:nvSpPr>
        <p:spPr bwMode="auto">
          <a:xfrm>
            <a:off x="6276975" y="2765425"/>
            <a:ext cx="407988" cy="454025"/>
          </a:xfrm>
          <a:custGeom>
            <a:avLst/>
            <a:gdLst/>
            <a:ahLst/>
            <a:cxnLst>
              <a:cxn ang="0">
                <a:pos x="246" y="0"/>
              </a:cxn>
              <a:cxn ang="0">
                <a:pos x="256" y="0"/>
              </a:cxn>
              <a:cxn ang="0">
                <a:pos x="256" y="10"/>
              </a:cxn>
              <a:cxn ang="0">
                <a:pos x="9" y="285"/>
              </a:cxn>
              <a:cxn ang="0">
                <a:pos x="0" y="248"/>
              </a:cxn>
              <a:cxn ang="0">
                <a:pos x="9" y="211"/>
              </a:cxn>
              <a:cxn ang="0">
                <a:pos x="246" y="0"/>
              </a:cxn>
            </a:cxnLst>
            <a:rect l="0" t="0" r="r" b="b"/>
            <a:pathLst>
              <a:path w="257" h="286">
                <a:moveTo>
                  <a:pt x="246" y="0"/>
                </a:moveTo>
                <a:lnTo>
                  <a:pt x="256" y="0"/>
                </a:lnTo>
                <a:lnTo>
                  <a:pt x="256" y="10"/>
                </a:lnTo>
                <a:lnTo>
                  <a:pt x="9" y="285"/>
                </a:lnTo>
                <a:lnTo>
                  <a:pt x="0" y="248"/>
                </a:lnTo>
                <a:lnTo>
                  <a:pt x="9" y="211"/>
                </a:lnTo>
                <a:lnTo>
                  <a:pt x="246" y="0"/>
                </a:lnTo>
              </a:path>
            </a:pathLst>
          </a:custGeom>
          <a:solidFill>
            <a:srgbClr val="000000"/>
          </a:solidFill>
          <a:ln w="12700" cap="rnd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ar-IQ"/>
          </a:p>
        </p:txBody>
      </p:sp>
      <p:sp>
        <p:nvSpPr>
          <p:cNvPr id="31763" name="Rectangle 19"/>
          <p:cNvSpPr>
            <a:spLocks noChangeArrowheads="1"/>
          </p:cNvSpPr>
          <p:nvPr/>
        </p:nvSpPr>
        <p:spPr bwMode="auto">
          <a:xfrm>
            <a:off x="4359275" y="2087563"/>
            <a:ext cx="635000" cy="4667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spAutoFit/>
          </a:bodyPr>
          <a:lstStyle/>
          <a:p>
            <a:r>
              <a:rPr lang="en-US" b="1">
                <a:solidFill>
                  <a:srgbClr val="000000"/>
                </a:solidFill>
                <a:latin typeface="Helvetica" pitchFamily="34" charset="0"/>
              </a:rPr>
              <a:t>CH</a:t>
            </a:r>
          </a:p>
        </p:txBody>
      </p:sp>
      <p:sp>
        <p:nvSpPr>
          <p:cNvPr id="31764" name="Rectangle 20"/>
          <p:cNvSpPr>
            <a:spLocks noChangeArrowheads="1"/>
          </p:cNvSpPr>
          <p:nvPr/>
        </p:nvSpPr>
        <p:spPr bwMode="auto">
          <a:xfrm>
            <a:off x="4738688" y="2216150"/>
            <a:ext cx="384175" cy="3762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spAutoFit/>
          </a:bodyPr>
          <a:lstStyle/>
          <a:p>
            <a:r>
              <a:rPr lang="en-US" sz="1800" b="1">
                <a:solidFill>
                  <a:srgbClr val="000000"/>
                </a:solidFill>
                <a:latin typeface="Helvetica" pitchFamily="34" charset="0"/>
              </a:rPr>
              <a:t> 2</a:t>
            </a:r>
          </a:p>
        </p:txBody>
      </p:sp>
      <p:sp>
        <p:nvSpPr>
          <p:cNvPr id="31765" name="Rectangle 21"/>
          <p:cNvSpPr>
            <a:spLocks noChangeArrowheads="1"/>
          </p:cNvSpPr>
          <p:nvPr/>
        </p:nvSpPr>
        <p:spPr bwMode="auto">
          <a:xfrm>
            <a:off x="4867275" y="2087563"/>
            <a:ext cx="735013" cy="4667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spAutoFit/>
          </a:bodyPr>
          <a:lstStyle/>
          <a:p>
            <a:r>
              <a:rPr lang="en-US" b="1">
                <a:solidFill>
                  <a:srgbClr val="000000"/>
                </a:solidFill>
                <a:latin typeface="Helvetica" pitchFamily="34" charset="0"/>
              </a:rPr>
              <a:t> OH</a:t>
            </a:r>
          </a:p>
        </p:txBody>
      </p:sp>
      <p:sp>
        <p:nvSpPr>
          <p:cNvPr id="31766" name="Rectangle 22"/>
          <p:cNvSpPr>
            <a:spLocks noChangeArrowheads="1"/>
          </p:cNvSpPr>
          <p:nvPr/>
        </p:nvSpPr>
        <p:spPr bwMode="auto">
          <a:xfrm>
            <a:off x="5437188" y="2238375"/>
            <a:ext cx="430212" cy="4667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spAutoFit/>
          </a:bodyPr>
          <a:lstStyle/>
          <a:p>
            <a:r>
              <a:rPr lang="en-US" b="1">
                <a:solidFill>
                  <a:srgbClr val="000000"/>
                </a:solidFill>
                <a:latin typeface="Helvetica" pitchFamily="34" charset="0"/>
              </a:rPr>
              <a:t>O</a:t>
            </a:r>
          </a:p>
        </p:txBody>
      </p:sp>
      <p:sp>
        <p:nvSpPr>
          <p:cNvPr id="31767" name="Rectangle 23"/>
          <p:cNvSpPr>
            <a:spLocks noChangeArrowheads="1"/>
          </p:cNvSpPr>
          <p:nvPr/>
        </p:nvSpPr>
        <p:spPr bwMode="auto">
          <a:xfrm>
            <a:off x="6524625" y="3132138"/>
            <a:ext cx="650875" cy="4667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spAutoFit/>
          </a:bodyPr>
          <a:lstStyle/>
          <a:p>
            <a:r>
              <a:rPr lang="en-US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elvetica" pitchFamily="34" charset="0"/>
              </a:rPr>
              <a:t>OH</a:t>
            </a:r>
          </a:p>
        </p:txBody>
      </p:sp>
      <p:sp>
        <p:nvSpPr>
          <p:cNvPr id="31768" name="Rectangle 24"/>
          <p:cNvSpPr>
            <a:spLocks noChangeArrowheads="1"/>
          </p:cNvSpPr>
          <p:nvPr/>
        </p:nvSpPr>
        <p:spPr bwMode="auto">
          <a:xfrm>
            <a:off x="6530975" y="2057400"/>
            <a:ext cx="1239838" cy="4667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spAutoFit/>
          </a:bodyPr>
          <a:lstStyle/>
          <a:p>
            <a:r>
              <a:rPr lang="en-US" b="1">
                <a:solidFill>
                  <a:srgbClr val="000000"/>
                </a:solidFill>
                <a:latin typeface="Helvetica" pitchFamily="34" charset="0"/>
              </a:rPr>
              <a:t>CH</a:t>
            </a:r>
            <a:r>
              <a:rPr lang="en-US" sz="3200" b="1" baseline="-25000">
                <a:solidFill>
                  <a:srgbClr val="000000"/>
                </a:solidFill>
                <a:latin typeface="Helvetica" pitchFamily="34" charset="0"/>
              </a:rPr>
              <a:t>2</a:t>
            </a:r>
            <a:r>
              <a:rPr lang="en-US" b="1">
                <a:solidFill>
                  <a:srgbClr val="000000"/>
                </a:solidFill>
                <a:latin typeface="Helvetica" pitchFamily="34" charset="0"/>
              </a:rPr>
              <a:t>OH</a:t>
            </a:r>
          </a:p>
        </p:txBody>
      </p:sp>
      <p:sp>
        <p:nvSpPr>
          <p:cNvPr id="31769" name="Rectangle 25"/>
          <p:cNvSpPr>
            <a:spLocks noChangeArrowheads="1"/>
          </p:cNvSpPr>
          <p:nvPr/>
        </p:nvSpPr>
        <p:spPr bwMode="auto">
          <a:xfrm>
            <a:off x="4325938" y="3057525"/>
            <a:ext cx="414337" cy="4667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spAutoFit/>
          </a:bodyPr>
          <a:lstStyle/>
          <a:p>
            <a:r>
              <a:rPr lang="en-US" b="1">
                <a:solidFill>
                  <a:srgbClr val="000000"/>
                </a:solidFill>
                <a:latin typeface="Helvetica" pitchFamily="34" charset="0"/>
              </a:rPr>
              <a:t>H</a:t>
            </a:r>
          </a:p>
        </p:txBody>
      </p:sp>
      <p:sp>
        <p:nvSpPr>
          <p:cNvPr id="31770" name="Rectangle 26"/>
          <p:cNvSpPr>
            <a:spLocks noChangeArrowheads="1"/>
          </p:cNvSpPr>
          <p:nvPr/>
        </p:nvSpPr>
        <p:spPr bwMode="auto">
          <a:xfrm>
            <a:off x="4764088" y="3430588"/>
            <a:ext cx="650875" cy="4667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spAutoFit/>
          </a:bodyPr>
          <a:lstStyle/>
          <a:p>
            <a:r>
              <a:rPr lang="en-US" b="1">
                <a:solidFill>
                  <a:srgbClr val="000000"/>
                </a:solidFill>
                <a:latin typeface="Helvetica" pitchFamily="34" charset="0"/>
              </a:rPr>
              <a:t>OH</a:t>
            </a:r>
          </a:p>
        </p:txBody>
      </p:sp>
      <p:sp>
        <p:nvSpPr>
          <p:cNvPr id="31771" name="Rectangle 27"/>
          <p:cNvSpPr>
            <a:spLocks noChangeArrowheads="1"/>
          </p:cNvSpPr>
          <p:nvPr/>
        </p:nvSpPr>
        <p:spPr bwMode="auto">
          <a:xfrm>
            <a:off x="6088063" y="3389313"/>
            <a:ext cx="414337" cy="4667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spAutoFit/>
          </a:bodyPr>
          <a:lstStyle/>
          <a:p>
            <a:r>
              <a:rPr lang="en-US" b="1">
                <a:solidFill>
                  <a:srgbClr val="000000"/>
                </a:solidFill>
                <a:latin typeface="Helvetica" pitchFamily="34" charset="0"/>
              </a:rPr>
              <a:t>H</a:t>
            </a:r>
          </a:p>
        </p:txBody>
      </p:sp>
      <p:sp>
        <p:nvSpPr>
          <p:cNvPr id="31772" name="Rectangle 28"/>
          <p:cNvSpPr>
            <a:spLocks noChangeArrowheads="1"/>
          </p:cNvSpPr>
          <p:nvPr/>
        </p:nvSpPr>
        <p:spPr bwMode="auto">
          <a:xfrm>
            <a:off x="4764088" y="2536825"/>
            <a:ext cx="414337" cy="4667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spAutoFit/>
          </a:bodyPr>
          <a:lstStyle/>
          <a:p>
            <a:r>
              <a:rPr lang="en-US" b="1">
                <a:solidFill>
                  <a:srgbClr val="000000"/>
                </a:solidFill>
                <a:latin typeface="Helvetica" pitchFamily="34" charset="0"/>
              </a:rPr>
              <a:t>H</a:t>
            </a:r>
          </a:p>
        </p:txBody>
      </p:sp>
      <p:sp>
        <p:nvSpPr>
          <p:cNvPr id="31773" name="Rectangle 29"/>
          <p:cNvSpPr>
            <a:spLocks noChangeArrowheads="1"/>
          </p:cNvSpPr>
          <p:nvPr/>
        </p:nvSpPr>
        <p:spPr bwMode="auto">
          <a:xfrm>
            <a:off x="6000760" y="2571744"/>
            <a:ext cx="650875" cy="4667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spAutoFit/>
          </a:bodyPr>
          <a:lstStyle/>
          <a:p>
            <a:r>
              <a:rPr lang="en-US" b="1" dirty="0">
                <a:solidFill>
                  <a:srgbClr val="000000"/>
                </a:solidFill>
                <a:latin typeface="Helvetica" pitchFamily="34" charset="0"/>
              </a:rPr>
              <a:t>OH</a:t>
            </a:r>
          </a:p>
        </p:txBody>
      </p:sp>
      <p:sp>
        <p:nvSpPr>
          <p:cNvPr id="31774" name="Rectangle 30"/>
          <p:cNvSpPr>
            <a:spLocks noChangeArrowheads="1"/>
          </p:cNvSpPr>
          <p:nvPr/>
        </p:nvSpPr>
        <p:spPr bwMode="auto">
          <a:xfrm>
            <a:off x="4767263" y="6043613"/>
            <a:ext cx="650875" cy="4667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spAutoFit/>
          </a:bodyPr>
          <a:lstStyle/>
          <a:p>
            <a:r>
              <a:rPr lang="en-US" b="1">
                <a:solidFill>
                  <a:srgbClr val="000000"/>
                </a:solidFill>
                <a:latin typeface="Helvetica" pitchFamily="34" charset="0"/>
              </a:rPr>
              <a:t>OH</a:t>
            </a:r>
          </a:p>
        </p:txBody>
      </p:sp>
      <p:sp>
        <p:nvSpPr>
          <p:cNvPr id="31775" name="Line 31"/>
          <p:cNvSpPr>
            <a:spLocks noChangeShapeType="1"/>
          </p:cNvSpPr>
          <p:nvPr/>
        </p:nvSpPr>
        <p:spPr bwMode="auto">
          <a:xfrm flipV="1">
            <a:off x="6323013" y="5505450"/>
            <a:ext cx="0" cy="28575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ar-IQ"/>
          </a:p>
        </p:txBody>
      </p:sp>
      <p:sp>
        <p:nvSpPr>
          <p:cNvPr id="31776" name="Line 32"/>
          <p:cNvSpPr>
            <a:spLocks noChangeShapeType="1"/>
          </p:cNvSpPr>
          <p:nvPr/>
        </p:nvSpPr>
        <p:spPr bwMode="auto">
          <a:xfrm flipV="1">
            <a:off x="4976813" y="5505450"/>
            <a:ext cx="0" cy="28575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ar-IQ"/>
          </a:p>
        </p:txBody>
      </p:sp>
      <p:sp>
        <p:nvSpPr>
          <p:cNvPr id="31777" name="Line 33"/>
          <p:cNvSpPr>
            <a:spLocks noChangeShapeType="1"/>
          </p:cNvSpPr>
          <p:nvPr/>
        </p:nvSpPr>
        <p:spPr bwMode="auto">
          <a:xfrm>
            <a:off x="6323013" y="5795963"/>
            <a:ext cx="0" cy="27305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ar-IQ"/>
          </a:p>
        </p:txBody>
      </p:sp>
      <p:sp>
        <p:nvSpPr>
          <p:cNvPr id="31778" name="Line 34"/>
          <p:cNvSpPr>
            <a:spLocks noChangeShapeType="1"/>
          </p:cNvSpPr>
          <p:nvPr/>
        </p:nvSpPr>
        <p:spPr bwMode="auto">
          <a:xfrm>
            <a:off x="4976813" y="5795963"/>
            <a:ext cx="0" cy="319087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ar-IQ"/>
          </a:p>
        </p:txBody>
      </p:sp>
      <p:sp>
        <p:nvSpPr>
          <p:cNvPr id="31779" name="Freeform 35"/>
          <p:cNvSpPr>
            <a:spLocks/>
          </p:cNvSpPr>
          <p:nvPr/>
        </p:nvSpPr>
        <p:spPr bwMode="auto">
          <a:xfrm>
            <a:off x="4565650" y="5056188"/>
            <a:ext cx="1588" cy="690562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207"/>
              </a:cxn>
              <a:cxn ang="0">
                <a:pos x="0" y="434"/>
              </a:cxn>
            </a:cxnLst>
            <a:rect l="0" t="0" r="r" b="b"/>
            <a:pathLst>
              <a:path w="1" h="435">
                <a:moveTo>
                  <a:pt x="0" y="0"/>
                </a:moveTo>
                <a:lnTo>
                  <a:pt x="0" y="207"/>
                </a:lnTo>
                <a:lnTo>
                  <a:pt x="0" y="43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ar-IQ"/>
          </a:p>
        </p:txBody>
      </p:sp>
      <p:sp>
        <p:nvSpPr>
          <p:cNvPr id="31780" name="Line 36"/>
          <p:cNvSpPr>
            <a:spLocks noChangeShapeType="1"/>
          </p:cNvSpPr>
          <p:nvPr/>
        </p:nvSpPr>
        <p:spPr bwMode="auto">
          <a:xfrm flipV="1">
            <a:off x="6742113" y="5026025"/>
            <a:ext cx="0" cy="360363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ar-IQ"/>
          </a:p>
        </p:txBody>
      </p:sp>
      <p:sp>
        <p:nvSpPr>
          <p:cNvPr id="31781" name="Line 37"/>
          <p:cNvSpPr>
            <a:spLocks noChangeShapeType="1"/>
          </p:cNvSpPr>
          <p:nvPr/>
        </p:nvSpPr>
        <p:spPr bwMode="auto">
          <a:xfrm>
            <a:off x="6742113" y="5391150"/>
            <a:ext cx="0" cy="409575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ar-IQ"/>
          </a:p>
        </p:txBody>
      </p:sp>
      <p:sp>
        <p:nvSpPr>
          <p:cNvPr id="31782" name="Line 38"/>
          <p:cNvSpPr>
            <a:spLocks noChangeShapeType="1"/>
          </p:cNvSpPr>
          <p:nvPr/>
        </p:nvSpPr>
        <p:spPr bwMode="auto">
          <a:xfrm>
            <a:off x="4991100" y="5795963"/>
            <a:ext cx="1292225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ar-IQ"/>
          </a:p>
        </p:txBody>
      </p:sp>
      <p:sp>
        <p:nvSpPr>
          <p:cNvPr id="31783" name="Freeform 39"/>
          <p:cNvSpPr>
            <a:spLocks/>
          </p:cNvSpPr>
          <p:nvPr/>
        </p:nvSpPr>
        <p:spPr bwMode="auto">
          <a:xfrm>
            <a:off x="4970463" y="5759450"/>
            <a:ext cx="1335087" cy="115888"/>
          </a:xfrm>
          <a:custGeom>
            <a:avLst/>
            <a:gdLst/>
            <a:ahLst/>
            <a:cxnLst>
              <a:cxn ang="0">
                <a:pos x="9" y="72"/>
              </a:cxn>
              <a:cxn ang="0">
                <a:pos x="0" y="36"/>
              </a:cxn>
              <a:cxn ang="0">
                <a:pos x="9" y="0"/>
              </a:cxn>
              <a:cxn ang="0">
                <a:pos x="831" y="0"/>
              </a:cxn>
              <a:cxn ang="0">
                <a:pos x="840" y="36"/>
              </a:cxn>
              <a:cxn ang="0">
                <a:pos x="831" y="72"/>
              </a:cxn>
              <a:cxn ang="0">
                <a:pos x="9" y="72"/>
              </a:cxn>
            </a:cxnLst>
            <a:rect l="0" t="0" r="r" b="b"/>
            <a:pathLst>
              <a:path w="841" h="73">
                <a:moveTo>
                  <a:pt x="9" y="72"/>
                </a:moveTo>
                <a:lnTo>
                  <a:pt x="0" y="36"/>
                </a:lnTo>
                <a:lnTo>
                  <a:pt x="9" y="0"/>
                </a:lnTo>
                <a:lnTo>
                  <a:pt x="831" y="0"/>
                </a:lnTo>
                <a:lnTo>
                  <a:pt x="840" y="36"/>
                </a:lnTo>
                <a:lnTo>
                  <a:pt x="831" y="72"/>
                </a:lnTo>
                <a:lnTo>
                  <a:pt x="9" y="72"/>
                </a:lnTo>
              </a:path>
            </a:pathLst>
          </a:custGeom>
          <a:solidFill>
            <a:srgbClr val="000000"/>
          </a:solidFill>
          <a:ln w="12700" cap="rnd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ar-IQ"/>
          </a:p>
        </p:txBody>
      </p:sp>
      <p:sp>
        <p:nvSpPr>
          <p:cNvPr id="31784" name="Line 40"/>
          <p:cNvSpPr>
            <a:spLocks noChangeShapeType="1"/>
          </p:cNvSpPr>
          <p:nvPr/>
        </p:nvSpPr>
        <p:spPr bwMode="auto">
          <a:xfrm>
            <a:off x="4572000" y="5391150"/>
            <a:ext cx="390525" cy="40640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ar-IQ"/>
          </a:p>
        </p:txBody>
      </p:sp>
      <p:sp>
        <p:nvSpPr>
          <p:cNvPr id="31785" name="Freeform 41"/>
          <p:cNvSpPr>
            <a:spLocks/>
          </p:cNvSpPr>
          <p:nvPr/>
        </p:nvSpPr>
        <p:spPr bwMode="auto">
          <a:xfrm>
            <a:off x="4565650" y="5384800"/>
            <a:ext cx="433388" cy="515938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272" y="240"/>
              </a:cxn>
              <a:cxn ang="0">
                <a:pos x="272" y="282"/>
              </a:cxn>
              <a:cxn ang="0">
                <a:pos x="272" y="324"/>
              </a:cxn>
              <a:cxn ang="0">
                <a:pos x="0" y="0"/>
              </a:cxn>
            </a:cxnLst>
            <a:rect l="0" t="0" r="r" b="b"/>
            <a:pathLst>
              <a:path w="273" h="325">
                <a:moveTo>
                  <a:pt x="0" y="0"/>
                </a:moveTo>
                <a:lnTo>
                  <a:pt x="0" y="0"/>
                </a:lnTo>
                <a:lnTo>
                  <a:pt x="272" y="240"/>
                </a:lnTo>
                <a:lnTo>
                  <a:pt x="272" y="282"/>
                </a:lnTo>
                <a:lnTo>
                  <a:pt x="272" y="324"/>
                </a:lnTo>
                <a:lnTo>
                  <a:pt x="0" y="0"/>
                </a:lnTo>
              </a:path>
            </a:pathLst>
          </a:custGeom>
          <a:solidFill>
            <a:srgbClr val="000000"/>
          </a:solidFill>
          <a:ln w="12700" cap="rnd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ar-IQ"/>
          </a:p>
        </p:txBody>
      </p:sp>
      <p:sp>
        <p:nvSpPr>
          <p:cNvPr id="31786" name="Line 42"/>
          <p:cNvSpPr>
            <a:spLocks noChangeShapeType="1"/>
          </p:cNvSpPr>
          <p:nvPr/>
        </p:nvSpPr>
        <p:spPr bwMode="auto">
          <a:xfrm flipV="1">
            <a:off x="4572000" y="5122863"/>
            <a:ext cx="947738" cy="268287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ar-IQ"/>
          </a:p>
        </p:txBody>
      </p:sp>
      <p:sp>
        <p:nvSpPr>
          <p:cNvPr id="31787" name="Line 43"/>
          <p:cNvSpPr>
            <a:spLocks noChangeShapeType="1"/>
          </p:cNvSpPr>
          <p:nvPr/>
        </p:nvSpPr>
        <p:spPr bwMode="auto">
          <a:xfrm>
            <a:off x="5768975" y="5129213"/>
            <a:ext cx="962025" cy="255587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ar-IQ"/>
          </a:p>
        </p:txBody>
      </p:sp>
      <p:sp>
        <p:nvSpPr>
          <p:cNvPr id="31788" name="Line 44"/>
          <p:cNvSpPr>
            <a:spLocks noChangeShapeType="1"/>
          </p:cNvSpPr>
          <p:nvPr/>
        </p:nvSpPr>
        <p:spPr bwMode="auto">
          <a:xfrm flipH="1">
            <a:off x="6316663" y="5391150"/>
            <a:ext cx="404812" cy="40640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ar-IQ"/>
          </a:p>
        </p:txBody>
      </p:sp>
      <p:sp>
        <p:nvSpPr>
          <p:cNvPr id="31789" name="Freeform 45"/>
          <p:cNvSpPr>
            <a:spLocks/>
          </p:cNvSpPr>
          <p:nvPr/>
        </p:nvSpPr>
        <p:spPr bwMode="auto">
          <a:xfrm>
            <a:off x="6300788" y="5384800"/>
            <a:ext cx="423862" cy="498475"/>
          </a:xfrm>
          <a:custGeom>
            <a:avLst/>
            <a:gdLst/>
            <a:ahLst/>
            <a:cxnLst>
              <a:cxn ang="0">
                <a:pos x="257" y="0"/>
              </a:cxn>
              <a:cxn ang="0">
                <a:pos x="266" y="0"/>
              </a:cxn>
              <a:cxn ang="0">
                <a:pos x="257" y="11"/>
              </a:cxn>
              <a:cxn ang="0">
                <a:pos x="0" y="313"/>
              </a:cxn>
              <a:cxn ang="0">
                <a:pos x="0" y="272"/>
              </a:cxn>
              <a:cxn ang="0">
                <a:pos x="0" y="232"/>
              </a:cxn>
              <a:cxn ang="0">
                <a:pos x="257" y="0"/>
              </a:cxn>
            </a:cxnLst>
            <a:rect l="0" t="0" r="r" b="b"/>
            <a:pathLst>
              <a:path w="267" h="314">
                <a:moveTo>
                  <a:pt x="257" y="0"/>
                </a:moveTo>
                <a:lnTo>
                  <a:pt x="266" y="0"/>
                </a:lnTo>
                <a:lnTo>
                  <a:pt x="257" y="11"/>
                </a:lnTo>
                <a:lnTo>
                  <a:pt x="0" y="313"/>
                </a:lnTo>
                <a:lnTo>
                  <a:pt x="0" y="272"/>
                </a:lnTo>
                <a:lnTo>
                  <a:pt x="0" y="232"/>
                </a:lnTo>
                <a:lnTo>
                  <a:pt x="257" y="0"/>
                </a:lnTo>
              </a:path>
            </a:pathLst>
          </a:custGeom>
          <a:solidFill>
            <a:srgbClr val="000000"/>
          </a:solidFill>
          <a:ln w="12700" cap="rnd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ar-IQ"/>
          </a:p>
        </p:txBody>
      </p:sp>
      <p:sp>
        <p:nvSpPr>
          <p:cNvPr id="31790" name="Rectangle 46"/>
          <p:cNvSpPr>
            <a:spLocks noChangeArrowheads="1"/>
          </p:cNvSpPr>
          <p:nvPr/>
        </p:nvSpPr>
        <p:spPr bwMode="auto">
          <a:xfrm>
            <a:off x="4386263" y="4706938"/>
            <a:ext cx="635000" cy="4667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spAutoFit/>
          </a:bodyPr>
          <a:lstStyle/>
          <a:p>
            <a:r>
              <a:rPr lang="en-US" b="1">
                <a:solidFill>
                  <a:srgbClr val="000000"/>
                </a:solidFill>
                <a:latin typeface="Helvetica" pitchFamily="34" charset="0"/>
              </a:rPr>
              <a:t>CH</a:t>
            </a:r>
          </a:p>
        </p:txBody>
      </p:sp>
      <p:sp>
        <p:nvSpPr>
          <p:cNvPr id="31791" name="Rectangle 47"/>
          <p:cNvSpPr>
            <a:spLocks noChangeArrowheads="1"/>
          </p:cNvSpPr>
          <p:nvPr/>
        </p:nvSpPr>
        <p:spPr bwMode="auto">
          <a:xfrm>
            <a:off x="4756150" y="4835525"/>
            <a:ext cx="384175" cy="3762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spAutoFit/>
          </a:bodyPr>
          <a:lstStyle/>
          <a:p>
            <a:r>
              <a:rPr lang="en-US" sz="1800" b="1">
                <a:solidFill>
                  <a:srgbClr val="000000"/>
                </a:solidFill>
                <a:latin typeface="Helvetica" pitchFamily="34" charset="0"/>
              </a:rPr>
              <a:t> 2</a:t>
            </a:r>
          </a:p>
        </p:txBody>
      </p:sp>
      <p:sp>
        <p:nvSpPr>
          <p:cNvPr id="31792" name="Rectangle 48"/>
          <p:cNvSpPr>
            <a:spLocks noChangeArrowheads="1"/>
          </p:cNvSpPr>
          <p:nvPr/>
        </p:nvSpPr>
        <p:spPr bwMode="auto">
          <a:xfrm>
            <a:off x="4883150" y="4716463"/>
            <a:ext cx="735013" cy="4667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spAutoFit/>
          </a:bodyPr>
          <a:lstStyle/>
          <a:p>
            <a:r>
              <a:rPr lang="en-US" b="1">
                <a:solidFill>
                  <a:srgbClr val="000000"/>
                </a:solidFill>
                <a:latin typeface="Helvetica" pitchFamily="34" charset="0"/>
              </a:rPr>
              <a:t> OH</a:t>
            </a:r>
          </a:p>
        </p:txBody>
      </p:sp>
      <p:sp>
        <p:nvSpPr>
          <p:cNvPr id="31793" name="Rectangle 49"/>
          <p:cNvSpPr>
            <a:spLocks noChangeArrowheads="1"/>
          </p:cNvSpPr>
          <p:nvPr/>
        </p:nvSpPr>
        <p:spPr bwMode="auto">
          <a:xfrm>
            <a:off x="5478463" y="4857750"/>
            <a:ext cx="430212" cy="4667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spAutoFit/>
          </a:bodyPr>
          <a:lstStyle/>
          <a:p>
            <a:r>
              <a:rPr lang="en-US" b="1">
                <a:solidFill>
                  <a:srgbClr val="000000"/>
                </a:solidFill>
                <a:latin typeface="Helvetica" pitchFamily="34" charset="0"/>
              </a:rPr>
              <a:t>O</a:t>
            </a:r>
          </a:p>
        </p:txBody>
      </p:sp>
      <p:sp>
        <p:nvSpPr>
          <p:cNvPr id="31794" name="Rectangle 50"/>
          <p:cNvSpPr>
            <a:spLocks noChangeArrowheads="1"/>
          </p:cNvSpPr>
          <p:nvPr/>
        </p:nvSpPr>
        <p:spPr bwMode="auto">
          <a:xfrm>
            <a:off x="6556375" y="5710238"/>
            <a:ext cx="1239838" cy="4667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spAutoFit/>
          </a:bodyPr>
          <a:lstStyle/>
          <a:p>
            <a:r>
              <a:rPr lang="en-US" b="1">
                <a:solidFill>
                  <a:srgbClr val="000000"/>
                </a:solidFill>
                <a:latin typeface="Helvetica" pitchFamily="34" charset="0"/>
              </a:rPr>
              <a:t>CH</a:t>
            </a:r>
            <a:r>
              <a:rPr lang="en-US" sz="3200" b="1" baseline="-25000">
                <a:solidFill>
                  <a:srgbClr val="000000"/>
                </a:solidFill>
                <a:latin typeface="Helvetica" pitchFamily="34" charset="0"/>
              </a:rPr>
              <a:t>2</a:t>
            </a:r>
            <a:r>
              <a:rPr lang="en-US" b="1">
                <a:solidFill>
                  <a:srgbClr val="000000"/>
                </a:solidFill>
                <a:latin typeface="Helvetica" pitchFamily="34" charset="0"/>
              </a:rPr>
              <a:t>OH</a:t>
            </a:r>
          </a:p>
        </p:txBody>
      </p:sp>
      <p:sp>
        <p:nvSpPr>
          <p:cNvPr id="31795" name="Rectangle 51"/>
          <p:cNvSpPr>
            <a:spLocks noChangeArrowheads="1"/>
          </p:cNvSpPr>
          <p:nvPr/>
        </p:nvSpPr>
        <p:spPr bwMode="auto">
          <a:xfrm>
            <a:off x="6556375" y="4676775"/>
            <a:ext cx="650875" cy="4667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spAutoFit/>
          </a:bodyPr>
          <a:lstStyle/>
          <a:p>
            <a:r>
              <a:rPr lang="en-US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elvetica" pitchFamily="34" charset="0"/>
              </a:rPr>
              <a:t>OH</a:t>
            </a:r>
          </a:p>
        </p:txBody>
      </p:sp>
      <p:sp>
        <p:nvSpPr>
          <p:cNvPr id="31796" name="Rectangle 52"/>
          <p:cNvSpPr>
            <a:spLocks noChangeArrowheads="1"/>
          </p:cNvSpPr>
          <p:nvPr/>
        </p:nvSpPr>
        <p:spPr bwMode="auto">
          <a:xfrm>
            <a:off x="4368800" y="5659438"/>
            <a:ext cx="414338" cy="4667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spAutoFit/>
          </a:bodyPr>
          <a:lstStyle/>
          <a:p>
            <a:r>
              <a:rPr lang="en-US" b="1">
                <a:solidFill>
                  <a:srgbClr val="000000"/>
                </a:solidFill>
                <a:latin typeface="Helvetica" pitchFamily="34" charset="0"/>
              </a:rPr>
              <a:t>H</a:t>
            </a:r>
          </a:p>
        </p:txBody>
      </p:sp>
      <p:sp>
        <p:nvSpPr>
          <p:cNvPr id="31797" name="Rectangle 53"/>
          <p:cNvSpPr>
            <a:spLocks noChangeArrowheads="1"/>
          </p:cNvSpPr>
          <p:nvPr/>
        </p:nvSpPr>
        <p:spPr bwMode="auto">
          <a:xfrm>
            <a:off x="6127750" y="6016625"/>
            <a:ext cx="414338" cy="4667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spAutoFit/>
          </a:bodyPr>
          <a:lstStyle/>
          <a:p>
            <a:r>
              <a:rPr lang="en-US" b="1">
                <a:solidFill>
                  <a:srgbClr val="000000"/>
                </a:solidFill>
                <a:latin typeface="Helvetica" pitchFamily="34" charset="0"/>
              </a:rPr>
              <a:t>H</a:t>
            </a:r>
          </a:p>
        </p:txBody>
      </p:sp>
      <p:sp>
        <p:nvSpPr>
          <p:cNvPr id="31798" name="Rectangle 54"/>
          <p:cNvSpPr>
            <a:spLocks noChangeArrowheads="1"/>
          </p:cNvSpPr>
          <p:nvPr/>
        </p:nvSpPr>
        <p:spPr bwMode="auto">
          <a:xfrm>
            <a:off x="4779963" y="5156200"/>
            <a:ext cx="414337" cy="4667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spAutoFit/>
          </a:bodyPr>
          <a:lstStyle/>
          <a:p>
            <a:r>
              <a:rPr lang="en-US" b="1">
                <a:solidFill>
                  <a:srgbClr val="000000"/>
                </a:solidFill>
                <a:latin typeface="Helvetica" pitchFamily="34" charset="0"/>
              </a:rPr>
              <a:t>H</a:t>
            </a:r>
          </a:p>
        </p:txBody>
      </p:sp>
      <p:sp>
        <p:nvSpPr>
          <p:cNvPr id="31799" name="Rectangle 55"/>
          <p:cNvSpPr>
            <a:spLocks noChangeArrowheads="1"/>
          </p:cNvSpPr>
          <p:nvPr/>
        </p:nvSpPr>
        <p:spPr bwMode="auto">
          <a:xfrm>
            <a:off x="6000760" y="5143512"/>
            <a:ext cx="650875" cy="4667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spAutoFit/>
          </a:bodyPr>
          <a:lstStyle/>
          <a:p>
            <a:r>
              <a:rPr lang="en-US" b="1" dirty="0">
                <a:solidFill>
                  <a:srgbClr val="000000"/>
                </a:solidFill>
                <a:latin typeface="Helvetica" pitchFamily="34" charset="0"/>
              </a:rPr>
              <a:t>OH</a:t>
            </a:r>
          </a:p>
        </p:txBody>
      </p:sp>
      <p:sp>
        <p:nvSpPr>
          <p:cNvPr id="31800" name="Line 56"/>
          <p:cNvSpPr>
            <a:spLocks noChangeShapeType="1"/>
          </p:cNvSpPr>
          <p:nvPr/>
        </p:nvSpPr>
        <p:spPr bwMode="auto">
          <a:xfrm flipH="1">
            <a:off x="1506538" y="3138488"/>
            <a:ext cx="1587" cy="13970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ar-IQ"/>
          </a:p>
        </p:txBody>
      </p:sp>
      <p:sp>
        <p:nvSpPr>
          <p:cNvPr id="31801" name="Line 57"/>
          <p:cNvSpPr>
            <a:spLocks noChangeShapeType="1"/>
          </p:cNvSpPr>
          <p:nvPr/>
        </p:nvSpPr>
        <p:spPr bwMode="auto">
          <a:xfrm flipH="1">
            <a:off x="1506538" y="3587750"/>
            <a:ext cx="1587" cy="147638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ar-IQ"/>
          </a:p>
        </p:txBody>
      </p:sp>
      <p:sp>
        <p:nvSpPr>
          <p:cNvPr id="31802" name="Line 58"/>
          <p:cNvSpPr>
            <a:spLocks noChangeShapeType="1"/>
          </p:cNvSpPr>
          <p:nvPr/>
        </p:nvSpPr>
        <p:spPr bwMode="auto">
          <a:xfrm flipH="1">
            <a:off x="1506538" y="4037013"/>
            <a:ext cx="1587" cy="13970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ar-IQ"/>
          </a:p>
        </p:txBody>
      </p:sp>
      <p:sp>
        <p:nvSpPr>
          <p:cNvPr id="31803" name="Line 59"/>
          <p:cNvSpPr>
            <a:spLocks noChangeShapeType="1"/>
          </p:cNvSpPr>
          <p:nvPr/>
        </p:nvSpPr>
        <p:spPr bwMode="auto">
          <a:xfrm flipH="1">
            <a:off x="1506538" y="4486275"/>
            <a:ext cx="1587" cy="130175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ar-IQ"/>
          </a:p>
        </p:txBody>
      </p:sp>
      <p:sp>
        <p:nvSpPr>
          <p:cNvPr id="31804" name="Line 60"/>
          <p:cNvSpPr>
            <a:spLocks noChangeShapeType="1"/>
          </p:cNvSpPr>
          <p:nvPr/>
        </p:nvSpPr>
        <p:spPr bwMode="auto">
          <a:xfrm flipH="1">
            <a:off x="1506538" y="4935538"/>
            <a:ext cx="1587" cy="138112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ar-IQ"/>
          </a:p>
        </p:txBody>
      </p:sp>
      <p:grpSp>
        <p:nvGrpSpPr>
          <p:cNvPr id="2" name="Group 63"/>
          <p:cNvGrpSpPr>
            <a:grpSpLocks/>
          </p:cNvGrpSpPr>
          <p:nvPr/>
        </p:nvGrpSpPr>
        <p:grpSpPr bwMode="auto">
          <a:xfrm>
            <a:off x="1647825" y="3438525"/>
            <a:ext cx="207963" cy="49213"/>
            <a:chOff x="1038" y="2166"/>
            <a:chExt cx="131" cy="31"/>
          </a:xfrm>
        </p:grpSpPr>
        <p:sp>
          <p:nvSpPr>
            <p:cNvPr id="31805" name="Line 61"/>
            <p:cNvSpPr>
              <a:spLocks noChangeShapeType="1"/>
            </p:cNvSpPr>
            <p:nvPr/>
          </p:nvSpPr>
          <p:spPr bwMode="auto">
            <a:xfrm>
              <a:off x="1038" y="2166"/>
              <a:ext cx="131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ar-IQ"/>
            </a:p>
          </p:txBody>
        </p:sp>
        <p:sp>
          <p:nvSpPr>
            <p:cNvPr id="31806" name="Line 62"/>
            <p:cNvSpPr>
              <a:spLocks noChangeShapeType="1"/>
            </p:cNvSpPr>
            <p:nvPr/>
          </p:nvSpPr>
          <p:spPr bwMode="auto">
            <a:xfrm>
              <a:off x="1038" y="2197"/>
              <a:ext cx="131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ar-IQ"/>
            </a:p>
          </p:txBody>
        </p:sp>
      </p:grpSp>
      <p:sp>
        <p:nvSpPr>
          <p:cNvPr id="31808" name="Line 64"/>
          <p:cNvSpPr>
            <a:spLocks noChangeShapeType="1"/>
          </p:cNvSpPr>
          <p:nvPr/>
        </p:nvSpPr>
        <p:spPr bwMode="auto">
          <a:xfrm flipV="1">
            <a:off x="1624013" y="3916363"/>
            <a:ext cx="217487" cy="3175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ar-IQ"/>
          </a:p>
        </p:txBody>
      </p:sp>
      <p:sp>
        <p:nvSpPr>
          <p:cNvPr id="31809" name="Line 65"/>
          <p:cNvSpPr>
            <a:spLocks noChangeShapeType="1"/>
          </p:cNvSpPr>
          <p:nvPr/>
        </p:nvSpPr>
        <p:spPr bwMode="auto">
          <a:xfrm flipV="1">
            <a:off x="1649413" y="4365625"/>
            <a:ext cx="192087" cy="3175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ar-IQ"/>
          </a:p>
        </p:txBody>
      </p:sp>
      <p:sp>
        <p:nvSpPr>
          <p:cNvPr id="31810" name="Line 66"/>
          <p:cNvSpPr>
            <a:spLocks noChangeShapeType="1"/>
          </p:cNvSpPr>
          <p:nvPr/>
        </p:nvSpPr>
        <p:spPr bwMode="auto">
          <a:xfrm flipV="1">
            <a:off x="1657350" y="4814888"/>
            <a:ext cx="184150" cy="3175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ar-IQ"/>
          </a:p>
        </p:txBody>
      </p:sp>
      <p:sp>
        <p:nvSpPr>
          <p:cNvPr id="31811" name="Line 67"/>
          <p:cNvSpPr>
            <a:spLocks noChangeShapeType="1"/>
          </p:cNvSpPr>
          <p:nvPr/>
        </p:nvSpPr>
        <p:spPr bwMode="auto">
          <a:xfrm flipH="1">
            <a:off x="1219200" y="4814888"/>
            <a:ext cx="179388" cy="3175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ar-IQ"/>
          </a:p>
        </p:txBody>
      </p:sp>
      <p:sp>
        <p:nvSpPr>
          <p:cNvPr id="31812" name="Line 68"/>
          <p:cNvSpPr>
            <a:spLocks noChangeShapeType="1"/>
          </p:cNvSpPr>
          <p:nvPr/>
        </p:nvSpPr>
        <p:spPr bwMode="auto">
          <a:xfrm flipH="1">
            <a:off x="1219200" y="4365625"/>
            <a:ext cx="179388" cy="3175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ar-IQ"/>
          </a:p>
        </p:txBody>
      </p:sp>
      <p:sp>
        <p:nvSpPr>
          <p:cNvPr id="31813" name="Line 69"/>
          <p:cNvSpPr>
            <a:spLocks noChangeShapeType="1"/>
          </p:cNvSpPr>
          <p:nvPr/>
        </p:nvSpPr>
        <p:spPr bwMode="auto">
          <a:xfrm flipH="1">
            <a:off x="1227138" y="3916363"/>
            <a:ext cx="171450" cy="3175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ar-IQ"/>
          </a:p>
        </p:txBody>
      </p:sp>
      <p:sp>
        <p:nvSpPr>
          <p:cNvPr id="31814" name="Rectangle 70"/>
          <p:cNvSpPr>
            <a:spLocks noChangeArrowheads="1"/>
          </p:cNvSpPr>
          <p:nvPr/>
        </p:nvSpPr>
        <p:spPr bwMode="auto">
          <a:xfrm>
            <a:off x="1336675" y="2782888"/>
            <a:ext cx="635000" cy="4667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spAutoFit/>
          </a:bodyPr>
          <a:lstStyle/>
          <a:p>
            <a:r>
              <a:rPr lang="en-US" b="1">
                <a:solidFill>
                  <a:srgbClr val="000000"/>
                </a:solidFill>
                <a:latin typeface="Helvetica" pitchFamily="34" charset="0"/>
              </a:rPr>
              <a:t>CH</a:t>
            </a:r>
          </a:p>
        </p:txBody>
      </p:sp>
      <p:sp>
        <p:nvSpPr>
          <p:cNvPr id="31815" name="Rectangle 71"/>
          <p:cNvSpPr>
            <a:spLocks noChangeArrowheads="1"/>
          </p:cNvSpPr>
          <p:nvPr/>
        </p:nvSpPr>
        <p:spPr bwMode="auto">
          <a:xfrm>
            <a:off x="1712913" y="2889250"/>
            <a:ext cx="404812" cy="4064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spAutoFit/>
          </a:bodyPr>
          <a:lstStyle/>
          <a:p>
            <a:r>
              <a:rPr lang="en-US" sz="2000" b="1">
                <a:solidFill>
                  <a:srgbClr val="000000"/>
                </a:solidFill>
                <a:latin typeface="Helvetica" pitchFamily="34" charset="0"/>
              </a:rPr>
              <a:t> 2</a:t>
            </a:r>
          </a:p>
        </p:txBody>
      </p:sp>
      <p:sp>
        <p:nvSpPr>
          <p:cNvPr id="31816" name="Rectangle 72"/>
          <p:cNvSpPr>
            <a:spLocks noChangeArrowheads="1"/>
          </p:cNvSpPr>
          <p:nvPr/>
        </p:nvSpPr>
        <p:spPr bwMode="auto">
          <a:xfrm>
            <a:off x="1871663" y="2763838"/>
            <a:ext cx="735012" cy="4667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spAutoFit/>
          </a:bodyPr>
          <a:lstStyle/>
          <a:p>
            <a:r>
              <a:rPr lang="en-US" b="1">
                <a:solidFill>
                  <a:srgbClr val="000000"/>
                </a:solidFill>
                <a:latin typeface="Helvetica" pitchFamily="34" charset="0"/>
              </a:rPr>
              <a:t> OH</a:t>
            </a:r>
          </a:p>
        </p:txBody>
      </p:sp>
      <p:sp>
        <p:nvSpPr>
          <p:cNvPr id="31817" name="Rectangle 73"/>
          <p:cNvSpPr>
            <a:spLocks noChangeArrowheads="1"/>
          </p:cNvSpPr>
          <p:nvPr/>
        </p:nvSpPr>
        <p:spPr bwMode="auto">
          <a:xfrm>
            <a:off x="1336675" y="3232150"/>
            <a:ext cx="414338" cy="4667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spAutoFit/>
          </a:bodyPr>
          <a:lstStyle/>
          <a:p>
            <a:r>
              <a:rPr lang="en-US" b="1">
                <a:solidFill>
                  <a:srgbClr val="000000"/>
                </a:solidFill>
                <a:latin typeface="Helvetica" pitchFamily="34" charset="0"/>
              </a:rPr>
              <a:t>C</a:t>
            </a:r>
          </a:p>
        </p:txBody>
      </p:sp>
      <p:sp>
        <p:nvSpPr>
          <p:cNvPr id="31818" name="Rectangle 74"/>
          <p:cNvSpPr>
            <a:spLocks noChangeArrowheads="1"/>
          </p:cNvSpPr>
          <p:nvPr/>
        </p:nvSpPr>
        <p:spPr bwMode="auto">
          <a:xfrm>
            <a:off x="1336675" y="3681413"/>
            <a:ext cx="414338" cy="4667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spAutoFit/>
          </a:bodyPr>
          <a:lstStyle/>
          <a:p>
            <a:r>
              <a:rPr lang="en-US" b="1">
                <a:solidFill>
                  <a:srgbClr val="000000"/>
                </a:solidFill>
                <a:latin typeface="Helvetica" pitchFamily="34" charset="0"/>
              </a:rPr>
              <a:t>C</a:t>
            </a:r>
          </a:p>
        </p:txBody>
      </p:sp>
      <p:sp>
        <p:nvSpPr>
          <p:cNvPr id="31819" name="Rectangle 75"/>
          <p:cNvSpPr>
            <a:spLocks noChangeArrowheads="1"/>
          </p:cNvSpPr>
          <p:nvPr/>
        </p:nvSpPr>
        <p:spPr bwMode="auto">
          <a:xfrm>
            <a:off x="1336675" y="4130675"/>
            <a:ext cx="414338" cy="4667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spAutoFit/>
          </a:bodyPr>
          <a:lstStyle/>
          <a:p>
            <a:r>
              <a:rPr lang="en-US" b="1">
                <a:solidFill>
                  <a:srgbClr val="000000"/>
                </a:solidFill>
                <a:latin typeface="Helvetica" pitchFamily="34" charset="0"/>
              </a:rPr>
              <a:t>C</a:t>
            </a:r>
          </a:p>
        </p:txBody>
      </p:sp>
      <p:sp>
        <p:nvSpPr>
          <p:cNvPr id="31820" name="Rectangle 76"/>
          <p:cNvSpPr>
            <a:spLocks noChangeArrowheads="1"/>
          </p:cNvSpPr>
          <p:nvPr/>
        </p:nvSpPr>
        <p:spPr bwMode="auto">
          <a:xfrm>
            <a:off x="1336675" y="4579938"/>
            <a:ext cx="414338" cy="4667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spAutoFit/>
          </a:bodyPr>
          <a:lstStyle/>
          <a:p>
            <a:r>
              <a:rPr lang="en-US" b="1">
                <a:solidFill>
                  <a:srgbClr val="000000"/>
                </a:solidFill>
                <a:latin typeface="Helvetica" pitchFamily="34" charset="0"/>
              </a:rPr>
              <a:t>C</a:t>
            </a:r>
          </a:p>
        </p:txBody>
      </p:sp>
      <p:sp>
        <p:nvSpPr>
          <p:cNvPr id="31821" name="Rectangle 77"/>
          <p:cNvSpPr>
            <a:spLocks noChangeArrowheads="1"/>
          </p:cNvSpPr>
          <p:nvPr/>
        </p:nvSpPr>
        <p:spPr bwMode="auto">
          <a:xfrm>
            <a:off x="1336675" y="5029200"/>
            <a:ext cx="635000" cy="4667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spAutoFit/>
          </a:bodyPr>
          <a:lstStyle/>
          <a:p>
            <a:r>
              <a:rPr lang="en-US" b="1">
                <a:solidFill>
                  <a:srgbClr val="000000"/>
                </a:solidFill>
                <a:latin typeface="Helvetica" pitchFamily="34" charset="0"/>
              </a:rPr>
              <a:t>CH</a:t>
            </a:r>
          </a:p>
        </p:txBody>
      </p:sp>
      <p:sp>
        <p:nvSpPr>
          <p:cNvPr id="31822" name="Rectangle 78"/>
          <p:cNvSpPr>
            <a:spLocks noChangeArrowheads="1"/>
          </p:cNvSpPr>
          <p:nvPr/>
        </p:nvSpPr>
        <p:spPr bwMode="auto">
          <a:xfrm>
            <a:off x="1731963" y="5157788"/>
            <a:ext cx="384175" cy="37623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spAutoFit/>
          </a:bodyPr>
          <a:lstStyle/>
          <a:p>
            <a:r>
              <a:rPr lang="en-US" sz="1800" b="1">
                <a:solidFill>
                  <a:srgbClr val="000000"/>
                </a:solidFill>
                <a:latin typeface="Helvetica" pitchFamily="34" charset="0"/>
              </a:rPr>
              <a:t> 2</a:t>
            </a:r>
          </a:p>
        </p:txBody>
      </p:sp>
      <p:sp>
        <p:nvSpPr>
          <p:cNvPr id="31823" name="Rectangle 79"/>
          <p:cNvSpPr>
            <a:spLocks noChangeArrowheads="1"/>
          </p:cNvSpPr>
          <p:nvPr/>
        </p:nvSpPr>
        <p:spPr bwMode="auto">
          <a:xfrm>
            <a:off x="1901825" y="5029200"/>
            <a:ext cx="650875" cy="4667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spAutoFit/>
          </a:bodyPr>
          <a:lstStyle/>
          <a:p>
            <a:r>
              <a:rPr lang="en-US" b="1">
                <a:solidFill>
                  <a:srgbClr val="000000"/>
                </a:solidFill>
                <a:latin typeface="Helvetica" pitchFamily="34" charset="0"/>
              </a:rPr>
              <a:t>OH</a:t>
            </a:r>
          </a:p>
        </p:txBody>
      </p:sp>
      <p:sp>
        <p:nvSpPr>
          <p:cNvPr id="31824" name="Rectangle 80"/>
          <p:cNvSpPr>
            <a:spLocks noChangeArrowheads="1"/>
          </p:cNvSpPr>
          <p:nvPr/>
        </p:nvSpPr>
        <p:spPr bwMode="auto">
          <a:xfrm>
            <a:off x="1785938" y="3232150"/>
            <a:ext cx="430212" cy="4667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spAutoFit/>
          </a:bodyPr>
          <a:lstStyle/>
          <a:p>
            <a:r>
              <a:rPr lang="en-US" b="1">
                <a:solidFill>
                  <a:srgbClr val="000000"/>
                </a:solidFill>
                <a:latin typeface="Helvetica" pitchFamily="34" charset="0"/>
              </a:rPr>
              <a:t>O</a:t>
            </a:r>
          </a:p>
        </p:txBody>
      </p:sp>
      <p:sp>
        <p:nvSpPr>
          <p:cNvPr id="31825" name="Rectangle 81"/>
          <p:cNvSpPr>
            <a:spLocks noChangeArrowheads="1"/>
          </p:cNvSpPr>
          <p:nvPr/>
        </p:nvSpPr>
        <p:spPr bwMode="auto">
          <a:xfrm>
            <a:off x="1785938" y="3681413"/>
            <a:ext cx="414337" cy="4667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spAutoFit/>
          </a:bodyPr>
          <a:lstStyle/>
          <a:p>
            <a:r>
              <a:rPr lang="en-US" b="1">
                <a:solidFill>
                  <a:srgbClr val="000000"/>
                </a:solidFill>
                <a:latin typeface="Helvetica" pitchFamily="34" charset="0"/>
              </a:rPr>
              <a:t>H</a:t>
            </a:r>
          </a:p>
        </p:txBody>
      </p:sp>
      <p:sp>
        <p:nvSpPr>
          <p:cNvPr id="31826" name="Rectangle 82"/>
          <p:cNvSpPr>
            <a:spLocks noChangeArrowheads="1"/>
          </p:cNvSpPr>
          <p:nvPr/>
        </p:nvSpPr>
        <p:spPr bwMode="auto">
          <a:xfrm>
            <a:off x="1785938" y="4130675"/>
            <a:ext cx="650875" cy="4667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spAutoFit/>
          </a:bodyPr>
          <a:lstStyle/>
          <a:p>
            <a:r>
              <a:rPr lang="en-US" b="1">
                <a:solidFill>
                  <a:srgbClr val="000000"/>
                </a:solidFill>
                <a:latin typeface="Helvetica" pitchFamily="34" charset="0"/>
              </a:rPr>
              <a:t>OH</a:t>
            </a:r>
          </a:p>
        </p:txBody>
      </p:sp>
      <p:sp>
        <p:nvSpPr>
          <p:cNvPr id="31827" name="Rectangle 83"/>
          <p:cNvSpPr>
            <a:spLocks noChangeArrowheads="1"/>
          </p:cNvSpPr>
          <p:nvPr/>
        </p:nvSpPr>
        <p:spPr bwMode="auto">
          <a:xfrm>
            <a:off x="1785938" y="4579938"/>
            <a:ext cx="650875" cy="4667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spAutoFit/>
          </a:bodyPr>
          <a:lstStyle/>
          <a:p>
            <a:r>
              <a:rPr lang="en-US" b="1">
                <a:solidFill>
                  <a:srgbClr val="000000"/>
                </a:solidFill>
                <a:latin typeface="Helvetica" pitchFamily="34" charset="0"/>
              </a:rPr>
              <a:t>OH</a:t>
            </a:r>
          </a:p>
        </p:txBody>
      </p:sp>
      <p:sp>
        <p:nvSpPr>
          <p:cNvPr id="31828" name="Rectangle 84"/>
          <p:cNvSpPr>
            <a:spLocks noChangeArrowheads="1"/>
          </p:cNvSpPr>
          <p:nvPr/>
        </p:nvSpPr>
        <p:spPr bwMode="auto">
          <a:xfrm>
            <a:off x="876300" y="4598988"/>
            <a:ext cx="414338" cy="4667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spAutoFit/>
          </a:bodyPr>
          <a:lstStyle/>
          <a:p>
            <a:r>
              <a:rPr lang="en-US" b="1">
                <a:solidFill>
                  <a:srgbClr val="000000"/>
                </a:solidFill>
                <a:latin typeface="Helvetica" pitchFamily="34" charset="0"/>
              </a:rPr>
              <a:t>H</a:t>
            </a:r>
          </a:p>
        </p:txBody>
      </p:sp>
      <p:sp>
        <p:nvSpPr>
          <p:cNvPr id="31829" name="Rectangle 85"/>
          <p:cNvSpPr>
            <a:spLocks noChangeArrowheads="1"/>
          </p:cNvSpPr>
          <p:nvPr/>
        </p:nvSpPr>
        <p:spPr bwMode="auto">
          <a:xfrm>
            <a:off x="887413" y="4130675"/>
            <a:ext cx="414337" cy="4667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spAutoFit/>
          </a:bodyPr>
          <a:lstStyle/>
          <a:p>
            <a:r>
              <a:rPr lang="en-US" b="1">
                <a:solidFill>
                  <a:srgbClr val="000000"/>
                </a:solidFill>
                <a:latin typeface="Helvetica" pitchFamily="34" charset="0"/>
              </a:rPr>
              <a:t>H</a:t>
            </a:r>
          </a:p>
        </p:txBody>
      </p:sp>
      <p:sp>
        <p:nvSpPr>
          <p:cNvPr id="31830" name="Rectangle 86"/>
          <p:cNvSpPr>
            <a:spLocks noChangeArrowheads="1"/>
          </p:cNvSpPr>
          <p:nvPr/>
        </p:nvSpPr>
        <p:spPr bwMode="auto">
          <a:xfrm>
            <a:off x="723900" y="3681413"/>
            <a:ext cx="650875" cy="4667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spAutoFit/>
          </a:bodyPr>
          <a:lstStyle/>
          <a:p>
            <a:r>
              <a:rPr lang="en-US" b="1">
                <a:solidFill>
                  <a:srgbClr val="000000"/>
                </a:solidFill>
                <a:latin typeface="Helvetica" pitchFamily="34" charset="0"/>
              </a:rPr>
              <a:t>HO</a:t>
            </a:r>
          </a:p>
        </p:txBody>
      </p:sp>
      <p:grpSp>
        <p:nvGrpSpPr>
          <p:cNvPr id="3" name="Group 97"/>
          <p:cNvGrpSpPr>
            <a:grpSpLocks/>
          </p:cNvGrpSpPr>
          <p:nvPr/>
        </p:nvGrpSpPr>
        <p:grpSpPr bwMode="auto">
          <a:xfrm>
            <a:off x="3079750" y="3524250"/>
            <a:ext cx="869950" cy="1625600"/>
            <a:chOff x="1940" y="2220"/>
            <a:chExt cx="548" cy="1024"/>
          </a:xfrm>
        </p:grpSpPr>
        <p:sp>
          <p:nvSpPr>
            <p:cNvPr id="31833" name="Line 89"/>
            <p:cNvSpPr>
              <a:spLocks noChangeShapeType="1"/>
            </p:cNvSpPr>
            <p:nvPr/>
          </p:nvSpPr>
          <p:spPr bwMode="auto">
            <a:xfrm>
              <a:off x="1988" y="2852"/>
              <a:ext cx="500" cy="32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ar-IQ"/>
            </a:p>
          </p:txBody>
        </p:sp>
        <p:sp>
          <p:nvSpPr>
            <p:cNvPr id="31834" name="Line 90"/>
            <p:cNvSpPr>
              <a:spLocks noChangeShapeType="1"/>
            </p:cNvSpPr>
            <p:nvPr/>
          </p:nvSpPr>
          <p:spPr bwMode="auto">
            <a:xfrm>
              <a:off x="1940" y="2924"/>
              <a:ext cx="500" cy="32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ar-IQ"/>
            </a:p>
          </p:txBody>
        </p:sp>
        <p:sp>
          <p:nvSpPr>
            <p:cNvPr id="31835" name="Line 91"/>
            <p:cNvSpPr>
              <a:spLocks noChangeShapeType="1"/>
            </p:cNvSpPr>
            <p:nvPr/>
          </p:nvSpPr>
          <p:spPr bwMode="auto">
            <a:xfrm>
              <a:off x="1940" y="2936"/>
              <a:ext cx="68" cy="14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ar-IQ"/>
            </a:p>
          </p:txBody>
        </p:sp>
        <p:sp>
          <p:nvSpPr>
            <p:cNvPr id="31836" name="Line 92"/>
            <p:cNvSpPr>
              <a:spLocks noChangeShapeType="1"/>
            </p:cNvSpPr>
            <p:nvPr/>
          </p:nvSpPr>
          <p:spPr bwMode="auto">
            <a:xfrm>
              <a:off x="2420" y="3032"/>
              <a:ext cx="68" cy="14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ar-IQ"/>
            </a:p>
          </p:txBody>
        </p:sp>
        <p:sp>
          <p:nvSpPr>
            <p:cNvPr id="31837" name="Line 93"/>
            <p:cNvSpPr>
              <a:spLocks noChangeShapeType="1"/>
            </p:cNvSpPr>
            <p:nvPr/>
          </p:nvSpPr>
          <p:spPr bwMode="auto">
            <a:xfrm flipV="1">
              <a:off x="1940" y="2220"/>
              <a:ext cx="500" cy="336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ar-IQ"/>
            </a:p>
          </p:txBody>
        </p:sp>
        <p:sp>
          <p:nvSpPr>
            <p:cNvPr id="31838" name="Line 94"/>
            <p:cNvSpPr>
              <a:spLocks noChangeShapeType="1"/>
            </p:cNvSpPr>
            <p:nvPr/>
          </p:nvSpPr>
          <p:spPr bwMode="auto">
            <a:xfrm flipV="1">
              <a:off x="1988" y="2292"/>
              <a:ext cx="500" cy="336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ar-IQ"/>
            </a:p>
          </p:txBody>
        </p:sp>
        <p:sp>
          <p:nvSpPr>
            <p:cNvPr id="31839" name="Line 95"/>
            <p:cNvSpPr>
              <a:spLocks noChangeShapeType="1"/>
            </p:cNvSpPr>
            <p:nvPr/>
          </p:nvSpPr>
          <p:spPr bwMode="auto">
            <a:xfrm flipV="1">
              <a:off x="2420" y="2304"/>
              <a:ext cx="68" cy="156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ar-IQ"/>
            </a:p>
          </p:txBody>
        </p:sp>
        <p:sp>
          <p:nvSpPr>
            <p:cNvPr id="31840" name="Line 96"/>
            <p:cNvSpPr>
              <a:spLocks noChangeShapeType="1"/>
            </p:cNvSpPr>
            <p:nvPr/>
          </p:nvSpPr>
          <p:spPr bwMode="auto">
            <a:xfrm flipV="1">
              <a:off x="1952" y="2400"/>
              <a:ext cx="68" cy="156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ar-IQ"/>
            </a:p>
          </p:txBody>
        </p:sp>
      </p:grpSp>
      <p:pic>
        <p:nvPicPr>
          <p:cNvPr id="97" name="Picture 96" descr="images (4)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224" y="2214554"/>
            <a:ext cx="1657350" cy="371477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8" name="Rectangle 3"/>
          <p:cNvSpPr>
            <a:spLocks noChangeArrowheads="1"/>
          </p:cNvSpPr>
          <p:nvPr/>
        </p:nvSpPr>
        <p:spPr bwMode="auto">
          <a:xfrm>
            <a:off x="6429388" y="1500174"/>
            <a:ext cx="2502495" cy="4591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0487" tIns="44450" rIns="90487" bIns="44450">
            <a:spAutoFit/>
          </a:bodyPr>
          <a:lstStyle/>
          <a:p>
            <a:pPr algn="l" rtl="0"/>
            <a:r>
              <a:rPr lang="en-US" sz="2400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ymbol" pitchFamily="18" charset="2"/>
              </a:rPr>
              <a:t></a:t>
            </a:r>
            <a:r>
              <a:rPr lang="en-US" sz="2400" b="1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elvetica" pitchFamily="34" charset="0"/>
              </a:rPr>
              <a:t> - D - fructose</a:t>
            </a:r>
          </a:p>
        </p:txBody>
      </p:sp>
      <p:sp>
        <p:nvSpPr>
          <p:cNvPr id="99" name="Rectangle 4"/>
          <p:cNvSpPr>
            <a:spLocks noChangeArrowheads="1"/>
          </p:cNvSpPr>
          <p:nvPr/>
        </p:nvSpPr>
        <p:spPr bwMode="auto">
          <a:xfrm>
            <a:off x="6497638" y="3929066"/>
            <a:ext cx="2432080" cy="4591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0487" tIns="44450" rIns="90487" bIns="44450">
            <a:spAutoFit/>
          </a:bodyPr>
          <a:lstStyle/>
          <a:p>
            <a:pPr algn="l" rtl="0"/>
            <a:r>
              <a:rPr lang="en-US" sz="2400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ymbol" pitchFamily="18" charset="2"/>
              </a:rPr>
              <a:t></a:t>
            </a:r>
            <a:r>
              <a:rPr lang="en-US" sz="2400" b="1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elvetica" pitchFamily="34" charset="0"/>
              </a:rPr>
              <a:t> - D - fructose</a:t>
            </a:r>
          </a:p>
        </p:txBody>
      </p:sp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l" rtl="0"/>
            <a:br>
              <a:rPr lang="en-US" b="1" dirty="0"/>
            </a:br>
            <a:r>
              <a:rPr lang="en-US" b="1" dirty="0"/>
              <a:t>Joining of </a:t>
            </a:r>
            <a:r>
              <a:rPr lang="en-US" b="1" dirty="0" err="1"/>
              <a:t>Monosaccharides</a:t>
            </a:r>
            <a:br>
              <a:rPr lang="en-US" b="1" dirty="0"/>
            </a:br>
            <a:endParaRPr lang="ar-IQ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5214974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62500" lnSpcReduction="20000"/>
          </a:bodyPr>
          <a:lstStyle/>
          <a:p>
            <a:pPr algn="justLow" rtl="0"/>
            <a:r>
              <a:rPr lang="en-US" dirty="0" err="1"/>
              <a:t>Monosaccharides</a:t>
            </a:r>
            <a:r>
              <a:rPr lang="en-US" dirty="0"/>
              <a:t> can be joined to form disaccharides,</a:t>
            </a:r>
          </a:p>
          <a:p>
            <a:pPr algn="justLow" rtl="0">
              <a:buNone/>
            </a:pPr>
            <a:r>
              <a:rPr lang="en-US" dirty="0"/>
              <a:t>      oligosaccharides, and polysaccharides.</a:t>
            </a:r>
          </a:p>
          <a:p>
            <a:pPr algn="justLow" rtl="0">
              <a:buNone/>
            </a:pPr>
            <a:endParaRPr lang="en-US" dirty="0"/>
          </a:p>
          <a:p>
            <a:pPr algn="justLow" rtl="0"/>
            <a:r>
              <a:rPr lang="en-US" dirty="0"/>
              <a:t>The bonds that link sugars are called </a:t>
            </a:r>
            <a:r>
              <a:rPr lang="en-US" dirty="0" err="1"/>
              <a:t>glycosidic</a:t>
            </a:r>
            <a:r>
              <a:rPr lang="en-US" dirty="0"/>
              <a:t> bonds. These are formed by enzymes known as </a:t>
            </a:r>
            <a:r>
              <a:rPr lang="en-US" dirty="0" err="1"/>
              <a:t>glycosyltransferases</a:t>
            </a:r>
            <a:r>
              <a:rPr lang="en-US" dirty="0"/>
              <a:t> that use nucleotide sugars such as UDP-glucose as substrates.</a:t>
            </a:r>
          </a:p>
          <a:p>
            <a:pPr algn="justLow" rtl="0"/>
            <a:endParaRPr lang="en-US" b="1" dirty="0"/>
          </a:p>
          <a:p>
            <a:pPr algn="justLow" rtl="0"/>
            <a:r>
              <a:rPr lang="en-US" dirty="0"/>
              <a:t>Naming </a:t>
            </a:r>
            <a:r>
              <a:rPr lang="en-US" dirty="0" err="1"/>
              <a:t>glycosidic</a:t>
            </a:r>
            <a:r>
              <a:rPr lang="en-US" dirty="0"/>
              <a:t> bonds: </a:t>
            </a:r>
            <a:r>
              <a:rPr lang="en-US" dirty="0" err="1"/>
              <a:t>Glycosidic</a:t>
            </a:r>
            <a:r>
              <a:rPr lang="en-US" dirty="0"/>
              <a:t> bonds between sugars are named according to the numbers of the connected carbons, and with regard to the position of the </a:t>
            </a:r>
            <a:r>
              <a:rPr lang="en-US" b="1" dirty="0" err="1"/>
              <a:t>anomeric</a:t>
            </a:r>
            <a:r>
              <a:rPr lang="en-US" b="1" dirty="0"/>
              <a:t> hydroxyl group </a:t>
            </a:r>
            <a:r>
              <a:rPr lang="en-US" dirty="0"/>
              <a:t>of the sugar involved in the bond.</a:t>
            </a:r>
          </a:p>
          <a:p>
            <a:pPr algn="justLow" rtl="0">
              <a:buNone/>
            </a:pPr>
            <a:r>
              <a:rPr lang="en-US" dirty="0"/>
              <a:t> </a:t>
            </a:r>
          </a:p>
          <a:p>
            <a:pPr algn="justLow" rtl="0"/>
            <a:r>
              <a:rPr lang="en-US" b="1" dirty="0"/>
              <a:t>If this </a:t>
            </a:r>
            <a:r>
              <a:rPr lang="en-US" b="1" dirty="0" err="1"/>
              <a:t>anomeric</a:t>
            </a:r>
            <a:r>
              <a:rPr lang="en-US" b="1" dirty="0"/>
              <a:t> hydroxyl is in the α configuration, the linkage is an  α-bond. If it is in the β configuration, the linkage is a β-bond.</a:t>
            </a:r>
          </a:p>
          <a:p>
            <a:pPr algn="justLow" rtl="0">
              <a:buNone/>
            </a:pPr>
            <a:r>
              <a:rPr lang="en-US" b="1" dirty="0"/>
              <a:t> </a:t>
            </a:r>
          </a:p>
          <a:p>
            <a:pPr algn="justLow" rtl="0"/>
            <a:r>
              <a:rPr lang="en-US" dirty="0"/>
              <a:t>Lactose, for example, is synthesized by forming a </a:t>
            </a:r>
            <a:r>
              <a:rPr lang="en-US" dirty="0" err="1"/>
              <a:t>glycosidic</a:t>
            </a:r>
            <a:r>
              <a:rPr lang="en-US" dirty="0"/>
              <a:t> bond between carbon 1 of β-</a:t>
            </a:r>
            <a:r>
              <a:rPr lang="en-US" dirty="0" err="1"/>
              <a:t>galactose</a:t>
            </a:r>
            <a:r>
              <a:rPr lang="en-US" dirty="0"/>
              <a:t> and carbon 4 of glucose. The linkage is, therefore, a β(1→4) </a:t>
            </a:r>
            <a:r>
              <a:rPr lang="en-US" dirty="0" err="1"/>
              <a:t>glycosidic</a:t>
            </a:r>
            <a:r>
              <a:rPr lang="en-US" dirty="0"/>
              <a:t> bond 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43702" y="214290"/>
            <a:ext cx="2500298" cy="18573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err="1"/>
              <a:t>Glycosidic</a:t>
            </a:r>
            <a:r>
              <a:rPr lang="en-US" dirty="0"/>
              <a:t> Bonds</a:t>
            </a:r>
            <a:endParaRPr lang="ar-IQ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500166" y="1714488"/>
            <a:ext cx="6215105" cy="421484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1785918" y="500042"/>
            <a:ext cx="6392882" cy="7620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en-US" sz="3600" b="1" dirty="0">
                <a:latin typeface="Times New Roman" pitchFamily="18" charset="0"/>
              </a:rPr>
              <a:t>Disaccharides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idx="1"/>
          </p:nvPr>
        </p:nvSpPr>
        <p:spPr>
          <a:xfrm>
            <a:off x="1214414" y="1600200"/>
            <a:ext cx="7429552" cy="4873625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 rtl="0">
              <a:spcAft>
                <a:spcPct val="20000"/>
              </a:spcAft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spcAft>
                <a:spcPct val="20000"/>
              </a:spcAft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Two Joined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Monosaccharides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examples:  </a:t>
            </a:r>
          </a:p>
          <a:p>
            <a:pPr lvl="2" algn="l" rtl="0">
              <a:spcAft>
                <a:spcPct val="20000"/>
              </a:spcAft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Sucrose: Glucose + Fructose</a:t>
            </a:r>
          </a:p>
          <a:p>
            <a:pPr lvl="2" algn="l" rtl="0">
              <a:spcAft>
                <a:spcPct val="20000"/>
              </a:spcAft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Maltose: Glucose + Glucose</a:t>
            </a:r>
          </a:p>
          <a:p>
            <a:pPr lvl="2" algn="l" rtl="0">
              <a:spcAft>
                <a:spcPct val="20000"/>
              </a:spcAft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Lactose: Glucose +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Galactose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5" descr="C:\WINDOWS\Application Data\Microsoft\Media Catalog\monosacchs formed to disacchs.bmp"/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1142976" y="1142960"/>
            <a:ext cx="7620054" cy="571504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4214810" y="2571744"/>
            <a:ext cx="1857388" cy="33855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l" rtl="0"/>
            <a:r>
              <a:rPr lang="en-US" sz="1600" dirty="0"/>
              <a:t>2 glucose molecules</a:t>
            </a:r>
            <a:endParaRPr lang="ar-IQ" sz="1600" dirty="0"/>
          </a:p>
        </p:txBody>
      </p:sp>
      <p:sp>
        <p:nvSpPr>
          <p:cNvPr id="6" name="TextBox 5"/>
          <p:cNvSpPr txBox="1"/>
          <p:nvPr/>
        </p:nvSpPr>
        <p:spPr>
          <a:xfrm>
            <a:off x="4071934" y="5786454"/>
            <a:ext cx="2000264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l" rtl="0"/>
            <a:r>
              <a:rPr lang="en-US" dirty="0"/>
              <a:t> glucose +</a:t>
            </a:r>
            <a:r>
              <a:rPr lang="en-US" dirty="0" err="1"/>
              <a:t>galactose</a:t>
            </a:r>
            <a:endParaRPr lang="ar-IQ" dirty="0"/>
          </a:p>
        </p:txBody>
      </p:sp>
      <p:sp>
        <p:nvSpPr>
          <p:cNvPr id="7" name="TextBox 6"/>
          <p:cNvSpPr txBox="1"/>
          <p:nvPr/>
        </p:nvSpPr>
        <p:spPr>
          <a:xfrm>
            <a:off x="4214810" y="4214818"/>
            <a:ext cx="1928826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l" rtl="0"/>
            <a:r>
              <a:rPr lang="en-US" dirty="0"/>
              <a:t> </a:t>
            </a:r>
            <a:r>
              <a:rPr lang="en-US" sz="1600" dirty="0"/>
              <a:t>glucose + fructose </a:t>
            </a:r>
            <a:endParaRPr lang="ar-IQ" dirty="0"/>
          </a:p>
        </p:txBody>
      </p:sp>
      <p:sp>
        <p:nvSpPr>
          <p:cNvPr id="9" name="Rectangle 8"/>
          <p:cNvSpPr/>
          <p:nvPr/>
        </p:nvSpPr>
        <p:spPr>
          <a:xfrm>
            <a:off x="1913879" y="357166"/>
            <a:ext cx="5897768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The Most Important Disaccharides</a:t>
            </a:r>
            <a:endParaRPr lang="ar-IQ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2" name="Picture 5" descr="C:\WINDOWS\Application Data\Microsoft\Media Catalog\disacch-syn.bmp"/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428596" y="571480"/>
            <a:ext cx="8429684" cy="579451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1428728" y="609600"/>
            <a:ext cx="6750072" cy="7620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en-US" sz="3600" b="1" dirty="0">
                <a:latin typeface="Times New Roman" pitchFamily="18" charset="0"/>
              </a:rPr>
              <a:t>Oligosaccharides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idx="1"/>
          </p:nvPr>
        </p:nvSpPr>
        <p:spPr>
          <a:xfrm>
            <a:off x="1071538" y="1571612"/>
            <a:ext cx="7467600" cy="4873625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justLow" rtl="0">
              <a:lnSpc>
                <a:spcPct val="150000"/>
              </a:lnSpc>
              <a:buFont typeface="Wingdings" pitchFamily="2" charset="2"/>
              <a:buNone/>
            </a:pPr>
            <a:r>
              <a:rPr lang="en-US" sz="3600" dirty="0">
                <a:latin typeface="Times New Roman" pitchFamily="18" charset="0"/>
              </a:rPr>
              <a:t>Composed of:</a:t>
            </a:r>
          </a:p>
          <a:p>
            <a:pPr lvl="1" algn="justLow" rtl="0">
              <a:lnSpc>
                <a:spcPct val="150000"/>
              </a:lnSpc>
            </a:pPr>
            <a:r>
              <a:rPr lang="en-US" sz="3600" dirty="0">
                <a:latin typeface="Times New Roman" pitchFamily="18" charset="0"/>
              </a:rPr>
              <a:t> Three to ten monosaccharide units.</a:t>
            </a:r>
          </a:p>
          <a:p>
            <a:pPr lvl="1" algn="justLow" rtl="0">
              <a:lnSpc>
                <a:spcPct val="150000"/>
              </a:lnSpc>
            </a:pPr>
            <a:r>
              <a:rPr lang="en-US" sz="3600" dirty="0">
                <a:latin typeface="Times New Roman" pitchFamily="18" charset="0"/>
              </a:rPr>
              <a:t> E.g. </a:t>
            </a:r>
            <a:r>
              <a:rPr lang="en-US" sz="3600" dirty="0" err="1">
                <a:latin typeface="Times New Roman" pitchFamily="18" charset="0"/>
              </a:rPr>
              <a:t>Fructooligosaccharides</a:t>
            </a:r>
            <a:r>
              <a:rPr lang="en-US" sz="3600" dirty="0">
                <a:latin typeface="Times New Roman" pitchFamily="18" charset="0"/>
              </a:rPr>
              <a:t> </a:t>
            </a:r>
          </a:p>
        </p:txBody>
      </p:sp>
    </p:spTree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1285852" y="609600"/>
            <a:ext cx="7072362" cy="7620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en-US" sz="3600" b="1" dirty="0">
                <a:latin typeface="Times New Roman" pitchFamily="18" charset="0"/>
              </a:rPr>
              <a:t>Polysaccharides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idx="1"/>
          </p:nvPr>
        </p:nvSpPr>
        <p:spPr>
          <a:xfrm>
            <a:off x="965200" y="1714488"/>
            <a:ext cx="7678766" cy="459105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justLow" rtl="0">
              <a:lnSpc>
                <a:spcPct val="120000"/>
              </a:lnSpc>
              <a:spcAft>
                <a:spcPct val="20000"/>
              </a:spcAft>
            </a:pPr>
            <a:r>
              <a:rPr lang="en-US" sz="3600" dirty="0">
                <a:latin typeface="Times New Roman" pitchFamily="18" charset="0"/>
              </a:rPr>
              <a:t> Larger than ten monosaccharide units.</a:t>
            </a:r>
          </a:p>
          <a:p>
            <a:pPr algn="justLow" rtl="0">
              <a:lnSpc>
                <a:spcPct val="120000"/>
              </a:lnSpc>
              <a:spcAft>
                <a:spcPct val="20000"/>
              </a:spcAft>
            </a:pPr>
            <a:r>
              <a:rPr lang="en-US" sz="3600" dirty="0">
                <a:latin typeface="Times New Roman" pitchFamily="18" charset="0"/>
              </a:rPr>
              <a:t>Can reach many thousands of units.</a:t>
            </a:r>
          </a:p>
          <a:p>
            <a:pPr algn="justLow" rtl="0">
              <a:lnSpc>
                <a:spcPct val="120000"/>
              </a:lnSpc>
              <a:spcAft>
                <a:spcPct val="20000"/>
              </a:spcAft>
            </a:pPr>
            <a:r>
              <a:rPr lang="en-US" sz="3600" dirty="0">
                <a:latin typeface="Times New Roman" pitchFamily="18" charset="0"/>
              </a:rPr>
              <a:t>Examples:</a:t>
            </a:r>
          </a:p>
          <a:p>
            <a:pPr lvl="1" algn="l" rtl="0"/>
            <a:r>
              <a:rPr lang="en-US" altLang="en-US" dirty="0"/>
              <a:t>Glycogen</a:t>
            </a:r>
          </a:p>
          <a:p>
            <a:pPr lvl="1" algn="l" rtl="0"/>
            <a:r>
              <a:rPr lang="en-US" altLang="en-US" dirty="0"/>
              <a:t> Starch</a:t>
            </a:r>
          </a:p>
          <a:p>
            <a:pPr lvl="1" algn="l" rtl="0"/>
            <a:r>
              <a:rPr lang="en-US" altLang="en-US" dirty="0"/>
              <a:t> </a:t>
            </a:r>
            <a:r>
              <a:rPr lang="en-US" altLang="en-US" dirty="0" err="1"/>
              <a:t>Fibres</a:t>
            </a:r>
            <a:r>
              <a:rPr lang="en-US" altLang="en-US" dirty="0"/>
              <a:t> ( Cellulose)</a:t>
            </a:r>
          </a:p>
          <a:p>
            <a:pPr algn="justLow" rtl="0">
              <a:lnSpc>
                <a:spcPct val="120000"/>
              </a:lnSpc>
              <a:spcAft>
                <a:spcPct val="20000"/>
              </a:spcAft>
            </a:pPr>
            <a:endParaRPr lang="en-US" sz="3600" dirty="0">
              <a:latin typeface="Times New Roman" pitchFamily="18" charset="0"/>
            </a:endParaRPr>
          </a:p>
        </p:txBody>
      </p:sp>
    </p:spTree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4" descr="040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500042"/>
            <a:ext cx="8515313" cy="602931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8435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18436" name="Rectangle 3"/>
          <p:cNvSpPr>
            <a:spLocks noChangeArrowheads="1"/>
          </p:cNvSpPr>
          <p:nvPr/>
        </p:nvSpPr>
        <p:spPr bwMode="auto">
          <a:xfrm>
            <a:off x="7927975" y="6584950"/>
            <a:ext cx="1216025" cy="265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2058" tIns="41029" rIns="82058" bIns="41029">
            <a:spAutoFit/>
          </a:bodyPr>
          <a:lstStyle/>
          <a:p>
            <a:pPr algn="r" defTabSz="820738" eaLnBrk="0" hangingPunct="0"/>
            <a:r>
              <a:rPr lang="en-US" altLang="en-US" sz="1200" b="1"/>
              <a:t>Fig. 4-8, p. 101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1763688" y="404664"/>
            <a:ext cx="5976664" cy="72008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en-US" dirty="0">
                <a:latin typeface="Times New Roman" pitchFamily="18" charset="0"/>
                <a:cs typeface="Times New Roman" pitchFamily="18" charset="0"/>
              </a:rPr>
              <a:t>Carbohydrates functions</a:t>
            </a:r>
            <a:endParaRPr lang="en-GB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571472" y="1412776"/>
            <a:ext cx="7960968" cy="4835624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Low" rtl="0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Carbohydrates serve as energy source.</a:t>
            </a:r>
          </a:p>
          <a:p>
            <a:pPr marL="82296" indent="0" algn="justLow" rtl="0">
              <a:buNone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justLow" rtl="0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Ribose and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deoxyribose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sugars form part of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of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RNA and DNA. </a:t>
            </a:r>
          </a:p>
          <a:p>
            <a:pPr marL="82296" indent="0" algn="justLow" rtl="0">
              <a:buNone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justLow" rtl="0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Polysaccharides are structural elements in the cell .</a:t>
            </a:r>
          </a:p>
          <a:p>
            <a:pPr marL="82296" indent="0" algn="justLow" rtl="0">
              <a:buNone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justLow" rtl="0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Carbohydrates are linked to many proteins and lipids, forming different molecular classes are the proteoglycans, the glycoproteins and the glycolipids.</a:t>
            </a:r>
            <a:endParaRPr lang="en-GB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076543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8596" y="714357"/>
            <a:ext cx="7772400" cy="1357321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rtl="0"/>
            <a:r>
              <a:rPr lang="en-US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Lipids  of </a:t>
            </a:r>
            <a:br>
              <a:rPr lang="en-US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en-US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Physiologic Significance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14678" y="4929198"/>
            <a:ext cx="5614982" cy="92869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rtl="0"/>
            <a:r>
              <a:rPr lang="en-US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Dr. </a:t>
            </a:r>
            <a:r>
              <a:rPr lang="en-US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Shaimaa</a:t>
            </a:r>
            <a:r>
              <a:rPr lang="en-US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Munther</a:t>
            </a:r>
            <a:r>
              <a:rPr lang="en-US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/>
          <a:srcRect t="1678" r="52020" b="48671"/>
          <a:stretch>
            <a:fillRect/>
          </a:stretch>
        </p:blipFill>
        <p:spPr bwMode="auto">
          <a:xfrm>
            <a:off x="642910" y="2357430"/>
            <a:ext cx="3511550" cy="244951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95983120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rtl="0"/>
            <a:r>
              <a:rPr lang="en-US" dirty="0">
                <a:latin typeface="Times New Roman" pitchFamily="18" charset="0"/>
                <a:cs typeface="Times New Roman" pitchFamily="18" charset="0"/>
              </a:rPr>
              <a:t>Lipids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endParaRPr lang="en-US" dirty="0"/>
          </a:p>
          <a:p>
            <a:pPr algn="justLow" rtl="0">
              <a:defRPr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Lipids are a heterogeneous group of compounds including fats, oils, steroids, waxes, and related compounds, that are insoluble in water, but soluble in an organic solvent (e.g., ether, benzene, acetone, chloroform)</a:t>
            </a:r>
          </a:p>
          <a:p>
            <a:pPr algn="justLow" rtl="0">
              <a:defRPr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justLow" rtl="0">
              <a:defRPr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“lipid” composed mainly from C, H, O </a:t>
            </a:r>
          </a:p>
          <a:p>
            <a:pPr algn="justLow" rtl="0"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justLow" rtl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•  The main feature, in all lipids, is the large number of carbon-hydrogen bonds which makes them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non-polar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00528273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dirty="0"/>
              <a:t>Function of Lipids 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535785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55000" lnSpcReduction="20000"/>
          </a:bodyPr>
          <a:lstStyle/>
          <a:p>
            <a:pPr algn="l" rtl="0">
              <a:buNone/>
            </a:pPr>
            <a:endParaRPr lang="en-US" dirty="0"/>
          </a:p>
          <a:p>
            <a:pPr marL="514350" indent="-514350" algn="l" rtl="0">
              <a:buNone/>
            </a:pPr>
            <a:r>
              <a:rPr lang="en-US" sz="3800" dirty="0"/>
              <a:t>1. Energy Stores </a:t>
            </a:r>
          </a:p>
          <a:p>
            <a:pPr algn="l" rtl="0">
              <a:buNone/>
            </a:pPr>
            <a:r>
              <a:rPr lang="en-US" sz="3800" dirty="0"/>
              <a:t>      Triglycerides act as energy reserves. The majority of triglycerides are stored in adipose tissue, in </a:t>
            </a:r>
            <a:r>
              <a:rPr lang="en-US" sz="3800" dirty="0" err="1"/>
              <a:t>adipocytes</a:t>
            </a:r>
            <a:r>
              <a:rPr lang="en-US" sz="3800" dirty="0"/>
              <a:t> (fat cells) </a:t>
            </a:r>
          </a:p>
          <a:p>
            <a:pPr algn="l" rtl="0">
              <a:buNone/>
            </a:pPr>
            <a:r>
              <a:rPr lang="en-US" sz="3800" dirty="0"/>
              <a:t>2.  Sources of energy </a:t>
            </a:r>
          </a:p>
          <a:p>
            <a:pPr algn="l" rtl="0">
              <a:buNone/>
            </a:pPr>
            <a:r>
              <a:rPr lang="en-US" sz="3800" dirty="0"/>
              <a:t>      Fatty acids are released from triglycerides are broken down in the mitochondria and used in the production of energy. </a:t>
            </a:r>
          </a:p>
          <a:p>
            <a:pPr algn="l" rtl="0">
              <a:buNone/>
            </a:pPr>
            <a:r>
              <a:rPr lang="en-US" sz="3800" dirty="0"/>
              <a:t>3.  Insulation </a:t>
            </a:r>
          </a:p>
          <a:p>
            <a:pPr algn="l" rtl="0">
              <a:buNone/>
            </a:pPr>
            <a:r>
              <a:rPr lang="en-US" sz="3800" dirty="0"/>
              <a:t>      Subcutaneous adipose tissue is important in the maintenance of body temperature </a:t>
            </a:r>
          </a:p>
          <a:p>
            <a:pPr algn="l" rtl="0">
              <a:buNone/>
            </a:pPr>
            <a:r>
              <a:rPr lang="en-US" sz="3800" dirty="0"/>
              <a:t>3.  Absorption </a:t>
            </a:r>
          </a:p>
          <a:p>
            <a:pPr algn="l" rtl="0">
              <a:buNone/>
            </a:pPr>
            <a:r>
              <a:rPr lang="en-US" sz="3800" dirty="0"/>
              <a:t>      Phospholipids help to emulsify fats and increase absorption of fats and fat-soluble nutrients (e.g. sterols, vitamins) </a:t>
            </a:r>
          </a:p>
          <a:p>
            <a:pPr algn="l" rtl="0">
              <a:buNone/>
            </a:pPr>
            <a:r>
              <a:rPr lang="en-US" sz="3800" dirty="0"/>
              <a:t>4.  Local hormones </a:t>
            </a:r>
          </a:p>
          <a:p>
            <a:pPr algn="justLow" rtl="0">
              <a:buNone/>
            </a:pPr>
            <a:r>
              <a:rPr lang="en-US" sz="3800" dirty="0"/>
              <a:t>      Membrane phospholipids can be converted into hormone-like substances called ‘</a:t>
            </a:r>
            <a:r>
              <a:rPr lang="en-US" sz="3800" b="1" dirty="0"/>
              <a:t>eicosanoids’ </a:t>
            </a:r>
            <a:r>
              <a:rPr lang="en-US" sz="3800" dirty="0"/>
              <a:t>which control smooth muscle contraction, blood clotting and immune cell stimulation </a:t>
            </a:r>
          </a:p>
          <a:p>
            <a:pPr algn="l" rtl="0"/>
            <a:endParaRPr lang="en-US" sz="3800" dirty="0"/>
          </a:p>
          <a:p>
            <a:pPr algn="l" rtl="0"/>
            <a:endParaRPr lang="en-US" sz="3800" dirty="0"/>
          </a:p>
        </p:txBody>
      </p:sp>
    </p:spTree>
    <p:extLst>
      <p:ext uri="{BB962C8B-B14F-4D97-AF65-F5344CB8AC3E}">
        <p14:creationId xmlns:p14="http://schemas.microsoft.com/office/powerpoint/2010/main" val="86079178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rtl="0"/>
            <a:r>
              <a:rPr lang="en-US" dirty="0"/>
              <a:t>Function of Lipids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1500174"/>
            <a:ext cx="8229600" cy="4525963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fontScale="62500" lnSpcReduction="20000"/>
          </a:bodyPr>
          <a:lstStyle/>
          <a:p>
            <a:pPr algn="l" rtl="0">
              <a:buNone/>
            </a:pPr>
            <a:endParaRPr lang="en-US" dirty="0"/>
          </a:p>
          <a:p>
            <a:pPr algn="l" rtl="0">
              <a:buNone/>
            </a:pPr>
            <a:r>
              <a:rPr lang="en-US" dirty="0"/>
              <a:t>5.  Structural element of cell membrane </a:t>
            </a:r>
          </a:p>
          <a:p>
            <a:pPr algn="l" rtl="0">
              <a:buNone/>
            </a:pPr>
            <a:r>
              <a:rPr lang="en-US" dirty="0"/>
              <a:t>       Phospholipids</a:t>
            </a:r>
          </a:p>
          <a:p>
            <a:pPr algn="l" rtl="0">
              <a:buNone/>
            </a:pPr>
            <a:endParaRPr lang="en-US" dirty="0"/>
          </a:p>
          <a:p>
            <a:pPr algn="l" rtl="0">
              <a:buNone/>
            </a:pPr>
            <a:r>
              <a:rPr lang="en-US" dirty="0"/>
              <a:t>6. </a:t>
            </a:r>
            <a:r>
              <a:rPr lang="en-US" dirty="0" err="1"/>
              <a:t>Metobolic</a:t>
            </a:r>
            <a:r>
              <a:rPr lang="en-US" dirty="0"/>
              <a:t> Functions: </a:t>
            </a:r>
          </a:p>
          <a:p>
            <a:pPr algn="l" rtl="0">
              <a:buNone/>
            </a:pPr>
            <a:r>
              <a:rPr lang="en-US" dirty="0"/>
              <a:t>   Cholesterol is </a:t>
            </a:r>
            <a:r>
              <a:rPr lang="en-US" dirty="0" err="1"/>
              <a:t>metabolised</a:t>
            </a:r>
            <a:r>
              <a:rPr lang="en-US" dirty="0"/>
              <a:t> to: </a:t>
            </a:r>
          </a:p>
          <a:p>
            <a:pPr algn="l" rtl="0">
              <a:buNone/>
            </a:pPr>
            <a:r>
              <a:rPr lang="en-US" dirty="0"/>
              <a:t>      •Sex Hormones - reproduction </a:t>
            </a:r>
          </a:p>
          <a:p>
            <a:pPr algn="l" rtl="0">
              <a:buNone/>
            </a:pPr>
            <a:r>
              <a:rPr lang="en-US" dirty="0"/>
              <a:t>      •Corticosteroids – stress response </a:t>
            </a:r>
          </a:p>
          <a:p>
            <a:pPr algn="l" rtl="0">
              <a:buNone/>
            </a:pPr>
            <a:r>
              <a:rPr lang="en-US" dirty="0"/>
              <a:t>      •</a:t>
            </a:r>
            <a:r>
              <a:rPr lang="en-US" dirty="0" err="1"/>
              <a:t>Mineralcorticoids</a:t>
            </a:r>
            <a:r>
              <a:rPr lang="en-US" dirty="0"/>
              <a:t> – blood pressure regulation </a:t>
            </a:r>
          </a:p>
          <a:p>
            <a:pPr algn="l" rtl="0">
              <a:buNone/>
            </a:pPr>
            <a:endParaRPr lang="en-US" dirty="0"/>
          </a:p>
          <a:p>
            <a:pPr algn="l" rtl="0">
              <a:buNone/>
            </a:pPr>
            <a:r>
              <a:rPr lang="en-US" dirty="0"/>
              <a:t>7. Bile Acids – digestive health </a:t>
            </a:r>
          </a:p>
          <a:p>
            <a:pPr algn="l" rtl="0">
              <a:buNone/>
            </a:pPr>
            <a:r>
              <a:rPr lang="en-US" dirty="0"/>
              <a:t>     </a:t>
            </a:r>
          </a:p>
          <a:p>
            <a:pPr algn="l" rtl="0">
              <a:buNone/>
            </a:pPr>
            <a:r>
              <a:rPr lang="en-US" dirty="0"/>
              <a:t>8. Vitamin D ( the immune </a:t>
            </a:r>
            <a:r>
              <a:rPr lang="en-US" dirty="0" err="1"/>
              <a:t>modulater</a:t>
            </a:r>
            <a:r>
              <a:rPr lang="en-US" dirty="0"/>
              <a:t> ) with other </a:t>
            </a:r>
            <a:r>
              <a:rPr lang="en-US" sz="3300" dirty="0"/>
              <a:t>fat-soluble vitamins and essential fatty acids are contained in the fat of natural foods </a:t>
            </a:r>
          </a:p>
        </p:txBody>
      </p:sp>
    </p:spTree>
    <p:extLst>
      <p:ext uri="{BB962C8B-B14F-4D97-AF65-F5344CB8AC3E}">
        <p14:creationId xmlns:p14="http://schemas.microsoft.com/office/powerpoint/2010/main" val="264975871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rtl="0"/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Lipids Classification</a:t>
            </a:r>
            <a:endParaRPr lang="ar-IQ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5429288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47500" lnSpcReduction="20000"/>
          </a:bodyPr>
          <a:lstStyle/>
          <a:p>
            <a:pPr algn="justLow" rtl="0">
              <a:buNone/>
            </a:pPr>
            <a:endParaRPr lang="en-US" sz="3400" b="1" dirty="0">
              <a:latin typeface="Times New Roman" pitchFamily="18" charset="0"/>
              <a:cs typeface="Times New Roman" pitchFamily="18" charset="0"/>
            </a:endParaRPr>
          </a:p>
          <a:p>
            <a:pPr algn="justLow" rtl="0">
              <a:buNone/>
            </a:pPr>
            <a:r>
              <a:rPr lang="en-US" sz="3400" b="1" dirty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3800" b="1" dirty="0">
                <a:latin typeface="Times New Roman" pitchFamily="18" charset="0"/>
                <a:cs typeface="Times New Roman" pitchFamily="18" charset="0"/>
              </a:rPr>
              <a:t>Lipids can be classified into:</a:t>
            </a:r>
          </a:p>
          <a:p>
            <a:pPr algn="justLow" rtl="0">
              <a:buNone/>
            </a:pPr>
            <a:r>
              <a:rPr lang="en-US" sz="3800" b="1" dirty="0">
                <a:latin typeface="Times New Roman" pitchFamily="18" charset="0"/>
                <a:cs typeface="Times New Roman" pitchFamily="18" charset="0"/>
              </a:rPr>
              <a:t>1. Simple lipids: Esters of fatty acids with various alcohols.</a:t>
            </a:r>
          </a:p>
          <a:p>
            <a:pPr algn="justLow" rtl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        1.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Fats.</a:t>
            </a:r>
          </a:p>
          <a:p>
            <a:pPr algn="justLow" rtl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        2.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Waxes.</a:t>
            </a:r>
          </a:p>
          <a:p>
            <a:pPr algn="justLow" rtl="0">
              <a:buNone/>
            </a:pPr>
            <a:endParaRPr lang="en-US" b="1" dirty="0">
              <a:latin typeface="Times New Roman" pitchFamily="18" charset="0"/>
              <a:cs typeface="Times New Roman" pitchFamily="18" charset="0"/>
            </a:endParaRPr>
          </a:p>
          <a:p>
            <a:pPr algn="justLow" rtl="0">
              <a:buNone/>
            </a:pPr>
            <a:r>
              <a:rPr lang="en-US" sz="3400" b="1" dirty="0">
                <a:latin typeface="Times New Roman" pitchFamily="18" charset="0"/>
                <a:cs typeface="Times New Roman" pitchFamily="18" charset="0"/>
              </a:rPr>
              <a:t>2. Complex lipids: Esters of fatty acids containing groups in addition to an alcohol and a fatty acid.</a:t>
            </a:r>
          </a:p>
          <a:p>
            <a:pPr algn="justLow" rtl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       1.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Phospholipids.</a:t>
            </a:r>
          </a:p>
          <a:p>
            <a:pPr algn="justLow" rtl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       2.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Glycolipids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glycosphingolipids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algn="justLow" rtl="0">
              <a:buNone/>
            </a:pPr>
            <a:endParaRPr lang="en-US" b="1" dirty="0">
              <a:latin typeface="Times New Roman" pitchFamily="18" charset="0"/>
              <a:cs typeface="Times New Roman" pitchFamily="18" charset="0"/>
            </a:endParaRPr>
          </a:p>
          <a:p>
            <a:pPr algn="justLow" rtl="0">
              <a:buNone/>
            </a:pPr>
            <a:r>
              <a:rPr lang="en-US" sz="3400" b="1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800" b="1" dirty="0">
                <a:latin typeface="Times New Roman" pitchFamily="18" charset="0"/>
                <a:cs typeface="Times New Roman" pitchFamily="18" charset="0"/>
              </a:rPr>
              <a:t>Other complex lipids: </a:t>
            </a:r>
          </a:p>
          <a:p>
            <a:pPr algn="l" rtl="0">
              <a:buNone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        1.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Sulfolipids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l" rtl="0">
              <a:buNone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        2.  Amino lipids.</a:t>
            </a:r>
          </a:p>
          <a:p>
            <a:pPr algn="l" rtl="0">
              <a:buNone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        3. Lipoproteins.</a:t>
            </a:r>
          </a:p>
          <a:p>
            <a:pPr algn="justLow" rtl="0">
              <a:buNone/>
            </a:pPr>
            <a:endParaRPr lang="en-US" b="1" dirty="0">
              <a:latin typeface="Times New Roman" pitchFamily="18" charset="0"/>
              <a:cs typeface="Times New Roman" pitchFamily="18" charset="0"/>
            </a:endParaRPr>
          </a:p>
          <a:p>
            <a:pPr marL="742950" indent="-742950" algn="justLow" rtl="0">
              <a:buNone/>
            </a:pPr>
            <a:r>
              <a:rPr lang="en-US" sz="3800" b="1" dirty="0">
                <a:latin typeface="Times New Roman" pitchFamily="18" charset="0"/>
                <a:cs typeface="Times New Roman" pitchFamily="18" charset="0"/>
              </a:rPr>
              <a:t>4. Precursor and derived lipids:</a:t>
            </a:r>
          </a:p>
          <a:p>
            <a:pPr marL="514350" indent="-514350" algn="justLow" rtl="0">
              <a:buNone/>
            </a:pPr>
            <a:r>
              <a:rPr lang="en-US" sz="3800" b="1" dirty="0"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en-US" sz="3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These include fatty acids, glycerol, steroids, other alcohols, fatty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aldehydes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ketone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bodies , hydrocarbons, lipid-soluble vitamins, and hormones.</a:t>
            </a:r>
          </a:p>
          <a:p>
            <a:pPr algn="justLow" rtl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pPr algn="justLow" rtl="0">
              <a:buNone/>
            </a:pPr>
            <a:r>
              <a:rPr lang="en-US" sz="3800" b="1" u="sng" dirty="0">
                <a:latin typeface="Times New Roman" pitchFamily="18" charset="0"/>
                <a:cs typeface="Times New Roman" pitchFamily="18" charset="0"/>
              </a:rPr>
              <a:t>Note :</a:t>
            </a:r>
            <a:r>
              <a:rPr lang="en-US" sz="3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Because they are uncharged, </a:t>
            </a:r>
            <a:r>
              <a:rPr lang="en-US" sz="3800" dirty="0" err="1">
                <a:latin typeface="Times New Roman" pitchFamily="18" charset="0"/>
                <a:cs typeface="Times New Roman" pitchFamily="18" charset="0"/>
              </a:rPr>
              <a:t>acylglycerols</a:t>
            </a:r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3800" dirty="0" err="1">
                <a:latin typeface="Times New Roman" pitchFamily="18" charset="0"/>
                <a:cs typeface="Times New Roman" pitchFamily="18" charset="0"/>
              </a:rPr>
              <a:t>glycerides</a:t>
            </a:r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), cholesterol, and </a:t>
            </a:r>
            <a:r>
              <a:rPr lang="en-US" sz="3800" dirty="0" err="1">
                <a:latin typeface="Times New Roman" pitchFamily="18" charset="0"/>
                <a:cs typeface="Times New Roman" pitchFamily="18" charset="0"/>
              </a:rPr>
              <a:t>cholesteryl</a:t>
            </a:r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 esters are termed </a:t>
            </a:r>
            <a:r>
              <a:rPr lang="en-US" sz="3800" b="1" dirty="0">
                <a:latin typeface="Times New Roman" pitchFamily="18" charset="0"/>
                <a:cs typeface="Times New Roman" pitchFamily="18" charset="0"/>
              </a:rPr>
              <a:t>neutral lipids.</a:t>
            </a:r>
            <a:endParaRPr lang="ar-IQ" sz="3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714348" y="285728"/>
            <a:ext cx="7239000" cy="714380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Classification Scheme</a:t>
            </a:r>
            <a:endParaRPr lang="ar-SA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>
          <a:xfrm>
            <a:off x="301625" y="1142984"/>
            <a:ext cx="8504238" cy="5181616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 rtl="0" eaLnBrk="1" hangingPunct="1">
              <a:buFont typeface="Wingdings 2" pitchFamily="18" charset="2"/>
              <a:buNone/>
            </a:pPr>
            <a:r>
              <a:rPr lang="en-US" dirty="0"/>
              <a:t>Lipids</a:t>
            </a:r>
          </a:p>
        </p:txBody>
      </p:sp>
      <p:sp>
        <p:nvSpPr>
          <p:cNvPr id="11268" name="Content Placeholder 2"/>
          <p:cNvSpPr txBox="1">
            <a:spLocks/>
          </p:cNvSpPr>
          <p:nvPr/>
        </p:nvSpPr>
        <p:spPr bwMode="auto">
          <a:xfrm>
            <a:off x="-304800" y="1447800"/>
            <a:ext cx="79248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73050" indent="-273050" algn="ctr"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None/>
            </a:pPr>
            <a:endParaRPr lang="ar-SA" sz="2700">
              <a:latin typeface="Georgia" pitchFamily="18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1219200" y="2057400"/>
            <a:ext cx="65532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rot="5400000">
            <a:off x="954088" y="2324100"/>
            <a:ext cx="531812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rot="5400000">
            <a:off x="7505701" y="2324100"/>
            <a:ext cx="533400" cy="31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rot="5400000">
            <a:off x="4227513" y="2171700"/>
            <a:ext cx="687388" cy="15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73" name="TextBox 21"/>
          <p:cNvSpPr txBox="1">
            <a:spLocks noChangeArrowheads="1"/>
          </p:cNvSpPr>
          <p:nvPr/>
        </p:nvSpPr>
        <p:spPr bwMode="auto">
          <a:xfrm>
            <a:off x="685800" y="2590800"/>
            <a:ext cx="21336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l" rtl="0"/>
            <a:r>
              <a:rPr lang="en-US" dirty="0"/>
              <a:t>   </a:t>
            </a:r>
            <a:r>
              <a:rPr lang="en-US" b="1" dirty="0"/>
              <a:t> Simple</a:t>
            </a:r>
          </a:p>
          <a:p>
            <a:pPr marL="342900" indent="-342900" algn="l" rtl="0">
              <a:buFontTx/>
              <a:buAutoNum type="arabicPeriod"/>
            </a:pPr>
            <a:r>
              <a:rPr lang="en-US" dirty="0"/>
              <a:t>Wax esters</a:t>
            </a:r>
          </a:p>
          <a:p>
            <a:pPr marL="342900" indent="-342900" algn="l" rtl="0">
              <a:buFontTx/>
              <a:buAutoNum type="arabicPeriod"/>
            </a:pPr>
            <a:r>
              <a:rPr lang="en-US" dirty="0" err="1"/>
              <a:t>Triacylglycerol</a:t>
            </a:r>
            <a:endParaRPr lang="en-US" dirty="0"/>
          </a:p>
        </p:txBody>
      </p:sp>
      <p:sp>
        <p:nvSpPr>
          <p:cNvPr id="11274" name="TextBox 22"/>
          <p:cNvSpPr txBox="1">
            <a:spLocks noChangeArrowheads="1"/>
          </p:cNvSpPr>
          <p:nvPr/>
        </p:nvSpPr>
        <p:spPr bwMode="auto">
          <a:xfrm>
            <a:off x="3962400" y="2514600"/>
            <a:ext cx="13716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 dirty="0">
                <a:latin typeface="Georgia" pitchFamily="18" charset="0"/>
              </a:rPr>
              <a:t>Complex</a:t>
            </a:r>
            <a:endParaRPr lang="ar-SA" b="1" dirty="0">
              <a:latin typeface="Georgia" pitchFamily="18" charset="0"/>
              <a:cs typeface="Times New Roman" pitchFamily="18" charset="0"/>
            </a:endParaRPr>
          </a:p>
        </p:txBody>
      </p:sp>
      <p:sp>
        <p:nvSpPr>
          <p:cNvPr id="11275" name="TextBox 23"/>
          <p:cNvSpPr txBox="1">
            <a:spLocks noChangeArrowheads="1"/>
          </p:cNvSpPr>
          <p:nvPr/>
        </p:nvSpPr>
        <p:spPr bwMode="auto">
          <a:xfrm>
            <a:off x="6705600" y="2514600"/>
            <a:ext cx="2438400" cy="147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l" rtl="0"/>
            <a:r>
              <a:rPr lang="en-US" b="1" dirty="0"/>
              <a:t>          Derived</a:t>
            </a:r>
          </a:p>
          <a:p>
            <a:pPr marL="342900" indent="-342900" algn="l" rtl="0">
              <a:buFontTx/>
              <a:buAutoNum type="arabicPeriod"/>
            </a:pPr>
            <a:r>
              <a:rPr lang="en-US" dirty="0"/>
              <a:t>Fatty acids</a:t>
            </a:r>
          </a:p>
          <a:p>
            <a:pPr marL="342900" indent="-342900" algn="l" rtl="0">
              <a:buFontTx/>
              <a:buAutoNum type="arabicPeriod"/>
            </a:pPr>
            <a:r>
              <a:rPr lang="en-US" dirty="0"/>
              <a:t>Sterols</a:t>
            </a:r>
          </a:p>
          <a:p>
            <a:pPr marL="342900" indent="-342900" algn="l" rtl="0">
              <a:buFontTx/>
              <a:buAutoNum type="arabicPeriod"/>
            </a:pPr>
            <a:r>
              <a:rPr lang="en-US" dirty="0" err="1"/>
              <a:t>Diglycerides</a:t>
            </a:r>
            <a:endParaRPr lang="en-US" dirty="0"/>
          </a:p>
          <a:p>
            <a:pPr marL="342900" indent="-342900" algn="l" rtl="0">
              <a:buFontTx/>
              <a:buAutoNum type="arabicPeriod"/>
            </a:pPr>
            <a:r>
              <a:rPr lang="en-US" dirty="0" err="1"/>
              <a:t>monoglycerides</a:t>
            </a:r>
            <a:endParaRPr lang="en-US" dirty="0"/>
          </a:p>
        </p:txBody>
      </p:sp>
      <p:cxnSp>
        <p:nvCxnSpPr>
          <p:cNvPr id="26" name="Straight Connector 25"/>
          <p:cNvCxnSpPr>
            <a:stCxn id="11274" idx="2"/>
            <a:endCxn id="11274" idx="2"/>
          </p:cNvCxnSpPr>
          <p:nvPr/>
        </p:nvCxnSpPr>
        <p:spPr>
          <a:xfrm rot="5400000">
            <a:off x="4648200" y="2884488"/>
            <a:ext cx="1587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rot="5400000">
            <a:off x="4438648" y="2990848"/>
            <a:ext cx="266704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3276600" y="3124200"/>
            <a:ext cx="24384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 rot="5400000">
            <a:off x="3124201" y="3276600"/>
            <a:ext cx="304800" cy="31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 rot="5400000">
            <a:off x="5562601" y="3276600"/>
            <a:ext cx="304800" cy="31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81" name="TextBox 53"/>
          <p:cNvSpPr txBox="1">
            <a:spLocks noChangeArrowheads="1"/>
          </p:cNvSpPr>
          <p:nvPr/>
        </p:nvSpPr>
        <p:spPr bwMode="auto">
          <a:xfrm>
            <a:off x="2643174" y="3429000"/>
            <a:ext cx="17526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/>
            <a:r>
              <a:rPr lang="en-US" dirty="0">
                <a:latin typeface="Georgia" pitchFamily="18" charset="0"/>
              </a:rPr>
              <a:t>Phospholipids</a:t>
            </a:r>
            <a:endParaRPr lang="ar-SA" dirty="0">
              <a:latin typeface="Georgia" pitchFamily="18" charset="0"/>
              <a:cs typeface="Times New Roman" pitchFamily="18" charset="0"/>
            </a:endParaRPr>
          </a:p>
        </p:txBody>
      </p:sp>
      <p:sp>
        <p:nvSpPr>
          <p:cNvPr id="11282" name="TextBox 54"/>
          <p:cNvSpPr txBox="1">
            <a:spLocks noChangeArrowheads="1"/>
          </p:cNvSpPr>
          <p:nvPr/>
        </p:nvSpPr>
        <p:spPr bwMode="auto">
          <a:xfrm>
            <a:off x="4643438" y="3500438"/>
            <a:ext cx="21336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/>
            <a:r>
              <a:rPr lang="en-US" dirty="0">
                <a:latin typeface="Georgia" pitchFamily="18" charset="0"/>
              </a:rPr>
              <a:t>  </a:t>
            </a:r>
            <a:r>
              <a:rPr lang="en-US" dirty="0" err="1">
                <a:latin typeface="Georgia" pitchFamily="18" charset="0"/>
              </a:rPr>
              <a:t>Glycolipids</a:t>
            </a:r>
            <a:endParaRPr lang="en-US" dirty="0">
              <a:latin typeface="Georgia" pitchFamily="18" charset="0"/>
            </a:endParaRPr>
          </a:p>
          <a:p>
            <a:pPr algn="l" rtl="0"/>
            <a:r>
              <a:rPr lang="en-US" dirty="0">
                <a:latin typeface="Georgia" pitchFamily="18" charset="0"/>
              </a:rPr>
              <a:t>1.Cerebrosides</a:t>
            </a:r>
          </a:p>
          <a:p>
            <a:pPr algn="l" rtl="0"/>
            <a:r>
              <a:rPr lang="en-US" dirty="0">
                <a:latin typeface="Georgia" pitchFamily="18" charset="0"/>
              </a:rPr>
              <a:t>2.Gangliosides</a:t>
            </a:r>
            <a:endParaRPr lang="ar-SA" dirty="0">
              <a:latin typeface="Georgia" pitchFamily="18" charset="0"/>
              <a:cs typeface="Times New Roman" pitchFamily="18" charset="0"/>
            </a:endParaRPr>
          </a:p>
        </p:txBody>
      </p:sp>
      <p:cxnSp>
        <p:nvCxnSpPr>
          <p:cNvPr id="57" name="Straight Connector 56"/>
          <p:cNvCxnSpPr/>
          <p:nvPr/>
        </p:nvCxnSpPr>
        <p:spPr>
          <a:xfrm rot="5400000">
            <a:off x="2743201" y="4343400"/>
            <a:ext cx="1066800" cy="31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>
            <a:off x="1295400" y="4876800"/>
            <a:ext cx="64008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85" name="TextBox 60"/>
          <p:cNvSpPr txBox="1">
            <a:spLocks noChangeArrowheads="1"/>
          </p:cNvSpPr>
          <p:nvPr/>
        </p:nvSpPr>
        <p:spPr bwMode="auto">
          <a:xfrm>
            <a:off x="381000" y="5029200"/>
            <a:ext cx="39624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/>
            <a:r>
              <a:rPr lang="en-US" dirty="0" err="1">
                <a:latin typeface="Georgia" pitchFamily="18" charset="0"/>
              </a:rPr>
              <a:t>Glycerophospholipids</a:t>
            </a:r>
            <a:endParaRPr lang="en-US" dirty="0">
              <a:latin typeface="Georgia" pitchFamily="18" charset="0"/>
            </a:endParaRPr>
          </a:p>
          <a:p>
            <a:pPr algn="l" rtl="0"/>
            <a:r>
              <a:rPr lang="en-US" dirty="0">
                <a:latin typeface="Georgia" pitchFamily="18" charset="0"/>
              </a:rPr>
              <a:t>1.Phosphatidylcholine (PC)</a:t>
            </a:r>
          </a:p>
          <a:p>
            <a:pPr algn="l" rtl="0"/>
            <a:r>
              <a:rPr lang="en-US" dirty="0">
                <a:latin typeface="Georgia" pitchFamily="18" charset="0"/>
              </a:rPr>
              <a:t>2.Phosphatidylethanolamine (PE)</a:t>
            </a:r>
          </a:p>
          <a:p>
            <a:pPr algn="l" rtl="0"/>
            <a:r>
              <a:rPr lang="en-US" dirty="0">
                <a:latin typeface="Georgia" pitchFamily="18" charset="0"/>
              </a:rPr>
              <a:t>3.Phosphatidylinositol (PI)</a:t>
            </a:r>
          </a:p>
        </p:txBody>
      </p:sp>
      <p:cxnSp>
        <p:nvCxnSpPr>
          <p:cNvPr id="63" name="Straight Connector 62"/>
          <p:cNvCxnSpPr/>
          <p:nvPr/>
        </p:nvCxnSpPr>
        <p:spPr>
          <a:xfrm rot="5400000">
            <a:off x="1181101" y="4991100"/>
            <a:ext cx="228600" cy="31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/>
          <p:cNvCxnSpPr/>
          <p:nvPr/>
        </p:nvCxnSpPr>
        <p:spPr>
          <a:xfrm rot="5400000">
            <a:off x="7581901" y="4991100"/>
            <a:ext cx="228600" cy="31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88" name="TextBox 65"/>
          <p:cNvSpPr txBox="1">
            <a:spLocks noChangeArrowheads="1"/>
          </p:cNvSpPr>
          <p:nvPr/>
        </p:nvSpPr>
        <p:spPr bwMode="auto">
          <a:xfrm>
            <a:off x="6172200" y="5105400"/>
            <a:ext cx="25146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/>
            <a:r>
              <a:rPr lang="en-US" dirty="0">
                <a:latin typeface="Georgia" pitchFamily="18" charset="0"/>
              </a:rPr>
              <a:t>           </a:t>
            </a:r>
            <a:r>
              <a:rPr lang="en-US" dirty="0" err="1">
                <a:latin typeface="Georgia" pitchFamily="18" charset="0"/>
              </a:rPr>
              <a:t>Sphingolipids</a:t>
            </a:r>
            <a:endParaRPr lang="en-US" dirty="0">
              <a:latin typeface="Georgia" pitchFamily="18" charset="0"/>
            </a:endParaRPr>
          </a:p>
          <a:p>
            <a:pPr algn="l" rtl="0"/>
            <a:r>
              <a:rPr lang="en-US" dirty="0">
                <a:latin typeface="Georgia" pitchFamily="18" charset="0"/>
              </a:rPr>
              <a:t>           1.Ceramides</a:t>
            </a:r>
          </a:p>
          <a:p>
            <a:pPr algn="l" rtl="0"/>
            <a:r>
              <a:rPr lang="en-US" dirty="0">
                <a:latin typeface="Georgia" pitchFamily="18" charset="0"/>
              </a:rPr>
              <a:t>           2.Sphingomyelin</a:t>
            </a:r>
            <a:endParaRPr lang="ar-SA" dirty="0">
              <a:latin typeface="Georgia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901014" cy="1143000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rtl="0">
              <a:defRPr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Biological Classification Of Lipids</a:t>
            </a:r>
            <a:endParaRPr lang="ar-SA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 rtl="0" eaLnBrk="1" hangingPunct="1">
              <a:buFont typeface="Wingdings 2" pitchFamily="18" charset="2"/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pPr algn="just" rtl="0" eaLnBrk="1" hangingPunct="1">
              <a:buFont typeface="Wingdings 2" pitchFamily="18" charset="2"/>
              <a:buNone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   Based on there Biological functions Lipids can be classified into:</a:t>
            </a:r>
          </a:p>
          <a:p>
            <a:pPr algn="just" rtl="0" eaLnBrk="1" hangingPunct="1"/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Storage Lipids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 rtl="0" eaLnBrk="1" hangingPunct="1">
              <a:buNone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   The principle stored form of energy example :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Triglycerols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just" rtl="0" eaLnBrk="1" hangingPunct="1">
              <a:buNone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just" rtl="0" eaLnBrk="1" hangingPunct="1"/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Structural Lipids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 rtl="0" eaLnBrk="1" hangingPunct="1">
              <a:buNone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  The major structural elements of biological Membranes example: Phospholipids and its derivatives 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rtl="0"/>
            <a:r>
              <a:rPr lang="en-US" b="0" i="0" u="none" strike="noStrike" baseline="0" dirty="0"/>
              <a:t>Fatty Acids 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500034" y="1142984"/>
            <a:ext cx="8186766" cy="2900369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pPr algn="l" rtl="0">
              <a:buNone/>
            </a:pPr>
            <a:endParaRPr lang="en-US" dirty="0"/>
          </a:p>
          <a:p>
            <a:pPr algn="justLow" rtl="0"/>
            <a:r>
              <a:rPr lang="en-US" dirty="0"/>
              <a:t>Common building block for most lipids </a:t>
            </a:r>
          </a:p>
          <a:p>
            <a:pPr algn="justLow" rtl="0"/>
            <a:r>
              <a:rPr lang="en-US" dirty="0"/>
              <a:t>Long-chain carboxylic acids </a:t>
            </a:r>
          </a:p>
          <a:p>
            <a:pPr algn="justLow" rtl="0"/>
            <a:r>
              <a:rPr lang="en-US" dirty="0"/>
              <a:t>Made up of carbon, hydrogen, oxygen </a:t>
            </a:r>
          </a:p>
          <a:p>
            <a:pPr algn="justLow" rtl="0">
              <a:buNone/>
            </a:pPr>
            <a:r>
              <a:rPr lang="en-US" dirty="0"/>
              <a:t>            –  Mostly carbon &amp; hydrogen atoms </a:t>
            </a:r>
          </a:p>
          <a:p>
            <a:pPr algn="justLow" rtl="0">
              <a:buNone/>
            </a:pPr>
            <a:r>
              <a:rPr lang="en-US" dirty="0"/>
              <a:t>            –  Usually have an even number of carbons </a:t>
            </a:r>
          </a:p>
          <a:p>
            <a:pPr algn="justLow" rtl="0"/>
            <a:r>
              <a:rPr lang="en-US" dirty="0"/>
              <a:t>Fatty acids occur in the body mainly as esters in natural fats and oils, but are found in the </a:t>
            </a:r>
            <a:r>
              <a:rPr lang="en-US" dirty="0" err="1"/>
              <a:t>unesterified</a:t>
            </a:r>
            <a:r>
              <a:rPr lang="en-US" dirty="0"/>
              <a:t> form as </a:t>
            </a:r>
            <a:r>
              <a:rPr lang="en-US" b="1" dirty="0"/>
              <a:t>free fatty acids, a transport form in the plasma. </a:t>
            </a:r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1934" y="4286256"/>
            <a:ext cx="4143404" cy="214314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48" y="4286255"/>
            <a:ext cx="2714644" cy="214314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839831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8266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rtl="0"/>
            <a:r>
              <a:rPr lang="en-US" dirty="0"/>
              <a:t>Fatty Acid Characteristics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7972452" cy="2257427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 algn="l" rtl="0">
              <a:buNone/>
            </a:pPr>
            <a:endParaRPr lang="en-US" dirty="0"/>
          </a:p>
          <a:p>
            <a:pPr algn="justLow" rtl="0"/>
            <a:r>
              <a:rPr lang="en-US" dirty="0"/>
              <a:t>A fatty acid may be characterized as saturated, unsaturated, monounsaturated, polyunsaturated or trans fatty acid. </a:t>
            </a:r>
          </a:p>
          <a:p>
            <a:pPr algn="justLow" rtl="0"/>
            <a:r>
              <a:rPr lang="en-US" dirty="0"/>
              <a:t>This is determined by its chemical bonds and structure 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6314" y="4143380"/>
            <a:ext cx="4000528" cy="221457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20" y="4143380"/>
            <a:ext cx="4214842" cy="220027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094834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3" name="Picture 3" descr="fig05_0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1468438"/>
            <a:ext cx="8558242" cy="477996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6324" name="Rectangle 4"/>
          <p:cNvSpPr>
            <a:spLocks noChangeArrowheads="1"/>
          </p:cNvSpPr>
          <p:nvPr/>
        </p:nvSpPr>
        <p:spPr bwMode="auto">
          <a:xfrm>
            <a:off x="152400" y="457200"/>
            <a:ext cx="877411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3600" i="1">
                <a:solidFill>
                  <a:schemeClr val="tx2"/>
                </a:solidFill>
                <a:latin typeface="Verdana" pitchFamily="34" charset="0"/>
              </a:rPr>
              <a:t>Cis</a:t>
            </a:r>
            <a:r>
              <a:rPr lang="en-US" sz="3600">
                <a:solidFill>
                  <a:schemeClr val="tx2"/>
                </a:solidFill>
                <a:latin typeface="Verdana" pitchFamily="34" charset="0"/>
              </a:rPr>
              <a:t>- and </a:t>
            </a:r>
            <a:r>
              <a:rPr lang="en-US" sz="3600" i="1">
                <a:solidFill>
                  <a:schemeClr val="tx2"/>
                </a:solidFill>
                <a:latin typeface="Verdana" pitchFamily="34" charset="0"/>
              </a:rPr>
              <a:t>Trans</a:t>
            </a:r>
            <a:r>
              <a:rPr lang="en-US" sz="3600">
                <a:solidFill>
                  <a:schemeClr val="tx2"/>
                </a:solidFill>
                <a:latin typeface="Verdana" pitchFamily="34" charset="0"/>
              </a:rPr>
              <a:t>-Fatty Acids Compared</a:t>
            </a:r>
            <a:endParaRPr lang="en-US" sz="4400">
              <a:solidFill>
                <a:schemeClr val="tx2"/>
              </a:solidFill>
              <a:latin typeface="Time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justLow" rtl="0"/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justLow" rtl="0"/>
            <a:r>
              <a:rPr lang="en-US" dirty="0">
                <a:latin typeface="Times New Roman" pitchFamily="18" charset="0"/>
                <a:cs typeface="Times New Roman" pitchFamily="18" charset="0"/>
              </a:rPr>
              <a:t>Carbohydrates Classified based on:</a:t>
            </a:r>
          </a:p>
          <a:p>
            <a:pPr algn="justLow" rtl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916686" lvl="1" indent="-514350" algn="justLow" rtl="0">
              <a:lnSpc>
                <a:spcPct val="90000"/>
              </a:lnSpc>
              <a:spcBef>
                <a:spcPct val="10000"/>
              </a:spcBef>
              <a:buClr>
                <a:schemeClr val="hlink"/>
              </a:buClr>
              <a:buSzPct val="125000"/>
              <a:buFont typeface="+mj-lt"/>
              <a:buAutoNum type="arabicPeriod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Number of sugar units </a:t>
            </a:r>
          </a:p>
          <a:p>
            <a:pPr marL="916686" lvl="1" indent="-514350" algn="justLow" rtl="0">
              <a:lnSpc>
                <a:spcPct val="90000"/>
              </a:lnSpc>
              <a:spcBef>
                <a:spcPct val="10000"/>
              </a:spcBef>
              <a:buClr>
                <a:schemeClr val="hlink"/>
              </a:buClr>
              <a:buSzPct val="125000"/>
              <a:buFont typeface="+mj-lt"/>
              <a:buAutoNum type="arabicPeriod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Size of base carbon chain</a:t>
            </a:r>
          </a:p>
          <a:p>
            <a:pPr marL="916686" lvl="1" indent="-514350" algn="justLow" rtl="0">
              <a:lnSpc>
                <a:spcPct val="90000"/>
              </a:lnSpc>
              <a:spcBef>
                <a:spcPct val="10000"/>
              </a:spcBef>
              <a:buClr>
                <a:schemeClr val="hlink"/>
              </a:buClr>
              <a:buSzPct val="125000"/>
              <a:buFont typeface="+mj-lt"/>
              <a:buAutoNum type="arabicPeriod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Location of C=O group</a:t>
            </a:r>
          </a:p>
          <a:p>
            <a:pPr marL="916686" lvl="1" indent="-514350" algn="justLow" rtl="0">
              <a:lnSpc>
                <a:spcPct val="90000"/>
              </a:lnSpc>
              <a:spcBef>
                <a:spcPct val="10000"/>
              </a:spcBef>
              <a:buClr>
                <a:schemeClr val="hlink"/>
              </a:buClr>
              <a:buSzPct val="125000"/>
              <a:buFont typeface="+mj-lt"/>
              <a:buAutoNum type="arabicPeriod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Stereochemistry</a:t>
            </a:r>
          </a:p>
          <a:p>
            <a:endParaRPr lang="ar-IQ" dirty="0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 rtl="0"/>
            <a:r>
              <a:rPr lang="en-US" dirty="0">
                <a:latin typeface="Times New Roman" pitchFamily="18" charset="0"/>
                <a:cs typeface="Times New Roman" pitchFamily="18" charset="0"/>
              </a:rPr>
              <a:t>Carbohydrates Classification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Fatty acids may occur as saturated , monounsaturated or polyunsaturated </a:t>
            </a:r>
            <a:endParaRPr lang="ar-IQ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928662" y="1643050"/>
            <a:ext cx="7215238" cy="450059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n-US" b="1" dirty="0"/>
              <a:t>Essential fatty acids</a:t>
            </a:r>
            <a:endParaRPr lang="ar-IQ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4840303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Low" rtl="0"/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justLow" rtl="0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Two fatty acids are dietary essentials in humans because of our inability to synthesize them: </a:t>
            </a:r>
          </a:p>
          <a:p>
            <a:pPr marL="857250" lvl="1" indent="-457200" algn="justLow" rtl="0">
              <a:buFont typeface="+mj-lt"/>
              <a:buAutoNum type="arabicPeriod"/>
            </a:pP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linoleic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acid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 which is the precursor of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ω-6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arachidonic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acid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 the substrate for prostaglandin synthesis </a:t>
            </a:r>
          </a:p>
          <a:p>
            <a:pPr marL="857250" lvl="1" indent="-457200" algn="justLow" rtl="0">
              <a:buFont typeface="+mj-lt"/>
              <a:buAutoNum type="arabicPeriod"/>
            </a:pP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α-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linolenic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acid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 the precursor of other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ω-3 fatty acids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important for growth and development. </a:t>
            </a:r>
          </a:p>
          <a:p>
            <a:pPr algn="justLow" rtl="0">
              <a:buNone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justLow" rtl="0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Plants provide us with the essential fatty acids. [Note: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Arachidonic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acid becomes essential if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linoleic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acid is deficient in the diet.]</a:t>
            </a:r>
            <a:endParaRPr lang="ar-IQ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>
          <a:xfrm>
            <a:off x="1000100" y="320040"/>
            <a:ext cx="7143800" cy="82294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Storage Lipids</a:t>
            </a:r>
            <a:endParaRPr lang="ar-SA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472006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justLow" rtl="0" eaLnBrk="1" hangingPunct="1">
              <a:buFont typeface="Wingdings 2" pitchFamily="18" charset="2"/>
              <a:buNone/>
            </a:pPr>
            <a:r>
              <a:rPr lang="en-US" dirty="0"/>
              <a:t>    </a:t>
            </a:r>
          </a:p>
          <a:p>
            <a:pPr algn="justLow" rtl="0" eaLnBrk="1" hangingPunct="1">
              <a:buFont typeface="Wingdings 2" pitchFamily="18" charset="2"/>
              <a:buNone/>
            </a:pPr>
            <a:r>
              <a:rPr lang="en-US" dirty="0"/>
              <a:t>      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Storage Lipids include fats and oils, and wax.</a:t>
            </a:r>
          </a:p>
          <a:p>
            <a:pPr algn="justLow" rtl="0" eaLnBrk="1" hangingPunct="1">
              <a:buFont typeface="Wingdings 2" pitchFamily="18" charset="2"/>
              <a:buNone/>
            </a:pPr>
            <a:endParaRPr lang="en-US" sz="2200" dirty="0">
              <a:latin typeface="Times New Roman" pitchFamily="18" charset="0"/>
              <a:cs typeface="Times New Roman" pitchFamily="18" charset="0"/>
            </a:endParaRPr>
          </a:p>
          <a:p>
            <a:pPr marL="514350" indent="-514350" algn="justLow" rtl="0">
              <a:buFont typeface="+mj-lt"/>
              <a:buAutoNum type="arabicPeriod"/>
            </a:pPr>
            <a:r>
              <a:rPr lang="en-US" sz="2200" b="1" dirty="0">
                <a:latin typeface="Times New Roman" pitchFamily="18" charset="0"/>
                <a:cs typeface="Times New Roman" pitchFamily="18" charset="0"/>
              </a:rPr>
              <a:t>Fats and oils:</a:t>
            </a:r>
          </a:p>
          <a:p>
            <a:pPr marL="914400" lvl="1" indent="-514350" algn="justLow" rtl="0"/>
            <a:r>
              <a:rPr lang="en-US" sz="2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Are Esters of fatty acids with glycerol, composed of 3 fatty acids each in ester linkage with a single glycerol (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Triacylglycerols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914400" lvl="1" indent="-514350" algn="justLow" rtl="0"/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Oils are fats in the liquid state</a:t>
            </a:r>
          </a:p>
          <a:p>
            <a:pPr algn="justLow" rtl="0" eaLnBrk="1" hangingPunct="1"/>
            <a:endParaRPr lang="en-US" sz="2200" dirty="0">
              <a:latin typeface="Times New Roman" pitchFamily="18" charset="0"/>
              <a:cs typeface="Times New Roman" pitchFamily="18" charset="0"/>
            </a:endParaRPr>
          </a:p>
          <a:p>
            <a:pPr algn="justLow" rtl="0" eaLnBrk="1" hangingPunct="1">
              <a:buFont typeface="Wingdings 2" pitchFamily="18" charset="2"/>
              <a:buNone/>
            </a:pPr>
            <a:endParaRPr lang="en-US" sz="2200" dirty="0">
              <a:latin typeface="Times New Roman" pitchFamily="18" charset="0"/>
              <a:cs typeface="Times New Roman" pitchFamily="18" charset="0"/>
            </a:endParaRPr>
          </a:p>
          <a:p>
            <a:pPr marL="514350" indent="-514350" algn="justLow" rtl="0" eaLnBrk="1" hangingPunct="1">
              <a:buAutoNum type="arabicPeriod" startAt="2"/>
            </a:pPr>
            <a:r>
              <a:rPr lang="en-US" sz="2200" b="1" dirty="0">
                <a:latin typeface="Times New Roman" pitchFamily="18" charset="0"/>
                <a:cs typeface="Times New Roman" pitchFamily="18" charset="0"/>
              </a:rPr>
              <a:t>Waxes:</a:t>
            </a:r>
          </a:p>
          <a:p>
            <a:pPr marL="914400" lvl="1" indent="-514350" algn="l" rtl="0"/>
            <a:r>
              <a:rPr lang="en-US" sz="2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Are esters of long-chain(C14-C36) saturated and unsaturated fatty acids with long chain (C16-C30) monohydric alcohols</a:t>
            </a:r>
          </a:p>
          <a:p>
            <a:pPr eaLnBrk="1" hangingPunct="1"/>
            <a:endParaRPr lang="en-US" dirty="0"/>
          </a:p>
          <a:p>
            <a:pPr eaLnBrk="1" hangingPunct="1">
              <a:buFont typeface="Wingdings 2" pitchFamily="18" charset="2"/>
              <a:buNone/>
            </a:pPr>
            <a:endParaRPr lang="ar-SA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rtl="0"/>
            <a:r>
              <a:rPr lang="en-US" dirty="0" err="1"/>
              <a:t>Triglycerols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4423"/>
            <a:ext cx="8258204" cy="257176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pPr algn="l" rtl="0">
              <a:buNone/>
            </a:pPr>
            <a:endParaRPr lang="en-US" dirty="0"/>
          </a:p>
          <a:p>
            <a:pPr algn="justLow" rtl="0">
              <a:buFont typeface="Wingdings 2" pitchFamily="18" charset="2"/>
              <a:buChar char=""/>
            </a:pPr>
            <a:r>
              <a:rPr lang="en-US" dirty="0" err="1"/>
              <a:t>Triglycerol</a:t>
            </a:r>
            <a:r>
              <a:rPr lang="en-US" dirty="0"/>
              <a:t> (Triglyceride) is an ester of glycerol with three fatty acids.  </a:t>
            </a:r>
          </a:p>
          <a:p>
            <a:pPr algn="justLow" rtl="0">
              <a:buFont typeface="Wingdings 2" pitchFamily="18" charset="2"/>
              <a:buChar char=""/>
            </a:pPr>
            <a:r>
              <a:rPr lang="en-US" dirty="0"/>
              <a:t>Its also called neutral fat.</a:t>
            </a:r>
          </a:p>
          <a:p>
            <a:pPr algn="justLow" rtl="0">
              <a:buFont typeface="Wingdings 2" pitchFamily="18" charset="2"/>
              <a:buChar char=""/>
            </a:pPr>
            <a:r>
              <a:rPr lang="en-US" dirty="0"/>
              <a:t>They are stored in </a:t>
            </a:r>
            <a:r>
              <a:rPr lang="en-US" dirty="0" err="1"/>
              <a:t>adipocytes</a:t>
            </a:r>
            <a:r>
              <a:rPr lang="en-US" dirty="0"/>
              <a:t> in animals</a:t>
            </a:r>
          </a:p>
          <a:p>
            <a:pPr algn="justLow" rtl="0">
              <a:buFont typeface="Wingdings 2" pitchFamily="18" charset="2"/>
              <a:buChar char=""/>
            </a:pPr>
            <a:r>
              <a:rPr lang="en-US" dirty="0"/>
              <a:t>A mammal contains 5% to 25% or more of its body weight as lipids, 90% are TAG</a:t>
            </a:r>
            <a:r>
              <a:rPr lang="en-US" b="1" dirty="0"/>
              <a:t> </a:t>
            </a:r>
          </a:p>
          <a:p>
            <a:pPr algn="justLow" rtl="0">
              <a:buFont typeface="Wingdings 2" pitchFamily="18" charset="2"/>
              <a:buChar char=""/>
            </a:pPr>
            <a:r>
              <a:rPr lang="en-US" dirty="0"/>
              <a:t>TAGs are non polar, hydrophobic molecules, essentially insoluble in water</a:t>
            </a:r>
            <a:endParaRPr lang="ar-SA" dirty="0"/>
          </a:p>
        </p:txBody>
      </p:sp>
      <p:pic>
        <p:nvPicPr>
          <p:cNvPr id="6" name="Picture 4" descr="tlc1f18UN03_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3929066"/>
            <a:ext cx="8143932" cy="242889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6997046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>
          <a:xfrm>
            <a:off x="928662" y="428604"/>
            <a:ext cx="7239000" cy="11430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rtl="0"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Structure of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Triacylglyceride</a:t>
            </a:r>
            <a:endParaRPr lang="ar-SA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5363" name="Content Placeholder 3" descr="triacylglycerol.jpg"/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285720" y="1928802"/>
            <a:ext cx="4071966" cy="407196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5364" name="Content Placeholder 8" descr="v2-183a.gif"/>
          <p:cNvPicPr>
            <a:picLocks noGrp="1" noChangeAspect="1"/>
          </p:cNvPicPr>
          <p:nvPr>
            <p:ph sz="half" idx="4294967295"/>
          </p:nvPr>
        </p:nvPicPr>
        <p:blipFill>
          <a:blip r:embed="rId4"/>
          <a:srcRect/>
          <a:stretch>
            <a:fillRect/>
          </a:stretch>
        </p:blipFill>
        <p:spPr>
          <a:xfrm>
            <a:off x="4857752" y="1928802"/>
            <a:ext cx="3786214" cy="407196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2976" y="285728"/>
            <a:ext cx="7239000" cy="593725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rtl="0">
              <a:defRPr/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Lipids as structural elements</a:t>
            </a:r>
            <a:endParaRPr lang="ar-SA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34819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500034" y="914400"/>
            <a:ext cx="8224838" cy="5943600"/>
          </a:xfrm>
          <a:noFill/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rtl="0"/>
            <a:r>
              <a:rPr lang="en-US" dirty="0"/>
              <a:t>1- Phospholipids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714348" y="1785927"/>
            <a:ext cx="7758138" cy="785817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pPr algn="l" rtl="0">
              <a:buNone/>
            </a:pPr>
            <a:r>
              <a:rPr lang="en-US" dirty="0"/>
              <a:t> </a:t>
            </a:r>
          </a:p>
          <a:p>
            <a:pPr algn="l" rtl="0"/>
            <a:r>
              <a:rPr lang="en-US" dirty="0"/>
              <a:t>Phospholipids   includes 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glycerophospholipids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&amp;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Sphingolipids</a:t>
            </a:r>
            <a:endParaRPr lang="ar-IQ" dirty="0">
              <a:latin typeface="Times New Roman" pitchFamily="18" charset="0"/>
              <a:cs typeface="Times New Roman" pitchFamily="18" charset="0"/>
            </a:endParaRPr>
          </a:p>
          <a:p>
            <a:pPr algn="l" rtl="0"/>
            <a:endParaRPr lang="en-US" dirty="0"/>
          </a:p>
          <a:p>
            <a:endParaRPr lang="en-US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48" y="4857760"/>
            <a:ext cx="2143140" cy="150019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786" y="2857496"/>
            <a:ext cx="2108213" cy="150019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3628" y="3500438"/>
            <a:ext cx="2513734" cy="221457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Picture 1043"/>
          <p:cNvPicPr>
            <a:picLocks noChangeAspect="1" noChangeArrowheads="1"/>
          </p:cNvPicPr>
          <p:nvPr/>
        </p:nvPicPr>
        <p:blipFill>
          <a:blip r:embed="rId6" cstate="print"/>
          <a:srcRect b="7140"/>
          <a:stretch>
            <a:fillRect/>
          </a:stretch>
        </p:blipFill>
        <p:spPr bwMode="auto">
          <a:xfrm>
            <a:off x="3357554" y="3500438"/>
            <a:ext cx="2500330" cy="221457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4276170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67" name="Rectangle 11"/>
          <p:cNvSpPr>
            <a:spLocks noChangeArrowheads="1"/>
          </p:cNvSpPr>
          <p:nvPr/>
        </p:nvSpPr>
        <p:spPr bwMode="auto">
          <a:xfrm>
            <a:off x="819150" y="4572000"/>
            <a:ext cx="1524000" cy="381000"/>
          </a:xfrm>
          <a:prstGeom prst="rect">
            <a:avLst/>
          </a:prstGeom>
          <a:solidFill>
            <a:srgbClr val="FFFF99"/>
          </a:solidFill>
          <a:ln w="9525">
            <a:solidFill>
              <a:srgbClr val="FFFF99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ar-IQ"/>
          </a:p>
        </p:txBody>
      </p:sp>
      <p:sp>
        <p:nvSpPr>
          <p:cNvPr id="45066" name="Rectangle 10"/>
          <p:cNvSpPr>
            <a:spLocks noChangeArrowheads="1"/>
          </p:cNvSpPr>
          <p:nvPr/>
        </p:nvSpPr>
        <p:spPr bwMode="auto">
          <a:xfrm>
            <a:off x="1047750" y="2705100"/>
            <a:ext cx="838200" cy="381000"/>
          </a:xfrm>
          <a:prstGeom prst="rect">
            <a:avLst/>
          </a:prstGeom>
          <a:solidFill>
            <a:srgbClr val="FFFF99"/>
          </a:solidFill>
          <a:ln w="9525">
            <a:solidFill>
              <a:srgbClr val="FFFF99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ar-IQ"/>
          </a:p>
        </p:txBody>
      </p:sp>
      <p:graphicFrame>
        <p:nvGraphicFramePr>
          <p:cNvPr id="45061" name="Object 5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5572132" y="4286256"/>
          <a:ext cx="3246432" cy="17858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" name="Picture" r:id="rId4" imgW="2286000" imgH="1257480" progId="Word.Picture.8">
                  <p:embed/>
                </p:oleObj>
              </mc:Choice>
              <mc:Fallback>
                <p:oleObj name="Picture" r:id="rId4" imgW="2286000" imgH="1257480" progId="Word.Picture.8">
                  <p:embed/>
                  <p:pic>
                    <p:nvPicPr>
                      <p:cNvPr id="45061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72132" y="4286256"/>
                        <a:ext cx="3246432" cy="178585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062" name="Object 6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5572132" y="1643050"/>
          <a:ext cx="3216318" cy="21431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" name="Picture" r:id="rId6" imgW="2400480" imgH="1600200" progId="Word.Picture.8">
                  <p:embed/>
                </p:oleObj>
              </mc:Choice>
              <mc:Fallback>
                <p:oleObj name="Picture" r:id="rId6" imgW="2400480" imgH="1600200" progId="Word.Picture.8">
                  <p:embed/>
                  <p:pic>
                    <p:nvPicPr>
                      <p:cNvPr id="45062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72132" y="1643050"/>
                        <a:ext cx="3216318" cy="214314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05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14282" y="1142984"/>
            <a:ext cx="5143536" cy="5572164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47500" lnSpcReduction="20000"/>
          </a:bodyPr>
          <a:lstStyle/>
          <a:p>
            <a:pPr marL="0" indent="0" algn="justLow" rtl="0">
              <a:spcBef>
                <a:spcPct val="0"/>
              </a:spcBef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justLow" rtl="0"/>
            <a:r>
              <a:rPr lang="en-US" sz="3800" dirty="0" err="1">
                <a:latin typeface="Times New Roman" pitchFamily="18" charset="0"/>
                <a:cs typeface="Times New Roman" pitchFamily="18" charset="0"/>
              </a:rPr>
              <a:t>Glycerophospholipids</a:t>
            </a:r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  formed from 2 Fatty Acids and a phosphate group </a:t>
            </a:r>
            <a:r>
              <a:rPr lang="en-US" sz="3800" dirty="0" err="1">
                <a:latin typeface="Times New Roman" pitchFamily="18" charset="0"/>
                <a:cs typeface="Times New Roman" pitchFamily="18" charset="0"/>
              </a:rPr>
              <a:t>esterified</a:t>
            </a:r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 with glycerol </a:t>
            </a:r>
          </a:p>
          <a:p>
            <a:pPr algn="justLow" rtl="0"/>
            <a:endParaRPr lang="en-US" sz="3800" dirty="0">
              <a:latin typeface="Times New Roman" pitchFamily="18" charset="0"/>
              <a:cs typeface="Times New Roman" pitchFamily="18" charset="0"/>
            </a:endParaRPr>
          </a:p>
          <a:p>
            <a:pPr algn="justLow" rtl="0"/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Act as ‘biological detergents’ and stabilizers</a:t>
            </a:r>
          </a:p>
          <a:p>
            <a:pPr algn="justLow" rtl="0"/>
            <a:endParaRPr lang="en-US" sz="3800" dirty="0">
              <a:latin typeface="Times New Roman" pitchFamily="18" charset="0"/>
              <a:cs typeface="Times New Roman" pitchFamily="18" charset="0"/>
            </a:endParaRPr>
          </a:p>
          <a:p>
            <a:pPr algn="justLow" rtl="0"/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Mainly present with cell membrane </a:t>
            </a:r>
          </a:p>
          <a:p>
            <a:pPr algn="l" rtl="0"/>
            <a:endParaRPr lang="en-US" sz="3800" dirty="0">
              <a:latin typeface="Times New Roman" pitchFamily="18" charset="0"/>
              <a:cs typeface="Times New Roman" pitchFamily="18" charset="0"/>
            </a:endParaRPr>
          </a:p>
          <a:p>
            <a:pPr algn="l" rtl="0"/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Each   </a:t>
            </a:r>
            <a:r>
              <a:rPr lang="en-US" sz="3800" dirty="0" err="1">
                <a:latin typeface="Times New Roman" pitchFamily="18" charset="0"/>
                <a:cs typeface="Times New Roman" pitchFamily="18" charset="0"/>
              </a:rPr>
              <a:t>glycerophospholipid</a:t>
            </a:r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  includes:</a:t>
            </a:r>
          </a:p>
          <a:p>
            <a:pPr marL="0" indent="0" algn="justLow" rtl="0">
              <a:spcBef>
                <a:spcPct val="0"/>
              </a:spcBef>
              <a:spcAft>
                <a:spcPct val="20000"/>
              </a:spcAft>
              <a:buFontTx/>
              <a:buNone/>
            </a:pPr>
            <a:endParaRPr lang="en-US" sz="3800" dirty="0">
              <a:latin typeface="Times New Roman" pitchFamily="18" charset="0"/>
              <a:cs typeface="Times New Roman" pitchFamily="18" charset="0"/>
            </a:endParaRPr>
          </a:p>
          <a:p>
            <a:pPr marL="457200" lvl="1" indent="-342900" algn="justLow" rtl="0">
              <a:spcBef>
                <a:spcPct val="0"/>
              </a:spcBef>
              <a:spcAft>
                <a:spcPct val="40000"/>
              </a:spcAft>
              <a:buClr>
                <a:schemeClr val="hlink"/>
              </a:buClr>
              <a:buFont typeface="Wingdings" pitchFamily="2" charset="2"/>
              <a:buChar char="w"/>
            </a:pPr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A polar region: </a:t>
            </a:r>
          </a:p>
          <a:p>
            <a:pPr marL="857250" lvl="2" indent="-342900" algn="justLow" rtl="0">
              <a:spcBef>
                <a:spcPct val="0"/>
              </a:spcBef>
              <a:spcAft>
                <a:spcPct val="40000"/>
              </a:spcAft>
              <a:buClr>
                <a:schemeClr val="hlink"/>
              </a:buClr>
              <a:buFont typeface="Wingdings" pitchFamily="2" charset="2"/>
              <a:buChar char="w"/>
            </a:pPr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Glycerol</a:t>
            </a:r>
          </a:p>
          <a:p>
            <a:pPr marL="857250" lvl="2" indent="-342900" algn="justLow" rtl="0">
              <a:spcBef>
                <a:spcPct val="0"/>
              </a:spcBef>
              <a:spcAft>
                <a:spcPct val="40000"/>
              </a:spcAft>
              <a:buClr>
                <a:schemeClr val="hlink"/>
              </a:buClr>
              <a:buFont typeface="Wingdings" pitchFamily="2" charset="2"/>
              <a:buChar char="w"/>
            </a:pPr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Carbonyl O of fatty acids, </a:t>
            </a:r>
          </a:p>
          <a:p>
            <a:pPr marL="857250" lvl="2" indent="-342900" algn="justLow" rtl="0">
              <a:spcBef>
                <a:spcPct val="0"/>
              </a:spcBef>
              <a:spcAft>
                <a:spcPct val="40000"/>
              </a:spcAft>
              <a:buClr>
                <a:schemeClr val="hlink"/>
              </a:buClr>
              <a:buFont typeface="Wingdings" pitchFamily="2" charset="2"/>
              <a:buChar char="w"/>
            </a:pPr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Pi </a:t>
            </a:r>
          </a:p>
          <a:p>
            <a:pPr marL="857250" lvl="2" indent="-342900" algn="justLow" rtl="0">
              <a:spcBef>
                <a:spcPct val="0"/>
              </a:spcBef>
              <a:spcAft>
                <a:spcPct val="40000"/>
              </a:spcAft>
              <a:buClr>
                <a:schemeClr val="hlink"/>
              </a:buClr>
              <a:buFont typeface="Wingdings" pitchFamily="2" charset="2"/>
              <a:buChar char="w"/>
            </a:pPr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The  polar head group (X)</a:t>
            </a:r>
          </a:p>
          <a:p>
            <a:pPr marL="457200" lvl="1" indent="-342900" algn="justLow" rtl="0">
              <a:spcBef>
                <a:spcPct val="0"/>
              </a:spcBef>
              <a:spcAft>
                <a:spcPct val="40000"/>
              </a:spcAft>
              <a:buClr>
                <a:schemeClr val="hlink"/>
              </a:buClr>
              <a:buNone/>
            </a:pPr>
            <a:endParaRPr lang="en-US" sz="3800" dirty="0">
              <a:latin typeface="Times New Roman" pitchFamily="18" charset="0"/>
              <a:cs typeface="Times New Roman" pitchFamily="18" charset="0"/>
            </a:endParaRPr>
          </a:p>
          <a:p>
            <a:pPr marL="457200" lvl="1" indent="-342900" algn="justLow" rtl="0">
              <a:spcBef>
                <a:spcPct val="0"/>
              </a:spcBef>
              <a:spcAft>
                <a:spcPct val="70000"/>
              </a:spcAft>
              <a:buClr>
                <a:schemeClr val="hlink"/>
              </a:buClr>
              <a:buFont typeface="Wingdings" pitchFamily="2" charset="2"/>
              <a:buChar char="w"/>
            </a:pPr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A non-polar region: </a:t>
            </a:r>
          </a:p>
          <a:p>
            <a:pPr marL="857250" lvl="2" indent="-342900" algn="justLow" rtl="0">
              <a:spcBef>
                <a:spcPct val="0"/>
              </a:spcBef>
              <a:spcAft>
                <a:spcPct val="70000"/>
              </a:spcAft>
              <a:buClr>
                <a:schemeClr val="hlink"/>
              </a:buClr>
              <a:buFont typeface="Wingdings" pitchFamily="2" charset="2"/>
              <a:buChar char="w"/>
            </a:pPr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The hydrocarbon tails of fatty acids (R1, R2). </a:t>
            </a:r>
          </a:p>
        </p:txBody>
      </p:sp>
      <p:sp>
        <p:nvSpPr>
          <p:cNvPr id="7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rtl="0"/>
            <a:r>
              <a:rPr lang="en-US" dirty="0"/>
              <a:t>A-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Glycero</a:t>
            </a:r>
            <a:r>
              <a:rPr lang="en-US" dirty="0" err="1"/>
              <a:t>phospholipids</a:t>
            </a:r>
            <a:endParaRPr lang="en-US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4348" y="357166"/>
            <a:ext cx="7653334" cy="685799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lang="en-US" sz="2600" dirty="0">
                <a:solidFill>
                  <a:schemeClr val="tx2">
                    <a:lumMod val="75000"/>
                  </a:schemeClr>
                </a:solidFill>
              </a:rPr>
              <a:t>   General structure of </a:t>
            </a:r>
            <a:r>
              <a:rPr lang="en-US" sz="2600" dirty="0" err="1">
                <a:solidFill>
                  <a:schemeClr val="tx2">
                    <a:lumMod val="75000"/>
                  </a:schemeClr>
                </a:solidFill>
              </a:rPr>
              <a:t>Glycerophospholipid</a:t>
            </a:r>
            <a:endParaRPr lang="ar-SA" sz="26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37891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714348" y="1357298"/>
            <a:ext cx="7510490" cy="300039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500034" y="4786322"/>
            <a:ext cx="8077200" cy="9233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>
            <a:spAutoFit/>
          </a:bodyPr>
          <a:lstStyle/>
          <a:p>
            <a:pPr algn="justLow" rtl="0">
              <a:defRPr/>
            </a:pPr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The type of fatty acid that connects to L-glycerol phosphate 3 Phosphate are specific for different organisms, different tissues of the same organisms, and different glycerophospholipids in the same cells and tissues.</a:t>
            </a:r>
            <a:endParaRPr lang="ar-SA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Rectangle 3"/>
          <p:cNvSpPr>
            <a:spLocks noGrp="1" noChangeArrowheads="1"/>
          </p:cNvSpPr>
          <p:nvPr>
            <p:ph type="body" sz="half" idx="3"/>
          </p:nvPr>
        </p:nvSpPr>
        <p:spPr>
          <a:xfrm>
            <a:off x="428596" y="928670"/>
            <a:ext cx="8215370" cy="292895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55000" lnSpcReduction="20000"/>
          </a:bodyPr>
          <a:lstStyle/>
          <a:p>
            <a:pPr marL="457200" indent="-457200" algn="justLow" rtl="0">
              <a:lnSpc>
                <a:spcPct val="95000"/>
              </a:lnSpc>
              <a:spcBef>
                <a:spcPct val="0"/>
              </a:spcBef>
              <a:spcAft>
                <a:spcPct val="30000"/>
              </a:spcAft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Low" rtl="0">
              <a:lnSpc>
                <a:spcPct val="95000"/>
              </a:lnSpc>
              <a:spcBef>
                <a:spcPct val="0"/>
              </a:spcBef>
              <a:spcAft>
                <a:spcPct val="30000"/>
              </a:spcAft>
            </a:pP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Sphingolipids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are derivatives of the 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lipid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sphingosine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which has a 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long hydrocarbon tail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, and a 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polar domain that includes an amino group. </a:t>
            </a:r>
          </a:p>
          <a:p>
            <a:pPr marL="457200" indent="-457200" algn="justLow" rtl="0">
              <a:lnSpc>
                <a:spcPct val="95000"/>
              </a:lnSpc>
              <a:spcBef>
                <a:spcPct val="0"/>
              </a:spcBef>
              <a:spcAft>
                <a:spcPct val="30000"/>
              </a:spcAft>
            </a:pP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Low" rtl="0">
              <a:lnSpc>
                <a:spcPct val="95000"/>
              </a:lnSpc>
              <a:spcBef>
                <a:spcPct val="0"/>
              </a:spcBef>
              <a:spcAft>
                <a:spcPct val="30000"/>
              </a:spcAft>
            </a:pP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Sphingosine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may be reversibly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phosphorylated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to produce the 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signal molecule </a:t>
            </a:r>
            <a:r>
              <a:rPr lang="en-US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sphingosine-1-phosphate.</a:t>
            </a:r>
          </a:p>
          <a:p>
            <a:pPr marL="457200" indent="-457200" algn="justLow" rtl="0">
              <a:lnSpc>
                <a:spcPct val="95000"/>
              </a:lnSpc>
              <a:spcBef>
                <a:spcPct val="0"/>
              </a:spcBef>
              <a:spcAft>
                <a:spcPct val="30000"/>
              </a:spcAft>
              <a:buNone/>
            </a:pP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457200" indent="-457200" algn="justLow" rtl="0">
              <a:lnSpc>
                <a:spcPct val="95000"/>
              </a:lnSpc>
              <a:spcBef>
                <a:spcPct val="0"/>
              </a:spcBef>
              <a:spcAft>
                <a:spcPct val="30000"/>
              </a:spcAft>
            </a:pP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Other derivatives of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sphingosine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are commonly found as constituents of biological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membranesand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nerveous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system  e.g. </a:t>
            </a:r>
            <a:r>
              <a:rPr lang="en-US" sz="3600" b="1" dirty="0" err="1">
                <a:solidFill>
                  <a:schemeClr val="tx1"/>
                </a:solidFill>
              </a:rPr>
              <a:t>Ceramide</a:t>
            </a:r>
            <a:r>
              <a:rPr lang="en-US" sz="3600" b="1" dirty="0">
                <a:solidFill>
                  <a:schemeClr val="tx1"/>
                </a:solidFill>
              </a:rPr>
              <a:t> &amp; </a:t>
            </a:r>
            <a:r>
              <a:rPr lang="en-US" sz="3600" b="1" dirty="0" err="1">
                <a:solidFill>
                  <a:schemeClr val="tx1"/>
                </a:solidFill>
              </a:rPr>
              <a:t>Sphingomyelin</a:t>
            </a:r>
            <a:endParaRPr lang="ar-IQ" sz="3600" dirty="0">
              <a:solidFill>
                <a:schemeClr val="tx1"/>
              </a:solidFill>
            </a:endParaRPr>
          </a:p>
          <a:p>
            <a:pPr marL="457200" indent="-457200" algn="justLow" rtl="0">
              <a:lnSpc>
                <a:spcPct val="95000"/>
              </a:lnSpc>
              <a:spcBef>
                <a:spcPct val="0"/>
              </a:spcBef>
              <a:spcAft>
                <a:spcPct val="30000"/>
              </a:spcAft>
            </a:pPr>
            <a:endParaRPr lang="ar-IQ" sz="3600" dirty="0"/>
          </a:p>
          <a:p>
            <a:pPr marL="457200" indent="-457200" algn="justLow" rtl="0">
              <a:lnSpc>
                <a:spcPct val="95000"/>
              </a:lnSpc>
              <a:spcBef>
                <a:spcPct val="0"/>
              </a:spcBef>
              <a:spcAft>
                <a:spcPct val="30000"/>
              </a:spcAft>
            </a:pP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6084" name="Object 4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214282" y="3929066"/>
          <a:ext cx="2105953" cy="25622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8" name="Picture" r:id="rId4" imgW="1428840" imgH="1714680" progId="Word.Picture.8">
                  <p:embed/>
                </p:oleObj>
              </mc:Choice>
              <mc:Fallback>
                <p:oleObj name="Picture" r:id="rId4" imgW="1428840" imgH="1714680" progId="Word.Picture.8">
                  <p:embed/>
                  <p:pic>
                    <p:nvPicPr>
                      <p:cNvPr id="46084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4282" y="3929066"/>
                        <a:ext cx="2105953" cy="256224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092" name="Rectangle 12"/>
          <p:cNvSpPr>
            <a:spLocks noChangeArrowheads="1"/>
          </p:cNvSpPr>
          <p:nvPr/>
        </p:nvSpPr>
        <p:spPr bwMode="auto">
          <a:xfrm>
            <a:off x="0" y="23145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ar-IQ"/>
          </a:p>
        </p:txBody>
      </p:sp>
      <p:graphicFrame>
        <p:nvGraphicFramePr>
          <p:cNvPr id="46091" name="Object 11"/>
          <p:cNvGraphicFramePr>
            <a:graphicFrameLocks noChangeAspect="1"/>
          </p:cNvGraphicFramePr>
          <p:nvPr/>
        </p:nvGraphicFramePr>
        <p:xfrm>
          <a:off x="2357422" y="3929066"/>
          <a:ext cx="2000232" cy="25860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" name="Picture" r:id="rId6" imgW="1486471" imgH="2225902" progId="Word.Picture.8">
                  <p:embed/>
                </p:oleObj>
              </mc:Choice>
              <mc:Fallback>
                <p:oleObj name="Picture" r:id="rId6" imgW="1486471" imgH="2225902" progId="Word.Picture.8">
                  <p:embed/>
                  <p:pic>
                    <p:nvPicPr>
                      <p:cNvPr id="46091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57422" y="3929066"/>
                        <a:ext cx="2000232" cy="258601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/>
          <p:cNvSpPr/>
          <p:nvPr/>
        </p:nvSpPr>
        <p:spPr>
          <a:xfrm>
            <a:off x="2000232" y="214291"/>
            <a:ext cx="5500726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rtl="0">
              <a:spcBef>
                <a:spcPct val="0"/>
              </a:spcBef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B -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Sphingolipids</a:t>
            </a:r>
            <a:endParaRPr lang="ar-IQ" sz="32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364" name="Object 4"/>
          <p:cNvGraphicFramePr>
            <a:graphicFrameLocks noChangeAspect="1"/>
          </p:cNvGraphicFramePr>
          <p:nvPr/>
        </p:nvGraphicFramePr>
        <p:xfrm>
          <a:off x="4429124" y="3929066"/>
          <a:ext cx="2055185" cy="25383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0" name="Picture" r:id="rId8" imgW="1428840" imgH="1714680" progId="Word.Picture.8">
                  <p:embed/>
                </p:oleObj>
              </mc:Choice>
              <mc:Fallback>
                <p:oleObj name="Picture" r:id="rId8" imgW="1428840" imgH="1714680" progId="Word.Picture.8">
                  <p:embed/>
                  <p:pic>
                    <p:nvPicPr>
                      <p:cNvPr id="15364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29124" y="3929066"/>
                        <a:ext cx="2055185" cy="253831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5" name="Object 5"/>
          <p:cNvGraphicFramePr>
            <a:graphicFrameLocks noChangeAspect="1"/>
          </p:cNvGraphicFramePr>
          <p:nvPr/>
        </p:nvGraphicFramePr>
        <p:xfrm>
          <a:off x="6572264" y="3929066"/>
          <a:ext cx="2191839" cy="25717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1" name="Picture" r:id="rId10" imgW="2516717" imgH="2227852" progId="Word.Picture.8">
                  <p:embed/>
                </p:oleObj>
              </mc:Choice>
              <mc:Fallback>
                <p:oleObj name="Picture" r:id="rId10" imgW="2516717" imgH="2227852" progId="Word.Picture.8">
                  <p:embed/>
                  <p:pic>
                    <p:nvPicPr>
                      <p:cNvPr id="15365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72264" y="3929066"/>
                        <a:ext cx="2191839" cy="257176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1071538" y="214290"/>
            <a:ext cx="7498080" cy="1011222"/>
          </a:xfr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 rtl="0"/>
            <a:r>
              <a:rPr lang="en-US" dirty="0">
                <a:latin typeface="Times New Roman" pitchFamily="18" charset="0"/>
                <a:cs typeface="Times New Roman" pitchFamily="18" charset="0"/>
              </a:rPr>
              <a:t>Types of Carbohydrates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500034" y="1571612"/>
            <a:ext cx="8433654" cy="4676788"/>
          </a:xfr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justLow" rtl="0">
              <a:lnSpc>
                <a:spcPct val="90000"/>
              </a:lnSpc>
              <a:spcBef>
                <a:spcPct val="10000"/>
              </a:spcBef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Classifications based on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number of sugar units in total chain.</a:t>
            </a:r>
          </a:p>
          <a:p>
            <a:pPr algn="justLow" rtl="0"/>
            <a:endParaRPr lang="en-US" sz="900" dirty="0">
              <a:latin typeface="Times New Roman" pitchFamily="18" charset="0"/>
              <a:cs typeface="Times New Roman" pitchFamily="18" charset="0"/>
            </a:endParaRPr>
          </a:p>
          <a:p>
            <a:pPr algn="justLow" rtl="0"/>
            <a:r>
              <a:rPr lang="en-US" dirty="0" err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Monosaccharides</a:t>
            </a:r>
            <a:r>
              <a:rPr lang="en-US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:      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Single sugar unit</a:t>
            </a:r>
          </a:p>
          <a:p>
            <a:pPr algn="justLow" rtl="0"/>
            <a:r>
              <a:rPr lang="en-US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Disaccharides</a:t>
            </a:r>
            <a:r>
              <a:rPr lang="en-US" dirty="0">
                <a:solidFill>
                  <a:srgbClr val="00279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:            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Two sugar units</a:t>
            </a:r>
          </a:p>
          <a:p>
            <a:pPr algn="justLow" rtl="0"/>
            <a:r>
              <a:rPr lang="en-US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Oligosaccharides: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       3 to 10 sugar units</a:t>
            </a:r>
          </a:p>
          <a:p>
            <a:pPr algn="justLow" rtl="0"/>
            <a:r>
              <a:rPr lang="en-US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Polysaccharides: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        More than 10 units</a:t>
            </a:r>
          </a:p>
          <a:p>
            <a:pPr algn="justLow" rtl="0"/>
            <a:endParaRPr lang="en-US" sz="800" dirty="0">
              <a:latin typeface="Times New Roman" pitchFamily="18" charset="0"/>
              <a:cs typeface="Times New Roman" pitchFamily="18" charset="0"/>
            </a:endParaRPr>
          </a:p>
          <a:p>
            <a:pPr algn="justLow" rtl="0"/>
            <a:r>
              <a:rPr lang="en-US" dirty="0">
                <a:latin typeface="Times New Roman" pitchFamily="18" charset="0"/>
                <a:cs typeface="Times New Roman" pitchFamily="18" charset="0"/>
              </a:rPr>
              <a:t>Chaining relies on ‘bridging’ of oxygen atoms </a:t>
            </a:r>
            <a:r>
              <a:rPr lang="en-US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glycoside bonds</a:t>
            </a:r>
          </a:p>
        </p:txBody>
      </p:sp>
    </p:spTree>
  </p:cSld>
  <p:clrMapOvr>
    <a:masterClrMapping/>
  </p:clrMapOvr>
  <p:transition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5" name="Text Box 3"/>
          <p:cNvSpPr txBox="1">
            <a:spLocks noChangeArrowheads="1"/>
          </p:cNvSpPr>
          <p:nvPr/>
        </p:nvSpPr>
        <p:spPr bwMode="auto">
          <a:xfrm>
            <a:off x="819150" y="4929198"/>
            <a:ext cx="8324850" cy="3554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95000"/>
              </a:lnSpc>
              <a:spcAft>
                <a:spcPct val="20000"/>
              </a:spcAft>
            </a:pPr>
            <a:endParaRPr lang="en-US" dirty="0"/>
          </a:p>
        </p:txBody>
      </p:sp>
      <p:sp>
        <p:nvSpPr>
          <p:cNvPr id="79881" name="Rectangle 9"/>
          <p:cNvSpPr>
            <a:spLocks noChangeArrowheads="1"/>
          </p:cNvSpPr>
          <p:nvPr/>
        </p:nvSpPr>
        <p:spPr bwMode="auto">
          <a:xfrm>
            <a:off x="0" y="24860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ar-IQ"/>
          </a:p>
        </p:txBody>
      </p:sp>
      <p:sp>
        <p:nvSpPr>
          <p:cNvPr id="79882" name="Text Box 10"/>
          <p:cNvSpPr txBox="1">
            <a:spLocks noChangeArrowheads="1"/>
          </p:cNvSpPr>
          <p:nvPr/>
        </p:nvSpPr>
        <p:spPr bwMode="auto">
          <a:xfrm>
            <a:off x="571472" y="1500174"/>
            <a:ext cx="8143932" cy="518911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Low" rtl="0"/>
            <a:r>
              <a:rPr lang="en-US" dirty="0"/>
              <a:t>  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justLow" rtl="0">
              <a:buFont typeface="Arial" pitchFamily="34" charset="0"/>
              <a:buChar char="•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Glycolipids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are widely distributed in every tissue of the body, particularly in nervous tissue such as brain. </a:t>
            </a:r>
          </a:p>
          <a:p>
            <a:pPr algn="justLow" rtl="0"/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justLow" rtl="0">
              <a:buFont typeface="Arial" pitchFamily="34" charset="0"/>
              <a:buChar char="•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  The major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glycolipids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found in animal tissues are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glycosphingolipids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e.g. </a:t>
            </a:r>
            <a:r>
              <a:rPr lang="en-US" sz="24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cerebroside</a:t>
            </a:r>
            <a:r>
              <a:rPr lang="en-US" sz="24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&amp;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gangliosides</a:t>
            </a:r>
            <a:endParaRPr lang="en-US" sz="24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Low" rtl="0"/>
            <a:endParaRPr lang="en-US" sz="24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Low" rtl="0">
              <a:buFont typeface="Arial" pitchFamily="34" charset="0"/>
              <a:buChar char="•"/>
            </a:pPr>
            <a:r>
              <a:rPr lang="en-US" sz="24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4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Cerebroside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is a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sphingolipid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ceramide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) with a </a:t>
            </a:r>
            <a:r>
              <a:rPr lang="en-US" sz="24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monosaccharide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 such as glucose or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galactose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as polar head group.</a:t>
            </a:r>
          </a:p>
          <a:p>
            <a:pPr algn="justLow" rtl="0"/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justLow" rtl="0">
              <a:lnSpc>
                <a:spcPct val="95000"/>
              </a:lnSpc>
              <a:spcAft>
                <a:spcPct val="20000"/>
              </a:spcAft>
              <a:buFont typeface="Arial" pitchFamily="34" charset="0"/>
              <a:buChar char="•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4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Ganglioside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is a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ceramide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with a polar head group that is a complex oligosaccharide, including the acidic sugar derivative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sialic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acid (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neuraminic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acid)</a:t>
            </a:r>
          </a:p>
        </p:txBody>
      </p:sp>
      <p:sp>
        <p:nvSpPr>
          <p:cNvPr id="6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rtl="0"/>
            <a:r>
              <a:rPr lang="en-US" dirty="0"/>
              <a:t>2- </a:t>
            </a:r>
            <a:r>
              <a:rPr lang="en-US" dirty="0" err="1"/>
              <a:t>Glycolipids</a:t>
            </a:r>
            <a:endParaRPr lang="en-US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9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642910" y="571480"/>
            <a:ext cx="5070247" cy="272812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9798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2910" y="3571876"/>
            <a:ext cx="5072098" cy="285752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6215074" y="1714488"/>
            <a:ext cx="2286016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 rtl="0"/>
            <a:r>
              <a:rPr lang="en-US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Cerebroside</a:t>
            </a:r>
            <a:endParaRPr lang="ar-IQ" dirty="0"/>
          </a:p>
        </p:txBody>
      </p:sp>
      <p:sp>
        <p:nvSpPr>
          <p:cNvPr id="7" name="TextBox 6"/>
          <p:cNvSpPr txBox="1"/>
          <p:nvPr/>
        </p:nvSpPr>
        <p:spPr>
          <a:xfrm>
            <a:off x="6286512" y="4500570"/>
            <a:ext cx="214314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 rtl="0"/>
            <a:r>
              <a:rPr lang="en-US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Ganglioside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endParaRPr lang="ar-IQ"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rtl="0"/>
            <a:r>
              <a:rPr lang="ar-IQ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Cholesterol a Type of Sterol Lipids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85720" y="1285860"/>
            <a:ext cx="5929354" cy="5143536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 algn="justLow" rtl="0"/>
            <a:r>
              <a:rPr lang="en-US" sz="2400" dirty="0"/>
              <a:t>Cholesterol is an essential component of cell membranes modulating their fluidity, and, in specialized tissues, cholesterol is a precursor of bile acids, steroid hormones, and vitamin D.</a:t>
            </a:r>
          </a:p>
          <a:p>
            <a:pPr algn="justLow" rtl="0"/>
            <a:endParaRPr lang="en-US" sz="2400" dirty="0"/>
          </a:p>
          <a:p>
            <a:pPr algn="justLow" rtl="0"/>
            <a:r>
              <a:rPr lang="en-US" sz="2400" dirty="0"/>
              <a:t>Cholesterol is a very hydrophobic compound. It consists of four fused hydrocarbon rings (A-D) called the “steroid nucleus”), and it has an eight-carbon, branched hydrocarbon chain attached to carbon 17 of the D ring. Ring A has a hydroxyl group at carbon 3, and ring B has a double bond between carbon 5 and carbon 6.</a:t>
            </a:r>
          </a:p>
          <a:p>
            <a:pPr algn="l" rtl="0"/>
            <a:endParaRPr lang="en-US" sz="2400" dirty="0"/>
          </a:p>
          <a:p>
            <a:pPr algn="justLow" rtl="0"/>
            <a:r>
              <a:rPr lang="en-US" sz="2400" dirty="0"/>
              <a:t>Found only in animals</a:t>
            </a:r>
          </a:p>
          <a:p>
            <a:pPr algn="justLow"/>
            <a:endParaRPr lang="en-US" sz="24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86512" y="1142984"/>
            <a:ext cx="2500330" cy="5214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51959866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204" name="Object 4"/>
          <p:cNvGraphicFramePr>
            <a:graphicFrameLocks noGrp="1" noChangeAspect="1"/>
          </p:cNvGraphicFramePr>
          <p:nvPr>
            <p:ph type="clipArt" sz="half" idx="2"/>
          </p:nvPr>
        </p:nvGraphicFramePr>
        <p:xfrm>
          <a:off x="4786314" y="1571612"/>
          <a:ext cx="4109525" cy="36590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0" name="Picture" r:id="rId4" imgW="2400480" imgH="1486080" progId="Word.Picture.8">
                  <p:embed/>
                </p:oleObj>
              </mc:Choice>
              <mc:Fallback>
                <p:oleObj name="Picture" r:id="rId4" imgW="2400480" imgH="1486080" progId="Word.Picture.8">
                  <p:embed/>
                  <p:pic>
                    <p:nvPicPr>
                      <p:cNvPr id="51204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86314" y="1571612"/>
                        <a:ext cx="4109525" cy="365900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09" name="Rectangle 9"/>
          <p:cNvSpPr>
            <a:spLocks noChangeArrowheads="1"/>
          </p:cNvSpPr>
          <p:nvPr/>
        </p:nvSpPr>
        <p:spPr bwMode="auto">
          <a:xfrm>
            <a:off x="0" y="24288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ar-IQ"/>
          </a:p>
        </p:txBody>
      </p:sp>
      <p:graphicFrame>
        <p:nvGraphicFramePr>
          <p:cNvPr id="51208" name="Object 8"/>
          <p:cNvGraphicFramePr>
            <a:graphicFrameLocks noChangeAspect="1"/>
          </p:cNvGraphicFramePr>
          <p:nvPr/>
        </p:nvGraphicFramePr>
        <p:xfrm>
          <a:off x="857224" y="285729"/>
          <a:ext cx="3612206" cy="31432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1" name="Picture" r:id="rId6" imgW="2053476" imgH="1996809" progId="Word.Picture.8">
                  <p:embed/>
                </p:oleObj>
              </mc:Choice>
              <mc:Fallback>
                <p:oleObj name="Picture" r:id="rId6" imgW="2053476" imgH="1996809" progId="Word.Picture.8">
                  <p:embed/>
                  <p:pic>
                    <p:nvPicPr>
                      <p:cNvPr id="51208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7224" y="285729"/>
                        <a:ext cx="3612206" cy="314327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95940" name="Picture 4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928662" y="3714752"/>
            <a:ext cx="3429024" cy="278608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imagesCAAVV51F.jpg"/>
          <p:cNvPicPr>
            <a:picLocks noGrp="1" noChangeAspect="1"/>
          </p:cNvPicPr>
          <p:nvPr>
            <p:ph idx="4294967295"/>
          </p:nvPr>
        </p:nvPicPr>
        <p:blipFill>
          <a:blip r:embed="rId3"/>
          <a:stretch>
            <a:fillRect/>
          </a:stretch>
        </p:blipFill>
        <p:spPr>
          <a:xfrm>
            <a:off x="928662" y="642918"/>
            <a:ext cx="7358114" cy="5286412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0" name="Picture 5" descr="C:\WINDOWS\Application Data\Microsoft\Media Catalog\cho-classif-summ.bmp"/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214282" y="214290"/>
            <a:ext cx="8643998" cy="635798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Rectangle 4"/>
          <p:cNvSpPr/>
          <p:nvPr/>
        </p:nvSpPr>
        <p:spPr>
          <a:xfrm>
            <a:off x="2071670" y="500042"/>
            <a:ext cx="785818" cy="1714512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IQ"/>
          </a:p>
        </p:txBody>
      </p:sp>
      <p:sp>
        <p:nvSpPr>
          <p:cNvPr id="6" name="Rectangle 5"/>
          <p:cNvSpPr/>
          <p:nvPr/>
        </p:nvSpPr>
        <p:spPr>
          <a:xfrm>
            <a:off x="3571868" y="500042"/>
            <a:ext cx="4643470" cy="57150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IQ"/>
          </a:p>
        </p:txBody>
      </p:sp>
      <p:sp>
        <p:nvSpPr>
          <p:cNvPr id="7" name="TextBox 6"/>
          <p:cNvSpPr txBox="1"/>
          <p:nvPr/>
        </p:nvSpPr>
        <p:spPr>
          <a:xfrm>
            <a:off x="4519334" y="5034660"/>
            <a:ext cx="3696003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pPr algn="l" rtl="0"/>
            <a:r>
              <a:rPr lang="en-US" dirty="0"/>
              <a:t>(Cellulose)</a:t>
            </a:r>
          </a:p>
          <a:p>
            <a:pPr algn="l" rtl="0"/>
            <a:endParaRPr lang="ar-IQ" dirty="0"/>
          </a:p>
        </p:txBody>
      </p:sp>
      <p:sp>
        <p:nvSpPr>
          <p:cNvPr id="8" name="Rectangle 7"/>
          <p:cNvSpPr/>
          <p:nvPr/>
        </p:nvSpPr>
        <p:spPr>
          <a:xfrm>
            <a:off x="3714744" y="5357826"/>
            <a:ext cx="2428892" cy="5000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Q"/>
          </a:p>
        </p:txBody>
      </p:sp>
      <p:pic>
        <p:nvPicPr>
          <p:cNvPr id="9" name="Content Placeholder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596" y="500042"/>
            <a:ext cx="2428892" cy="478634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24" y="428604"/>
            <a:ext cx="7467600" cy="86836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 rtl="0" eaLnBrk="1" fontAlgn="auto" hangingPunct="1">
              <a:spcAft>
                <a:spcPts val="0"/>
              </a:spcAft>
              <a:defRPr/>
            </a:pPr>
            <a:r>
              <a:rPr lang="en-GB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MONOSACCHARIDES</a:t>
            </a:r>
          </a:p>
        </p:txBody>
      </p:sp>
      <p:sp>
        <p:nvSpPr>
          <p:cNvPr id="28675" name="Content Placeholder 2"/>
          <p:cNvSpPr>
            <a:spLocks noGrp="1"/>
          </p:cNvSpPr>
          <p:nvPr>
            <p:ph idx="1"/>
          </p:nvPr>
        </p:nvSpPr>
        <p:spPr>
          <a:xfrm>
            <a:off x="642910" y="1500174"/>
            <a:ext cx="8181980" cy="511651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Low" rtl="0" eaLnBrk="1" hangingPunct="1">
              <a:spcBef>
                <a:spcPct val="0"/>
              </a:spcBef>
            </a:pPr>
            <a:endParaRPr lang="en-US" sz="3000" dirty="0">
              <a:latin typeface="Times New Roman" pitchFamily="18" charset="0"/>
            </a:endParaRPr>
          </a:p>
          <a:p>
            <a:pPr algn="justLow" rtl="0" eaLnBrk="1" hangingPunct="1">
              <a:spcBef>
                <a:spcPct val="0"/>
              </a:spcBef>
            </a:pPr>
            <a:r>
              <a:rPr lang="en-US" sz="3000" dirty="0" err="1">
                <a:latin typeface="Times New Roman" pitchFamily="18" charset="0"/>
              </a:rPr>
              <a:t>Monosaccharides</a:t>
            </a:r>
            <a:r>
              <a:rPr lang="en-US" sz="3000" dirty="0">
                <a:latin typeface="Times New Roman" pitchFamily="18" charset="0"/>
              </a:rPr>
              <a:t> are those carbohydrates which can not be hydrolyzed further into more simple carbohydrates.</a:t>
            </a:r>
          </a:p>
          <a:p>
            <a:pPr algn="justLow" rtl="0" eaLnBrk="1" hangingPunct="1">
              <a:spcBef>
                <a:spcPct val="0"/>
              </a:spcBef>
              <a:buNone/>
            </a:pPr>
            <a:endParaRPr lang="en-US" sz="3000" dirty="0">
              <a:latin typeface="Times New Roman" pitchFamily="18" charset="0"/>
            </a:endParaRPr>
          </a:p>
          <a:p>
            <a:pPr algn="justLow" rtl="0" eaLnBrk="1" hangingPunct="1">
              <a:spcBef>
                <a:spcPct val="0"/>
              </a:spcBef>
            </a:pPr>
            <a:r>
              <a:rPr lang="en-US" sz="3000" dirty="0">
                <a:latin typeface="Times New Roman" pitchFamily="18" charset="0"/>
              </a:rPr>
              <a:t>Thus, they are the Simplest form of Carbohydrates.</a:t>
            </a:r>
          </a:p>
          <a:p>
            <a:pPr algn="justLow" rtl="0" eaLnBrk="1" hangingPunct="1">
              <a:spcBef>
                <a:spcPct val="0"/>
              </a:spcBef>
              <a:buNone/>
            </a:pPr>
            <a:endParaRPr lang="en-US" sz="3000" dirty="0">
              <a:latin typeface="Times New Roman" pitchFamily="18" charset="0"/>
            </a:endParaRPr>
          </a:p>
          <a:p>
            <a:pPr algn="justLow" eaLnBrk="1" hangingPunct="1">
              <a:lnSpc>
                <a:spcPct val="150000"/>
              </a:lnSpc>
            </a:pPr>
            <a:endParaRPr lang="en-GB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428596" y="304800"/>
            <a:ext cx="8429684" cy="11430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rtl="0" eaLnBrk="1" fontAlgn="auto" hangingPunct="1">
              <a:spcAft>
                <a:spcPts val="0"/>
              </a:spcAft>
              <a:defRPr/>
            </a:pPr>
            <a:r>
              <a:rPr lang="en-US" sz="3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Monosaccharides</a:t>
            </a:r>
            <a:r>
              <a:rPr lang="en-US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are further classified on the basis of: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>
          <a:xfrm>
            <a:off x="785786" y="1643050"/>
            <a:ext cx="8001056" cy="4529150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lvl="1" algn="l" rtl="0"/>
            <a:r>
              <a:rPr lang="en-US" sz="3000" b="1" dirty="0" err="1">
                <a:solidFill>
                  <a:srgbClr val="993300"/>
                </a:solidFill>
                <a:latin typeface="Times New Roman" pitchFamily="18" charset="0"/>
                <a:cs typeface="Times New Roman" pitchFamily="18" charset="0"/>
              </a:rPr>
              <a:t>Aldehyde</a:t>
            </a:r>
            <a:r>
              <a:rPr lang="en-US" sz="3000" b="1" dirty="0">
                <a:solidFill>
                  <a:srgbClr val="993300"/>
                </a:solidFill>
                <a:latin typeface="Times New Roman" pitchFamily="18" charset="0"/>
                <a:cs typeface="Times New Roman" pitchFamily="18" charset="0"/>
              </a:rPr>
              <a:t> or </a:t>
            </a:r>
            <a:r>
              <a:rPr lang="en-US" sz="3000" b="1" dirty="0" err="1">
                <a:solidFill>
                  <a:srgbClr val="993300"/>
                </a:solidFill>
                <a:latin typeface="Times New Roman" pitchFamily="18" charset="0"/>
                <a:cs typeface="Times New Roman" pitchFamily="18" charset="0"/>
              </a:rPr>
              <a:t>Ketone</a:t>
            </a:r>
            <a:r>
              <a:rPr lang="en-US" sz="3000" b="1" dirty="0">
                <a:solidFill>
                  <a:srgbClr val="993300"/>
                </a:solidFill>
                <a:latin typeface="Times New Roman" pitchFamily="18" charset="0"/>
                <a:cs typeface="Times New Roman" pitchFamily="18" charset="0"/>
              </a:rPr>
              <a:t> :</a:t>
            </a:r>
          </a:p>
          <a:p>
            <a:pPr lvl="2" algn="l" rtl="0"/>
            <a:r>
              <a:rPr lang="en-US" sz="3000" b="1" dirty="0" err="1">
                <a:latin typeface="Times New Roman" pitchFamily="18" charset="0"/>
                <a:cs typeface="Times New Roman" pitchFamily="18" charset="0"/>
              </a:rPr>
              <a:t>Aldomonosaccharides</a:t>
            </a:r>
            <a:r>
              <a:rPr lang="en-US" sz="3000" b="1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3000" b="1" dirty="0" err="1">
                <a:latin typeface="Times New Roman" pitchFamily="18" charset="0"/>
                <a:cs typeface="Times New Roman" pitchFamily="18" charset="0"/>
              </a:rPr>
              <a:t>Aldoses</a:t>
            </a:r>
            <a:r>
              <a:rPr lang="en-US" sz="3000" b="1" dirty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lvl="2" algn="l" rtl="0"/>
            <a:r>
              <a:rPr lang="en-US" sz="3000" b="1" dirty="0" err="1">
                <a:latin typeface="Times New Roman" pitchFamily="18" charset="0"/>
                <a:cs typeface="Times New Roman" pitchFamily="18" charset="0"/>
              </a:rPr>
              <a:t>Ketomonosaccharides</a:t>
            </a:r>
            <a:r>
              <a:rPr lang="en-US" sz="3000" b="1" dirty="0">
                <a:latin typeface="Times New Roman" pitchFamily="18" charset="0"/>
                <a:cs typeface="Times New Roman" pitchFamily="18" charset="0"/>
              </a:rPr>
              <a:t> (Ketoses).</a:t>
            </a:r>
          </a:p>
          <a:p>
            <a:pPr lvl="1" algn="l" rtl="0" eaLnBrk="1" hangingPunct="1"/>
            <a:r>
              <a:rPr lang="en-US" sz="3000" b="1" dirty="0">
                <a:solidFill>
                  <a:srgbClr val="993300"/>
                </a:solidFill>
                <a:latin typeface="Times New Roman" pitchFamily="18" charset="0"/>
                <a:cs typeface="Times New Roman" pitchFamily="18" charset="0"/>
              </a:rPr>
              <a:t>Carbon Chain Length.</a:t>
            </a:r>
          </a:p>
          <a:p>
            <a:pPr lvl="2" algn="l" rtl="0" eaLnBrk="1" hangingPunct="1"/>
            <a:r>
              <a:rPr lang="en-US" sz="3000" b="1" dirty="0" err="1">
                <a:latin typeface="Times New Roman" pitchFamily="18" charset="0"/>
                <a:cs typeface="Times New Roman" pitchFamily="18" charset="0"/>
              </a:rPr>
              <a:t>Trioses</a:t>
            </a:r>
            <a:r>
              <a:rPr lang="en-US" sz="3000" b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2" algn="l" rtl="0" eaLnBrk="1" hangingPunct="1"/>
            <a:r>
              <a:rPr lang="en-US" sz="3000" b="1" dirty="0" err="1">
                <a:latin typeface="Times New Roman" pitchFamily="18" charset="0"/>
                <a:cs typeface="Times New Roman" pitchFamily="18" charset="0"/>
              </a:rPr>
              <a:t>Tetroses</a:t>
            </a:r>
            <a:r>
              <a:rPr lang="en-US" sz="3000" b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2" algn="l" rtl="0" eaLnBrk="1" hangingPunct="1"/>
            <a:r>
              <a:rPr lang="en-US" sz="3000" b="1" dirty="0" err="1">
                <a:latin typeface="Times New Roman" pitchFamily="18" charset="0"/>
                <a:cs typeface="Times New Roman" pitchFamily="18" charset="0"/>
              </a:rPr>
              <a:t>Pentoses</a:t>
            </a:r>
            <a:r>
              <a:rPr lang="en-US" sz="3000" b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2" algn="l" rtl="0" eaLnBrk="1" hangingPunct="1"/>
            <a:r>
              <a:rPr lang="en-US" sz="3000" b="1" dirty="0" err="1">
                <a:latin typeface="Times New Roman" pitchFamily="18" charset="0"/>
                <a:cs typeface="Times New Roman" pitchFamily="18" charset="0"/>
              </a:rPr>
              <a:t>Hexoses</a:t>
            </a:r>
            <a:r>
              <a:rPr lang="en-US" sz="3000" b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2" algn="l" rtl="0" eaLnBrk="1" hangingPunct="1"/>
            <a:r>
              <a:rPr lang="en-US" sz="3000" b="1" dirty="0">
                <a:latin typeface="Times New Roman" pitchFamily="18" charset="0"/>
                <a:cs typeface="Times New Roman" pitchFamily="18" charset="0"/>
              </a:rPr>
              <a:t>Heptoses.</a:t>
            </a:r>
          </a:p>
          <a:p>
            <a:pPr lvl="2" algn="l" rtl="0" eaLnBrk="1" hangingPunct="1">
              <a:buNone/>
            </a:pPr>
            <a:endParaRPr lang="en-US" sz="3000" b="1" dirty="0"/>
          </a:p>
        </p:txBody>
      </p:sp>
    </p:spTree>
  </p:cSld>
  <p:clrMapOvr>
    <a:masterClrMapping/>
  </p:clrMapOvr>
  <p:transition spd="med">
    <p:newsflash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714348" y="285728"/>
            <a:ext cx="7926708" cy="714380"/>
          </a:xfr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en-US" dirty="0" err="1">
                <a:latin typeface="Times New Roman" pitchFamily="18" charset="0"/>
                <a:cs typeface="Times New Roman" pitchFamily="18" charset="0"/>
              </a:rPr>
              <a:t>Monosaccharides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Classification 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>
          <a:xfrm>
            <a:off x="785786" y="1142984"/>
            <a:ext cx="7858180" cy="1428760"/>
          </a:xfr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32500" lnSpcReduction="20000"/>
          </a:bodyPr>
          <a:lstStyle/>
          <a:p>
            <a:pPr algn="l" rtl="0">
              <a:lnSpc>
                <a:spcPct val="90000"/>
              </a:lnSpc>
              <a:spcBef>
                <a:spcPct val="10000"/>
              </a:spcBef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lnSpc>
                <a:spcPct val="90000"/>
              </a:lnSpc>
              <a:spcBef>
                <a:spcPct val="10000"/>
              </a:spcBef>
            </a:pPr>
            <a:r>
              <a:rPr lang="en-US" sz="6000" dirty="0">
                <a:latin typeface="Times New Roman" pitchFamily="18" charset="0"/>
                <a:cs typeface="Times New Roman" pitchFamily="18" charset="0"/>
              </a:rPr>
              <a:t>The first classification</a:t>
            </a:r>
            <a:r>
              <a:rPr lang="en-GB" sz="6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6000" dirty="0">
                <a:latin typeface="Times New Roman" pitchFamily="18" charset="0"/>
                <a:cs typeface="Times New Roman" pitchFamily="18" charset="0"/>
              </a:rPr>
              <a:t>is Based on location of </a:t>
            </a:r>
            <a:r>
              <a:rPr lang="en-GB" sz="6000" dirty="0">
                <a:latin typeface="Times New Roman" pitchFamily="18" charset="0"/>
                <a:cs typeface="Times New Roman" pitchFamily="18" charset="0"/>
              </a:rPr>
              <a:t>functional group </a:t>
            </a:r>
            <a:r>
              <a:rPr lang="en-US" sz="60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l" rtl="0">
              <a:lnSpc>
                <a:spcPct val="90000"/>
              </a:lnSpc>
              <a:spcBef>
                <a:spcPct val="10000"/>
              </a:spcBef>
            </a:pPr>
            <a:endParaRPr lang="en-US" sz="6000" dirty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lnSpc>
                <a:spcPct val="90000"/>
              </a:lnSpc>
              <a:spcBef>
                <a:spcPct val="10000"/>
              </a:spcBef>
            </a:pPr>
            <a:r>
              <a:rPr lang="en-GB" sz="6000" dirty="0">
                <a:latin typeface="Times New Roman" pitchFamily="18" charset="0"/>
                <a:cs typeface="Times New Roman" pitchFamily="18" charset="0"/>
              </a:rPr>
              <a:t>The functional group is the carbonyl group </a:t>
            </a:r>
            <a:r>
              <a:rPr lang="en-US" sz="6000" dirty="0">
                <a:latin typeface="Times New Roman" pitchFamily="18" charset="0"/>
                <a:cs typeface="Times New Roman" pitchFamily="18" charset="0"/>
              </a:rPr>
              <a:t>C=O </a:t>
            </a:r>
            <a:r>
              <a:rPr lang="en-GB" sz="6000" dirty="0">
                <a:latin typeface="Times New Roman" pitchFamily="18" charset="0"/>
                <a:cs typeface="Times New Roman" pitchFamily="18" charset="0"/>
              </a:rPr>
              <a:t>which may be either </a:t>
            </a:r>
          </a:p>
          <a:p>
            <a:pPr algn="l" rtl="0">
              <a:lnSpc>
                <a:spcPct val="90000"/>
              </a:lnSpc>
              <a:spcBef>
                <a:spcPct val="10000"/>
              </a:spcBef>
            </a:pPr>
            <a:endParaRPr lang="en-US" dirty="0"/>
          </a:p>
        </p:txBody>
      </p:sp>
      <p:sp>
        <p:nvSpPr>
          <p:cNvPr id="7174" name="Rectangle 6"/>
          <p:cNvSpPr>
            <a:spLocks noChangeArrowheads="1"/>
          </p:cNvSpPr>
          <p:nvPr/>
        </p:nvSpPr>
        <p:spPr bwMode="auto">
          <a:xfrm>
            <a:off x="1142976" y="2571744"/>
            <a:ext cx="7072362" cy="95154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 lIns="90487" tIns="44450" rIns="90487" bIns="44450">
            <a:spAutoFit/>
          </a:bodyPr>
          <a:lstStyle/>
          <a:p>
            <a:pPr algn="l" rtl="0"/>
            <a:r>
              <a:rPr lang="en-US" sz="2800" b="1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sz="2800" b="1" dirty="0" err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Aldose</a:t>
            </a:r>
            <a:r>
              <a:rPr lang="en-US" sz="2800" b="1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		                </a:t>
            </a:r>
            <a:r>
              <a:rPr lang="en-US" sz="2800" b="1" dirty="0" err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Ketose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  <a:p>
            <a:pPr algn="l" rtl="0"/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Aldehyde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C=O	            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ketone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C=O</a:t>
            </a:r>
          </a:p>
        </p:txBody>
      </p:sp>
      <p:pic>
        <p:nvPicPr>
          <p:cNvPr id="9" name="Picture 8" descr="images (3)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4480" y="3643314"/>
            <a:ext cx="5715040" cy="2928958"/>
          </a:xfrm>
          <a:prstGeom prst="rect">
            <a:avLst/>
          </a:prstGeom>
        </p:spPr>
      </p:pic>
    </p:spTree>
  </p:cSld>
  <p:clrMapOvr>
    <a:masterClrMapping/>
  </p:clrMapOvr>
  <p:transition/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580</TotalTime>
  <Words>3278</Words>
  <Application>Microsoft Office PowerPoint</Application>
  <PresentationFormat>On-screen Show (4:3)</PresentationFormat>
  <Paragraphs>606</Paragraphs>
  <Slides>54</Slides>
  <Notes>54</Notes>
  <HiddenSlides>0</HiddenSlides>
  <MMClips>0</MMClips>
  <ScaleCrop>false</ScaleCrop>
  <HeadingPairs>
    <vt:vector size="8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54</vt:i4>
      </vt:variant>
    </vt:vector>
  </HeadingPairs>
  <TitlesOfParts>
    <vt:vector size="66" baseType="lpstr">
      <vt:lpstr>Arial</vt:lpstr>
      <vt:lpstr>Calibri</vt:lpstr>
      <vt:lpstr>Georgia</vt:lpstr>
      <vt:lpstr>Helvetica</vt:lpstr>
      <vt:lpstr>Symbol</vt:lpstr>
      <vt:lpstr>Times</vt:lpstr>
      <vt:lpstr>Times New Roman</vt:lpstr>
      <vt:lpstr>Verdana</vt:lpstr>
      <vt:lpstr>Wingdings</vt:lpstr>
      <vt:lpstr>Wingdings 2</vt:lpstr>
      <vt:lpstr>Office Theme</vt:lpstr>
      <vt:lpstr>Picture</vt:lpstr>
      <vt:lpstr>Introduction to Carbohydrates</vt:lpstr>
      <vt:lpstr>Carbohydrates</vt:lpstr>
      <vt:lpstr>Carbohydrates functions</vt:lpstr>
      <vt:lpstr>Carbohydrates Classification</vt:lpstr>
      <vt:lpstr>Types of Carbohydrates</vt:lpstr>
      <vt:lpstr>PowerPoint Presentation</vt:lpstr>
      <vt:lpstr>MONOSACCHARIDES</vt:lpstr>
      <vt:lpstr>Monosaccharides are further classified on the basis of:</vt:lpstr>
      <vt:lpstr>Monosaccharides Classification </vt:lpstr>
      <vt:lpstr>Monosaccharide classifications</vt:lpstr>
      <vt:lpstr>Examples of Monosaccharides</vt:lpstr>
      <vt:lpstr>D-glucose</vt:lpstr>
      <vt:lpstr>D-Fructose</vt:lpstr>
      <vt:lpstr>Isomers and Epimers</vt:lpstr>
      <vt:lpstr>Straight Chain Structure of Typical Monosaccharide (Glucose) </vt:lpstr>
      <vt:lpstr>PowerPoint Presentation</vt:lpstr>
      <vt:lpstr> Enantiomers </vt:lpstr>
      <vt:lpstr> Cyclization of Monosaccharides </vt:lpstr>
      <vt:lpstr> Anomeric carbon: Cyclization creates an anomeric carbon  </vt:lpstr>
      <vt:lpstr>Cyclization of D-glucose Fischer vs. Haworth projections</vt:lpstr>
      <vt:lpstr>Cyclization of D-fructose</vt:lpstr>
      <vt:lpstr> Joining of Monosaccharides </vt:lpstr>
      <vt:lpstr>Glycosidic Bonds</vt:lpstr>
      <vt:lpstr>Disaccharides</vt:lpstr>
      <vt:lpstr>PowerPoint Presentation</vt:lpstr>
      <vt:lpstr>PowerPoint Presentation</vt:lpstr>
      <vt:lpstr>Oligosaccharides</vt:lpstr>
      <vt:lpstr>Polysaccharides</vt:lpstr>
      <vt:lpstr>PowerPoint Presentation</vt:lpstr>
      <vt:lpstr>Lipids  of  Physiologic Significance</vt:lpstr>
      <vt:lpstr>Lipids</vt:lpstr>
      <vt:lpstr>Function of Lipids </vt:lpstr>
      <vt:lpstr>Function of Lipids</vt:lpstr>
      <vt:lpstr>Lipids Classification</vt:lpstr>
      <vt:lpstr>Classification Scheme</vt:lpstr>
      <vt:lpstr>Biological Classification Of Lipids</vt:lpstr>
      <vt:lpstr>Fatty Acids </vt:lpstr>
      <vt:lpstr>Fatty Acid Characteristics </vt:lpstr>
      <vt:lpstr>PowerPoint Presentation</vt:lpstr>
      <vt:lpstr>Fatty acids may occur as saturated , monounsaturated or polyunsaturated </vt:lpstr>
      <vt:lpstr>Essential fatty acids</vt:lpstr>
      <vt:lpstr>Storage Lipids</vt:lpstr>
      <vt:lpstr>Triglycerols</vt:lpstr>
      <vt:lpstr>Structure of Triacylglyceride</vt:lpstr>
      <vt:lpstr>Lipids as structural elements</vt:lpstr>
      <vt:lpstr>1- Phospholipids</vt:lpstr>
      <vt:lpstr>A- Glycerophospholipids</vt:lpstr>
      <vt:lpstr>   General structure of Glycerophospholipid</vt:lpstr>
      <vt:lpstr>PowerPoint Presentation</vt:lpstr>
      <vt:lpstr>2- Glycolipids</vt:lpstr>
      <vt:lpstr>PowerPoint Presentation</vt:lpstr>
      <vt:lpstr> Cholesterol a Type of Sterol Lipids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shosho</dc:creator>
  <cp:lastModifiedBy>Shaimaa</cp:lastModifiedBy>
  <cp:revision>55</cp:revision>
  <dcterms:created xsi:type="dcterms:W3CDTF">2016-12-03T11:34:45Z</dcterms:created>
  <dcterms:modified xsi:type="dcterms:W3CDTF">2023-11-27T21:58:07Z</dcterms:modified>
</cp:coreProperties>
</file>