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</p:sldMasterIdLst>
  <p:notesMasterIdLst>
    <p:notesMasterId r:id="rId11"/>
  </p:notesMasterIdLst>
  <p:handoutMasterIdLst>
    <p:handoutMasterId r:id="rId12"/>
  </p:handoutMasterIdLst>
  <p:sldIdLst>
    <p:sldId id="256" r:id="rId2"/>
    <p:sldId id="323" r:id="rId3"/>
    <p:sldId id="257" r:id="rId4"/>
    <p:sldId id="258" r:id="rId5"/>
    <p:sldId id="259" r:id="rId6"/>
    <p:sldId id="260" r:id="rId7"/>
    <p:sldId id="326" r:id="rId8"/>
    <p:sldId id="261" r:id="rId9"/>
    <p:sldId id="324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1" d="100"/>
          <a:sy n="71" d="100"/>
        </p:scale>
        <p:origin x="-1136" y="2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75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445291-2208-4DD4-B4B0-DCB3567000E6}" type="datetimeFigureOut">
              <a:rPr lang="en-US" smtClean="0"/>
              <a:t>12/12/2023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GB"/>
              <a:t>Pysics department, University of Babylon, 2018.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B32E66-F246-4D29-A85C-904F660C79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4644149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95859F0-37A3-462E-93D5-1A0719D00163}" type="datetimeFigureOut">
              <a:rPr lang="en-US" smtClean="0"/>
              <a:t>12/12/2023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GB"/>
              <a:t>Pysics department, University of Babylon, 2018.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DC2750E-9A4F-4E7F-8F0E-F37227384F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4910920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91821" y="5617774"/>
            <a:ext cx="7382935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89952" y="1016990"/>
            <a:ext cx="7179733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90600" y="1009650"/>
            <a:ext cx="7179733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769521" y="702069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7855433" y="749720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1" y="1794935"/>
            <a:ext cx="5723468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0" y="3736622"/>
            <a:ext cx="571217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70676" y="5357592"/>
            <a:ext cx="1213821" cy="365125"/>
          </a:xfrm>
        </p:spPr>
        <p:txBody>
          <a:bodyPr/>
          <a:lstStyle/>
          <a:p>
            <a:fld id="{FD5639AF-491C-4723-8F14-F6978A1C2810}" type="datetime1">
              <a:rPr lang="en-US" smtClean="0"/>
              <a:t>12/12/2023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74044" y="5357592"/>
            <a:ext cx="5034845" cy="365125"/>
          </a:xfrm>
        </p:spPr>
        <p:txBody>
          <a:bodyPr/>
          <a:lstStyle/>
          <a:p>
            <a:r>
              <a:rPr lang="en-GB"/>
              <a:t>Physics department, University of Babylon, 2018.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13930" y="5357592"/>
            <a:ext cx="554023" cy="365125"/>
          </a:xfrm>
        </p:spPr>
        <p:txBody>
          <a:bodyPr/>
          <a:lstStyle>
            <a:lvl1pPr algn="ctr">
              <a:defRPr/>
            </a:lvl1pPr>
          </a:lstStyle>
          <a:p>
            <a:fld id="{405F97FB-85A4-49E9-BA53-E68A7A75332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222D0-E8C8-45BC-A16C-CAC3C9496E32}" type="datetime1">
              <a:rPr lang="en-US" smtClean="0"/>
              <a:t>12/12/2023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Physics department, University of Babylon, 2018.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F97FB-85A4-49E9-BA53-E68A7A75332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925690"/>
            <a:ext cx="1430867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1" y="1106312"/>
            <a:ext cx="5178779" cy="440266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74A4EC-D85B-4C7F-BD66-21FC5F468822}" type="datetime1">
              <a:rPr lang="en-US" smtClean="0"/>
              <a:t>12/12/2023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Physics department, University of Babylon, 2018.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F97FB-85A4-49E9-BA53-E68A7A75332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5D703-CBC3-46BA-BE10-C58BA2D45B28}" type="datetime1">
              <a:rPr lang="en-US" smtClean="0"/>
              <a:t>12/12/2023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Physics department, University of Babylon, 2018.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F97FB-85A4-49E9-BA53-E68A7A75332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79" y="2239430"/>
            <a:ext cx="625404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7" y="3725334"/>
            <a:ext cx="6231467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89C18-1CAC-4707-918A-CF07FEB00D54}" type="datetime1">
              <a:rPr lang="en-US" smtClean="0"/>
              <a:t>12/12/2023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Physics department, University of Babylon, 2018.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F97FB-85A4-49E9-BA53-E68A7A75332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7168CE-4682-410F-8D5B-243200511464}" type="datetime1">
              <a:rPr lang="en-US" smtClean="0"/>
              <a:t>12/12/2023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Physics department, University of Babylon, 2018.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F97FB-85A4-49E9-BA53-E68A7A753320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69" y="2122312"/>
            <a:ext cx="293952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2122311"/>
            <a:ext cx="2944368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4CDF28-031A-4E0C-AFC7-477AA493654A}" type="datetime1">
              <a:rPr lang="en-US" smtClean="0"/>
              <a:t>12/12/2023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Physics department, University of Babylon, 2018.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F97FB-85A4-49E9-BA53-E68A7A753320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27797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944813"/>
            <a:ext cx="3227832" cy="27797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821732-FBF7-49F8-B3E4-A3DA8A720142}" type="datetime1">
              <a:rPr lang="en-US" smtClean="0"/>
              <a:t>12/12/2023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Physics department, University of Babylon, 2018.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F97FB-85A4-49E9-BA53-E68A7A75332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33F4A-8621-4520-8C71-641E7AD4EAE0}" type="datetime1">
              <a:rPr lang="en-US" smtClean="0"/>
              <a:t>12/12/2023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Physics department, University of Babylon, 2018.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F97FB-85A4-49E9-BA53-E68A7A75332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4471416" y="603504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749808" y="576072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2020042"/>
            <a:ext cx="3064827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1150993"/>
            <a:ext cx="3020792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5" y="3623748"/>
            <a:ext cx="3048891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1698" y="5885672"/>
            <a:ext cx="1213821" cy="365125"/>
          </a:xfrm>
        </p:spPr>
        <p:txBody>
          <a:bodyPr/>
          <a:lstStyle/>
          <a:p>
            <a:fld id="{F0C2BF3D-FE6B-49FA-AC22-7007609849CE}" type="datetime1">
              <a:rPr lang="en-US" smtClean="0"/>
              <a:t>12/12/2023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54" y="5829261"/>
            <a:ext cx="3522607" cy="365125"/>
          </a:xfrm>
        </p:spPr>
        <p:txBody>
          <a:bodyPr/>
          <a:lstStyle/>
          <a:p>
            <a:r>
              <a:rPr lang="en-GB"/>
              <a:t>Physics department, University of Babylon, 2018.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7313" y="5896961"/>
            <a:ext cx="554023" cy="365125"/>
          </a:xfrm>
        </p:spPr>
        <p:txBody>
          <a:bodyPr/>
          <a:lstStyle/>
          <a:p>
            <a:fld id="{405F97FB-85A4-49E9-BA53-E68A7A75332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5058" y="575769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4464768" y="603920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936" y="5888737"/>
            <a:ext cx="1213821" cy="365125"/>
          </a:xfrm>
        </p:spPr>
        <p:txBody>
          <a:bodyPr/>
          <a:lstStyle/>
          <a:p>
            <a:fld id="{87A7E677-DE25-4C83-B6A1-3E527C7DE3FB}" type="datetime1">
              <a:rPr lang="en-US" smtClean="0"/>
              <a:t>12/12/2023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69" y="5831037"/>
            <a:ext cx="3319043" cy="365125"/>
          </a:xfrm>
        </p:spPr>
        <p:txBody>
          <a:bodyPr/>
          <a:lstStyle/>
          <a:p>
            <a:r>
              <a:rPr lang="en-GB"/>
              <a:t>Physics department, University of Babylon, 2018.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089" y="5900026"/>
            <a:ext cx="554023" cy="365125"/>
          </a:xfrm>
        </p:spPr>
        <p:txBody>
          <a:bodyPr/>
          <a:lstStyle/>
          <a:p>
            <a:fld id="{405F97FB-85A4-49E9-BA53-E68A7A75332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31520" y="575310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31520" y="576072"/>
            <a:ext cx="76962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43741" y="273091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115079" y="298163"/>
            <a:ext cx="566928" cy="566928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3040" y="2119257"/>
            <a:ext cx="6196405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588" y="5809152"/>
            <a:ext cx="12138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60197924-E6EF-456B-9650-C43AC8E5BDBB}" type="datetime1">
              <a:rPr lang="en-US" smtClean="0"/>
              <a:t>12/12/2023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1" y="5809152"/>
            <a:ext cx="5540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r>
              <a:rPr lang="en-GB"/>
              <a:t>Physics department, University of Babylon, 2018.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202" y="5809152"/>
            <a:ext cx="5540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405F97FB-85A4-49E9-BA53-E68A7A753320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2346" y="1221175"/>
            <a:ext cx="7772400" cy="1470025"/>
          </a:xfrm>
        </p:spPr>
        <p:txBody>
          <a:bodyPr>
            <a:normAutofit/>
          </a:bodyPr>
          <a:lstStyle/>
          <a:p>
            <a:r>
              <a:rPr lang="en-US" dirty="0" smtClean="0"/>
              <a:t>Electronic 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3430443"/>
            <a:ext cx="9144000" cy="2362200"/>
          </a:xfrm>
        </p:spPr>
        <p:txBody>
          <a:bodyPr>
            <a:noAutofit/>
          </a:bodyPr>
          <a:lstStyle/>
          <a:p>
            <a:r>
              <a:rPr lang="en-US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Professor Ehssan Al-Bermany</a:t>
            </a:r>
            <a:endParaRPr lang="ar-IQ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Asst.lecture Israa Hussein</a:t>
            </a:r>
            <a:endParaRPr lang="en-US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rtl="1"/>
            <a:r>
              <a:rPr lang="en-US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baseline="30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</a:t>
            </a:r>
            <a:r>
              <a:rPr lang="en-US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semester </a:t>
            </a:r>
          </a:p>
          <a:p>
            <a:pPr rtl="1"/>
            <a:endParaRPr lang="en-US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rtl="1"/>
            <a:endParaRPr lang="ar-IQ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70" y="18197"/>
            <a:ext cx="1747225" cy="8106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97556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2057400"/>
            <a:ext cx="6965245" cy="2895600"/>
          </a:xfrm>
        </p:spPr>
        <p:txBody>
          <a:bodyPr>
            <a:normAutofit fontScale="90000"/>
          </a:bodyPr>
          <a:lstStyle/>
          <a:p>
            <a:r>
              <a:rPr lang="en-US" b="1" dirty="0"/>
              <a:t/>
            </a:r>
            <a:br>
              <a:rPr lang="en-US" b="1" dirty="0"/>
            </a:br>
            <a:r>
              <a:rPr lang="en-US" b="1" dirty="0"/>
              <a:t/>
            </a:r>
            <a:br>
              <a:rPr lang="en-US" b="1" dirty="0"/>
            </a:br>
            <a:r>
              <a:rPr lang="en-US" b="1" dirty="0"/>
              <a:t>Chapter </a:t>
            </a:r>
            <a:r>
              <a:rPr lang="en-US" b="1" dirty="0" smtClean="0"/>
              <a:t>One: </a:t>
            </a:r>
            <a:r>
              <a:rPr lang="en-US" b="1" dirty="0"/>
              <a:t>Semiconductor Material</a:t>
            </a:r>
            <a:br>
              <a:rPr lang="en-US" b="1" dirty="0"/>
            </a:br>
            <a:r>
              <a:rPr lang="en-US" b="1" dirty="0"/>
              <a:t/>
            </a:r>
            <a:br>
              <a:rPr lang="en-US" b="1" dirty="0"/>
            </a:br>
            <a:r>
              <a:rPr lang="en-US" b="1" dirty="0"/>
              <a:t>Lecture 1</a:t>
            </a:r>
            <a:r>
              <a:rPr lang="en-US" dirty="0"/>
              <a:t/>
            </a:r>
            <a:br>
              <a:rPr lang="en-US" dirty="0"/>
            </a:br>
            <a:r>
              <a:rPr lang="ar-IQ" dirty="0"/>
              <a:t/>
            </a:r>
            <a:br>
              <a:rPr lang="ar-IQ" dirty="0"/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F97FB-85A4-49E9-BA53-E68A7A753320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2056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5021" y="660387"/>
            <a:ext cx="6965245" cy="706418"/>
          </a:xfrm>
        </p:spPr>
        <p:txBody>
          <a:bodyPr>
            <a:normAutofit fontScale="90000"/>
          </a:bodyPr>
          <a:lstStyle/>
          <a:p>
            <a:r>
              <a:rPr lang="en-GB" b="1" dirty="0">
                <a:solidFill>
                  <a:schemeClr val="tx2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Electronics</a:t>
            </a:r>
            <a:endParaRPr lang="en-US" dirty="0">
              <a:solidFill>
                <a:schemeClr val="tx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1" y="1524001"/>
            <a:ext cx="7696200" cy="4800599"/>
          </a:xfrm>
        </p:spPr>
        <p:txBody>
          <a:bodyPr>
            <a:noAutofit/>
          </a:bodyPr>
          <a:lstStyle/>
          <a:p>
            <a:pPr marL="0" indent="0" algn="just" eaLnBrk="0" hangingPunct="0">
              <a:buNone/>
            </a:pPr>
            <a:r>
              <a:rPr lang="en-US" sz="2000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Electronics </a:t>
            </a:r>
            <a:r>
              <a:rPr lang="en-US" sz="20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is</a:t>
            </a:r>
            <a:r>
              <a:rPr lang="en-US" sz="20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the 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branch of physics </a:t>
            </a:r>
            <a:r>
              <a:rPr lang="en-US" sz="20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that 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deals </a:t>
            </a:r>
            <a:r>
              <a:rPr lang="en-US" sz="20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with:</a:t>
            </a:r>
          </a:p>
          <a:p>
            <a:pPr marL="457200" indent="-457200" algn="just" eaLnBrk="0" hangingPunct="0">
              <a:buFont typeface="+mj-lt"/>
              <a:buAutoNum type="arabicPeriod"/>
            </a:pPr>
            <a:r>
              <a:rPr lang="en-US" sz="2000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the </a:t>
            </a:r>
            <a:r>
              <a:rPr lang="en-US" sz="20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emission and effects of </a:t>
            </a:r>
            <a:r>
              <a:rPr lang="en-US" sz="2000" b="1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electrons</a:t>
            </a:r>
            <a:endParaRPr lang="en-US" sz="2000" dirty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 marL="457200" indent="-457200" algn="just" eaLnBrk="0" hangingPunct="0">
              <a:buFont typeface="+mj-lt"/>
              <a:buAutoNum type="arabicPeriod"/>
            </a:pPr>
            <a:r>
              <a:rPr lang="en-US" sz="2000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the </a:t>
            </a:r>
            <a:r>
              <a:rPr lang="en-US" sz="20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use of electronic devices</a:t>
            </a:r>
            <a:r>
              <a:rPr lang="en-US" sz="20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, i.e., </a:t>
            </a:r>
            <a:endParaRPr lang="en-US" sz="2000" dirty="0" smtClean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 marL="0" indent="0" algn="just" eaLnBrk="0" hangingPunct="0">
              <a:buNone/>
            </a:pPr>
            <a:r>
              <a:rPr lang="en-US" sz="2000" b="1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Science </a:t>
            </a:r>
            <a:r>
              <a:rPr lang="en-US" sz="20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of the motion of charges</a:t>
            </a:r>
            <a:r>
              <a:rPr lang="en-US" sz="20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in a 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gas</a:t>
            </a:r>
            <a:r>
              <a:rPr lang="en-US" sz="20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, 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vacuum</a:t>
            </a:r>
            <a:r>
              <a:rPr lang="en-US" sz="20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or 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semiconductor</a:t>
            </a:r>
            <a:r>
              <a:rPr lang="en-US" sz="2000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.</a:t>
            </a:r>
          </a:p>
          <a:p>
            <a:pPr marL="0" indent="0" algn="just" eaLnBrk="0" hangingPunct="0">
              <a:buNone/>
            </a:pPr>
            <a:endParaRPr lang="en-GB" sz="2000" dirty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§"/>
            </a:pPr>
            <a:r>
              <a:rPr lang="en-US" sz="2000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An </a:t>
            </a:r>
            <a:r>
              <a:rPr lang="en-US" sz="20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electronic 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building </a:t>
            </a:r>
            <a:r>
              <a:rPr lang="en-US" sz="2000" dirty="0" smtClean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blocks 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packaged </a:t>
            </a:r>
            <a:r>
              <a:rPr lang="en-US" sz="20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in a 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discrete form with two or more </a:t>
            </a:r>
            <a:r>
              <a:rPr lang="en-US" sz="2000" dirty="0" smtClean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connecting leads</a:t>
            </a:r>
            <a:r>
              <a:rPr lang="en-US" sz="2000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or metallic pads.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en-US" sz="2000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Components</a:t>
            </a:r>
            <a:r>
              <a:rPr lang="en-US" sz="2000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are </a:t>
            </a:r>
            <a:r>
              <a:rPr lang="en-US" sz="2000" dirty="0" smtClean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connected together to create an electronic circuit </a:t>
            </a:r>
            <a:r>
              <a:rPr lang="en-US" sz="2000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with </a:t>
            </a:r>
            <a:r>
              <a:rPr lang="en-US" sz="2000" b="1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a particular function</a:t>
            </a:r>
            <a:r>
              <a:rPr lang="en-US" sz="2000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, e.g.: an </a:t>
            </a:r>
            <a:r>
              <a:rPr lang="en-US" sz="2000" b="1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amplifier</a:t>
            </a:r>
            <a:r>
              <a:rPr lang="en-US" sz="2000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radio</a:t>
            </a:r>
            <a:r>
              <a:rPr lang="en-US" sz="2000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receiver</a:t>
            </a:r>
            <a:r>
              <a:rPr lang="en-US" sz="2000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or </a:t>
            </a:r>
            <a:r>
              <a:rPr lang="en-US" sz="2000" b="1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oscillator</a:t>
            </a:r>
            <a:r>
              <a:rPr lang="en-US" sz="2000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. Active components are sometimes called </a:t>
            </a:r>
            <a:r>
              <a:rPr lang="en-US" sz="2000" b="1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devices</a:t>
            </a:r>
            <a:r>
              <a:rPr lang="en-US" sz="2000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. 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Composed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subsystems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or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electronic circuits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which may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include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amplifiers signal sources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power supplies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etc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…, e.g.: Laptop, DVD players, iPod, mobile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phonex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PDA (Personal Digital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Assistant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en-GB" sz="2000" dirty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F97FB-85A4-49E9-BA53-E68A7A753320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6832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13813" y="545049"/>
            <a:ext cx="6965245" cy="630218"/>
          </a:xfrm>
        </p:spPr>
        <p:txBody>
          <a:bodyPr>
            <a:normAutofit/>
          </a:bodyPr>
          <a:lstStyle/>
          <a:p>
            <a:pPr lvl="1" algn="ctr" rtl="0"/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Atomic structure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1126834"/>
            <a:ext cx="5638800" cy="5197766"/>
          </a:xfrm>
        </p:spPr>
        <p:txBody>
          <a:bodyPr>
            <a:noAutofit/>
          </a:bodyPr>
          <a:lstStyle/>
          <a:p>
            <a:pPr algn="just">
              <a:buFont typeface="Wingdings" panose="05000000000000000000" pitchFamily="2" charset="2"/>
              <a:buChar char="§"/>
            </a:pPr>
            <a:r>
              <a:rPr lang="en-US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All 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matters on earth made of atoms 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(made up of 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elements or combination </a:t>
            </a:r>
            <a:r>
              <a:rPr lang="en-US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of elements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 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all 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atoms 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consist of </a:t>
            </a:r>
            <a:r>
              <a:rPr lang="en-US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electrons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protons 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</a:t>
            </a:r>
            <a:r>
              <a:rPr lang="en-US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neutrons</a:t>
            </a:r>
            <a:r>
              <a:rPr lang="en-US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except</a:t>
            </a:r>
            <a:r>
              <a:rPr lang="en-US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normal hydrogen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which does not have a neutron. </a:t>
            </a:r>
            <a:endParaRPr lang="en-US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§"/>
            </a:pPr>
            <a:r>
              <a:rPr lang="en-US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 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atom 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 the smallest particle of an element that retains the characteristics of that element.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According to Bohr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atoms have a </a:t>
            </a:r>
            <a:r>
              <a:rPr lang="en-US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planetary orbits structure 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that 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consists of 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central </a:t>
            </a:r>
            <a:r>
              <a:rPr lang="en-US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nucleus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surround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by </a:t>
            </a:r>
            <a:r>
              <a:rPr lang="en-US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orbiting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electrons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(Figure 1). 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Nucleus contains </a:t>
            </a:r>
            <a:r>
              <a:rPr lang="en-US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protons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en-US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neutrons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similar to the way planets orbit the sun in our 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solar 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system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Each type of atom 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has </a:t>
            </a:r>
            <a:r>
              <a:rPr lang="en-US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certain number of electrons 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</a:t>
            </a:r>
            <a:r>
              <a:rPr lang="en-US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protons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that distinguishes it from atoms of other elements. 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Each electron 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has its </a:t>
            </a:r>
            <a:r>
              <a:rPr lang="en-US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own orbit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that 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corresponds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to different </a:t>
            </a:r>
            <a:r>
              <a:rPr lang="en-US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energy levels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§"/>
            </a:pP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an atom, orbits are grouped into energy bands known as shells. Each shell has a fixed maximum number of electrons at allowed energy levels. The maximum number of electrons 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</a:t>
            </a:r>
          </a:p>
          <a:p>
            <a:pPr marL="0" indent="0" algn="just">
              <a:buNone/>
            </a:pP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that 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can exist in each shell can be calculated as,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Ne=2n2                 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where n is the number of the shell.</a:t>
            </a:r>
          </a:p>
          <a:p>
            <a:pPr algn="just">
              <a:buFont typeface="Wingdings" panose="05000000000000000000" pitchFamily="2" charset="2"/>
              <a:buChar char="§"/>
            </a:pP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F97FB-85A4-49E9-BA53-E68A7A753320}" type="slidenum">
              <a:rPr lang="en-US" smtClean="0"/>
              <a:t>4</a:t>
            </a:fld>
            <a:endParaRPr lang="en-US"/>
          </a:p>
        </p:txBody>
      </p:sp>
      <p:pic>
        <p:nvPicPr>
          <p:cNvPr id="8" name="Picture 7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60"/>
          <a:stretch/>
        </p:blipFill>
        <p:spPr bwMode="auto">
          <a:xfrm>
            <a:off x="6428509" y="2226842"/>
            <a:ext cx="2514600" cy="25908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Rectangle 4"/>
          <p:cNvSpPr/>
          <p:nvPr/>
        </p:nvSpPr>
        <p:spPr>
          <a:xfrm>
            <a:off x="7010400" y="5114499"/>
            <a:ext cx="114165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>
                <a:latin typeface="Tempus Sans ITC" panose="04020404030D07020202" pitchFamily="82" charset="0"/>
                <a:ea typeface="Tahoma" panose="020B0604030504040204" pitchFamily="34" charset="0"/>
                <a:cs typeface="Tahoma" panose="020B0604030504040204" pitchFamily="34" charset="0"/>
              </a:rPr>
              <a:t>Figure (1)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6800" y="5601872"/>
            <a:ext cx="381000" cy="23812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7244" y="5869217"/>
            <a:ext cx="1047750" cy="390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8990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838200"/>
            <a:ext cx="5715000" cy="5486400"/>
          </a:xfrm>
        </p:spPr>
        <p:txBody>
          <a:bodyPr>
            <a:normAutofit fontScale="92500" lnSpcReduction="20000"/>
          </a:bodyPr>
          <a:lstStyle/>
          <a:p>
            <a:pPr algn="just">
              <a:buFont typeface="Wingdings" panose="05000000000000000000" pitchFamily="2" charset="2"/>
              <a:buChar char="§"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Electrons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that are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 orbits farther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from the nucleus have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higher energy and are less tightly bound to the atom than those closer to the nucleus.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§"/>
            </a:pP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Electrons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with the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highest energy exist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the outermost shell of an atom and are relatively loosely bound to the atom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This outermost shell is known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 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valence shell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electrons in this shell are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called 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valence electrons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§"/>
            </a:pP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Valence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electrons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contribute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 chemical reactions and bonding within the structure of a material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determine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its electrical properties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Maximum number of valence electron 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 8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§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atom is 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stable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if it has 8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valence electrons.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number of valence electrons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determines the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ability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material to conduct current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650062" y="5867400"/>
            <a:ext cx="554023" cy="365125"/>
          </a:xfrm>
        </p:spPr>
        <p:txBody>
          <a:bodyPr/>
          <a:lstStyle/>
          <a:p>
            <a:fld id="{405F97FB-85A4-49E9-BA53-E68A7A753320}" type="slidenum">
              <a:rPr lang="en-US" smtClean="0"/>
              <a:t>5</a:t>
            </a:fld>
            <a:endParaRPr lang="en-US"/>
          </a:p>
        </p:txBody>
      </p:sp>
      <p:pic>
        <p:nvPicPr>
          <p:cNvPr id="8" name="Picture 7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5" t="2455"/>
          <a:stretch/>
        </p:blipFill>
        <p:spPr bwMode="auto">
          <a:xfrm>
            <a:off x="6553200" y="1524000"/>
            <a:ext cx="2589663" cy="24384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Rectangle 1"/>
          <p:cNvSpPr/>
          <p:nvPr/>
        </p:nvSpPr>
        <p:spPr>
          <a:xfrm>
            <a:off x="6786349" y="4096434"/>
            <a:ext cx="228145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Figure 2: Illustration of the Bohr model of the silicon atom.</a:t>
            </a:r>
            <a:endParaRPr lang="en-GB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-26158" y="6496629"/>
            <a:ext cx="741755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© </a:t>
            </a:r>
            <a:r>
              <a:rPr lang="en-GB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Prof E. Al-Bermany, Department of Physics, </a:t>
            </a:r>
            <a:r>
              <a:rPr lang="en-GB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University of </a:t>
            </a:r>
            <a:r>
              <a:rPr lang="en-GB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Babylon.</a:t>
            </a:r>
            <a:endParaRPr lang="en-US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7010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685800"/>
            <a:ext cx="8001000" cy="5562600"/>
          </a:xfrm>
        </p:spPr>
        <p:txBody>
          <a:bodyPr>
            <a:noAutofit/>
          </a:bodyPr>
          <a:lstStyle/>
          <a:p>
            <a:pPr marL="365760" lvl="1" indent="0" algn="just">
              <a:buNone/>
            </a:pP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Materials Classification 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(Insulators, Conductors, and Semiconductor)</a:t>
            </a:r>
          </a:p>
          <a:p>
            <a:pPr marL="365760" lvl="1" indent="0" algn="just">
              <a:buNone/>
            </a:pP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 terms of their electrical properties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materials can be classified into three groups: conductors, semiconductors, and insulators. </a:t>
            </a:r>
          </a:p>
          <a:p>
            <a:pPr marL="365760" lvl="1" indent="0" algn="just">
              <a:buNone/>
            </a:pP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Insulators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insulator is a material that 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does not conduct electrical current under normal conditions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lvl="1" algn="just">
              <a:buFont typeface="Wingdings" panose="05000000000000000000" pitchFamily="2" charset="2"/>
              <a:buChar char="§"/>
            </a:pP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Valence 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electrons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are 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tightly bound to the atoms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therefore, there are 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very few free electrons in an insulator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 algn="just">
              <a:buFont typeface="Wingdings" panose="05000000000000000000" pitchFamily="2" charset="2"/>
              <a:buChar char="§"/>
            </a:pP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Energy 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gap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an insulator is very wide (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≥ 6 eV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Valence electron requires a large electric field to gain enough energy to jump into conduction band. </a:t>
            </a: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 algn="just">
              <a:buFont typeface="Wingdings" panose="05000000000000000000" pitchFamily="2" charset="2"/>
              <a:buChar char="§"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Examples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insulators are rubber, plastics, glass, mica, and quartz.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F97FB-85A4-49E9-BA53-E68A7A753320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9370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11676"/>
            <a:ext cx="7772400" cy="5712923"/>
          </a:xfrm>
        </p:spPr>
        <p:txBody>
          <a:bodyPr>
            <a:noAutofit/>
          </a:bodyPr>
          <a:lstStyle/>
          <a:p>
            <a:pPr algn="just">
              <a:buFont typeface="Wingdings" panose="05000000000000000000" pitchFamily="2" charset="2"/>
              <a:buChar char="§"/>
            </a:pPr>
            <a:r>
              <a:rPr lang="en-US" sz="19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Conductors</a:t>
            </a:r>
            <a:r>
              <a:rPr lang="en-US" sz="1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conductor</a:t>
            </a:r>
            <a:r>
              <a:rPr lang="en-US" sz="1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 a material that </a:t>
            </a:r>
            <a:r>
              <a:rPr lang="en-US" sz="19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easily conducts electrical current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Most </a:t>
            </a:r>
            <a:r>
              <a:rPr lang="en-US" sz="19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metals</a:t>
            </a:r>
            <a:r>
              <a:rPr lang="en-US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are </a:t>
            </a:r>
            <a:r>
              <a:rPr lang="en-US" sz="19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good conductors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sz="19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§"/>
            </a:pPr>
            <a:r>
              <a:rPr lang="en-US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sz="1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best conductors 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are (</a:t>
            </a:r>
            <a:r>
              <a:rPr lang="en-US" sz="1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with </a:t>
            </a:r>
            <a:r>
              <a:rPr lang="en-US" sz="19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one</a:t>
            </a:r>
            <a:r>
              <a:rPr lang="en-US" sz="1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valence electron</a:t>
            </a:r>
            <a:r>
              <a:rPr lang="en-US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e.g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.: copper (Cu), silver (Ag), gold (Au), and aluminum (Al), which are characterized by </a:t>
            </a:r>
            <a:r>
              <a:rPr lang="en-US" sz="19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atoms with only one valence electron very loosely bound to the atom</a:t>
            </a:r>
            <a:r>
              <a:rPr lang="en-US" sz="19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en-US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a conductor, the valence band and the conductor band </a:t>
            </a:r>
            <a:r>
              <a:rPr lang="en-US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overlaps</a:t>
            </a:r>
          </a:p>
          <a:p>
            <a:pPr marL="0" indent="0" algn="just">
              <a:buNone/>
            </a:pPr>
            <a:r>
              <a:rPr lang="en-US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(≤ 0.01 eV). 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Only a little energy or voltage is needed for the electron to jump into conduction band</a:t>
            </a:r>
            <a:r>
              <a:rPr lang="en-US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endParaRPr lang="en-US" sz="19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§"/>
            </a:pPr>
            <a:r>
              <a:rPr lang="en-US" sz="19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Semiconductors</a:t>
            </a:r>
            <a:r>
              <a:rPr lang="en-US" sz="1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semiconductor is a material that is </a:t>
            </a:r>
            <a:r>
              <a:rPr lang="en-US" sz="19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between conductors and insulators 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its ability to conduct electrical current. A semiconductor in </a:t>
            </a:r>
            <a:r>
              <a:rPr lang="en-US" sz="19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its pure (intrinsic) </a:t>
            </a:r>
            <a:r>
              <a:rPr lang="en-US" sz="19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state is </a:t>
            </a:r>
            <a:r>
              <a:rPr lang="en-US" sz="19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neither a good conductor nor a good insulator. 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Single-element semiconductors </a:t>
            </a:r>
            <a:r>
              <a:rPr lang="en-US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are silicon 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Si), germanium 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(Ge), antimony (Sb), arsenic (As), astatine (At), boron (B), polonium (Po</a:t>
            </a:r>
            <a:r>
              <a:rPr lang="en-US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tellurium (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these semiconductor </a:t>
            </a:r>
            <a:r>
              <a:rPr lang="en-US" sz="19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characterized by </a:t>
            </a:r>
            <a:r>
              <a:rPr lang="en-US" sz="1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atoms with </a:t>
            </a:r>
            <a:r>
              <a:rPr lang="en-US" sz="19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four</a:t>
            </a:r>
            <a:r>
              <a:rPr lang="en-US" sz="1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valence electrons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Compound semiconductors such as gallium arsenide, indium phosphide, gallium nitride, silicon </a:t>
            </a:r>
            <a:r>
              <a:rPr lang="en-US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carbide 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silicon germanium are also commonly used. </a:t>
            </a:r>
            <a:r>
              <a:rPr lang="en-US" sz="19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Silicon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the most commonly used semiconductor.</a:t>
            </a:r>
            <a:endParaRPr lang="en-GB" sz="1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§"/>
            </a:pPr>
            <a:endParaRPr lang="en-GB" sz="1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382000" y="6477000"/>
            <a:ext cx="554023" cy="365125"/>
          </a:xfrm>
        </p:spPr>
        <p:txBody>
          <a:bodyPr/>
          <a:lstStyle/>
          <a:p>
            <a:fld id="{405F97FB-85A4-49E9-BA53-E68A7A753320}" type="slidenum">
              <a:rPr lang="en-US" smtClean="0">
                <a:solidFill>
                  <a:schemeClr val="bg1"/>
                </a:solidFill>
              </a:rPr>
              <a:t>7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8981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685800"/>
            <a:ext cx="7620000" cy="5638800"/>
          </a:xfrm>
        </p:spPr>
        <p:txBody>
          <a:bodyPr>
            <a:normAutofit lnSpcReduction="10000"/>
          </a:bodyPr>
          <a:lstStyle/>
          <a:p>
            <a:pPr algn="just">
              <a:buFont typeface="Wingdings" panose="05000000000000000000" pitchFamily="2" charset="2"/>
              <a:buChar char="§"/>
            </a:pP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Silicon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a semiconductor and </a:t>
            </a:r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Copper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 a conductor. 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Bohr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diagrams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the silicon atom and the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Copper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atom are shown in following 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Figure 3. </a:t>
            </a:r>
            <a:endParaRPr lang="en-US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§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Silicon atom has 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electrons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its valence ring. This makes it a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semiconductor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§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Copper atom has only 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electron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its valence ring. This makes it good </a:t>
            </a:r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conductor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buFont typeface="Wingdings" panose="05000000000000000000" pitchFamily="2" charset="2"/>
              <a:buChar char="Ø"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Figure 3: Diagrams of the silicon and copper atoms.</a:t>
            </a:r>
            <a:endParaRPr lang="en-GB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F97FB-85A4-49E9-BA53-E68A7A753320}" type="slidenum">
              <a:rPr lang="en-US" smtClean="0"/>
              <a:t>8</a:t>
            </a:fld>
            <a:endParaRPr lang="en-US"/>
          </a:p>
        </p:txBody>
      </p:sp>
      <p:pic>
        <p:nvPicPr>
          <p:cNvPr id="7" name="Picture 6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22"/>
          <a:stretch/>
        </p:blipFill>
        <p:spPr bwMode="auto">
          <a:xfrm>
            <a:off x="2781300" y="3200400"/>
            <a:ext cx="3848100" cy="23622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787157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9377" y="304800"/>
            <a:ext cx="6965245" cy="858818"/>
          </a:xfrm>
        </p:spPr>
        <p:txBody>
          <a:bodyPr>
            <a:normAutofit/>
          </a:bodyPr>
          <a:lstStyle/>
          <a:p>
            <a:pPr lvl="2" algn="ctr"/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Silicon and Germanium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1998" y="1040048"/>
            <a:ext cx="5165474" cy="5572191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sz="2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atomic structures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silicon and germanium are compared in </a:t>
            </a:r>
            <a:r>
              <a:rPr lang="en-US" sz="2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Figure 4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endParaRPr lang="en-US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n-US" sz="2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Both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silicon and germanium 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have the characteristic </a:t>
            </a:r>
            <a:r>
              <a:rPr lang="en-US" sz="2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four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valence electrons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en-US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sz="2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valence electrons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germanium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are in the 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fourth shell </a:t>
            </a:r>
            <a:r>
              <a:rPr lang="en-US" sz="2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while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those in </a:t>
            </a:r>
            <a:r>
              <a:rPr lang="en-US" sz="2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silicon</a:t>
            </a:r>
            <a:r>
              <a:rPr lang="en-US" sz="2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are in the </a:t>
            </a:r>
            <a:r>
              <a:rPr lang="en-US" sz="2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third shell</a:t>
            </a:r>
            <a:r>
              <a:rPr lang="en-US" sz="2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closer to the nucleus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This 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means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that the 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germanium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valence electrons are at 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higher energy levels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than those in </a:t>
            </a:r>
            <a:r>
              <a:rPr lang="en-US" sz="2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silicon.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 algn="just">
              <a:buNone/>
            </a:pP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Therefore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require </a:t>
            </a:r>
            <a:r>
              <a:rPr lang="en-US" sz="2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en-US" sz="2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smaller amount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additional </a:t>
            </a:r>
            <a:r>
              <a:rPr lang="en-US" sz="2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energy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 escape from the atom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This property makes </a:t>
            </a:r>
            <a:r>
              <a:rPr lang="en-US" sz="2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germanium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more </a:t>
            </a:r>
            <a:r>
              <a:rPr lang="en-US" sz="2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unstable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at </a:t>
            </a:r>
            <a:r>
              <a:rPr lang="en-US" sz="2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high temperatures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results in excessive reverse current. </a:t>
            </a:r>
            <a:r>
              <a:rPr lang="en-US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This 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 why silicon is a more </a:t>
            </a:r>
            <a:r>
              <a:rPr lang="en-US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widely 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used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semiconductive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material</a:t>
            </a:r>
            <a:r>
              <a:rPr lang="en-US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F97FB-85A4-49E9-BA53-E68A7A753320}" type="slidenum">
              <a:rPr lang="en-US" smtClean="0"/>
              <a:t>9</a:t>
            </a:fld>
            <a:endParaRPr lang="en-US"/>
          </a:p>
        </p:txBody>
      </p:sp>
      <p:pic>
        <p:nvPicPr>
          <p:cNvPr id="6" name="Picture 5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886"/>
          <a:stretch/>
        </p:blipFill>
        <p:spPr bwMode="auto">
          <a:xfrm>
            <a:off x="5927472" y="2057400"/>
            <a:ext cx="3192465" cy="191321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7" name="Rectangle 6"/>
          <p:cNvSpPr/>
          <p:nvPr/>
        </p:nvSpPr>
        <p:spPr>
          <a:xfrm>
            <a:off x="7205998" y="4191000"/>
            <a:ext cx="101822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Figure 4 </a:t>
            </a:r>
          </a:p>
        </p:txBody>
      </p:sp>
    </p:spTree>
    <p:extLst>
      <p:ext uri="{BB962C8B-B14F-4D97-AF65-F5344CB8AC3E}">
        <p14:creationId xmlns:p14="http://schemas.microsoft.com/office/powerpoint/2010/main" val="1542384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ushpin">
  <a:themeElements>
    <a:clrScheme name="Pushpin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Pushpin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ushpin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4375</TotalTime>
  <Words>1009</Words>
  <Application>Microsoft Office PowerPoint</Application>
  <PresentationFormat>On-screen Show (4:3)</PresentationFormat>
  <Paragraphs>71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Pushpin</vt:lpstr>
      <vt:lpstr>Electronic </vt:lpstr>
      <vt:lpstr>  Chapter One: Semiconductor Material  Lecture 1  </vt:lpstr>
      <vt:lpstr>Electronics</vt:lpstr>
      <vt:lpstr>Atomic structure</vt:lpstr>
      <vt:lpstr>PowerPoint Presentation</vt:lpstr>
      <vt:lpstr>PowerPoint Presentation</vt:lpstr>
      <vt:lpstr>PowerPoint Presentation</vt:lpstr>
      <vt:lpstr>PowerPoint Presentation</vt:lpstr>
      <vt:lpstr>Silicon and Germanium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الميكانيك الاحصائي</dc:title>
  <dc:creator>EDJ</dc:creator>
  <cp:lastModifiedBy>DR.Ahmed Saker 2o1O</cp:lastModifiedBy>
  <cp:revision>145</cp:revision>
  <dcterms:created xsi:type="dcterms:W3CDTF">2018-02-25T19:08:07Z</dcterms:created>
  <dcterms:modified xsi:type="dcterms:W3CDTF">2023-12-12T08:34:21Z</dcterms:modified>
</cp:coreProperties>
</file>