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4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72" r:id="rId14"/>
    <p:sldId id="273" r:id="rId15"/>
    <p:sldId id="274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90" r:id="rId30"/>
    <p:sldId id="291" r:id="rId31"/>
    <p:sldId id="293" r:id="rId32"/>
    <p:sldId id="300" r:id="rId33"/>
    <p:sldId id="301" r:id="rId34"/>
    <p:sldId id="302" r:id="rId35"/>
    <p:sldId id="303" r:id="rId36"/>
  </p:sldIdLst>
  <p:sldSz cx="10693400" cy="7556500"/>
  <p:notesSz cx="10693400" cy="75565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16" y="-3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5422" y="575324"/>
            <a:ext cx="8482555" cy="1315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000099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85744" y="2712520"/>
            <a:ext cx="8521911" cy="2552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35219" y="838682"/>
            <a:ext cx="636526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20" dirty="0">
                <a:latin typeface="Georgia"/>
                <a:cs typeface="Georgia"/>
              </a:rPr>
              <a:t>General</a:t>
            </a:r>
            <a:r>
              <a:rPr sz="2400" b="1" spc="15" dirty="0">
                <a:latin typeface="Georgia"/>
                <a:cs typeface="Georgia"/>
              </a:rPr>
              <a:t> </a:t>
            </a:r>
            <a:r>
              <a:rPr sz="2400" b="1" spc="30" dirty="0">
                <a:latin typeface="Georgia"/>
                <a:cs typeface="Georgia"/>
              </a:rPr>
              <a:t>Human</a:t>
            </a:r>
            <a:r>
              <a:rPr sz="2400" b="1" spc="25" dirty="0">
                <a:latin typeface="Georgia"/>
                <a:cs typeface="Georgia"/>
              </a:rPr>
              <a:t> Anatomy </a:t>
            </a:r>
            <a:r>
              <a:rPr sz="2400" b="1" spc="-5" dirty="0">
                <a:latin typeface="Georgia"/>
                <a:cs typeface="Georgia"/>
              </a:rPr>
              <a:t>&amp;</a:t>
            </a:r>
            <a:r>
              <a:rPr sz="2400" b="1" spc="40" dirty="0">
                <a:latin typeface="Georgia"/>
                <a:cs typeface="Georgia"/>
              </a:rPr>
              <a:t> </a:t>
            </a:r>
            <a:r>
              <a:rPr sz="2400" b="1" spc="20" dirty="0">
                <a:latin typeface="Georgia"/>
                <a:cs typeface="Georgia"/>
              </a:rPr>
              <a:t>Physiology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86651" y="1339850"/>
            <a:ext cx="27025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i="1" spc="5" dirty="0" smtClean="0">
                <a:latin typeface="Georgia"/>
                <a:cs typeface="Georgia"/>
              </a:rPr>
              <a:t>Chapter</a:t>
            </a:r>
            <a:r>
              <a:rPr sz="4000" b="1" i="1" spc="-45" dirty="0" smtClean="0">
                <a:latin typeface="Georgia"/>
                <a:cs typeface="Georgia"/>
              </a:rPr>
              <a:t> </a:t>
            </a:r>
            <a:r>
              <a:rPr lang="en-US" sz="4000" b="1" i="1" spc="5" dirty="0" smtClean="0">
                <a:latin typeface="Georgia"/>
                <a:cs typeface="Georgia"/>
              </a:rPr>
              <a:t>7</a:t>
            </a:r>
            <a:endParaRPr sz="4000" dirty="0">
              <a:latin typeface="Georgia"/>
              <a:cs typeface="Georg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36700" y="2075994"/>
            <a:ext cx="693419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15" dirty="0">
                <a:latin typeface="Georgia"/>
                <a:cs typeface="Georgia"/>
              </a:rPr>
              <a:t>The</a:t>
            </a:r>
            <a:r>
              <a:rPr sz="4400" b="1" spc="-10" dirty="0">
                <a:latin typeface="Georgia"/>
                <a:cs typeface="Georgia"/>
              </a:rPr>
              <a:t> </a:t>
            </a:r>
            <a:r>
              <a:rPr sz="4400" b="1" spc="15" dirty="0">
                <a:latin typeface="Georgia"/>
                <a:cs typeface="Georgia"/>
              </a:rPr>
              <a:t>Urinary</a:t>
            </a:r>
            <a:r>
              <a:rPr sz="4400" b="1" spc="-10" dirty="0">
                <a:latin typeface="Georgia"/>
                <a:cs typeface="Georgia"/>
              </a:rPr>
              <a:t> </a:t>
            </a:r>
            <a:r>
              <a:rPr sz="4400" b="1" spc="15" dirty="0">
                <a:latin typeface="Georgia"/>
                <a:cs typeface="Georgia"/>
              </a:rPr>
              <a:t>System</a:t>
            </a:r>
            <a:endParaRPr sz="4400" dirty="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817282" y="2673913"/>
            <a:ext cx="5283200" cy="0"/>
          </a:xfrm>
          <a:custGeom>
            <a:avLst/>
            <a:gdLst/>
            <a:ahLst/>
            <a:cxnLst/>
            <a:rect l="l" t="t" r="r" b="b"/>
            <a:pathLst>
              <a:path w="5283200">
                <a:moveTo>
                  <a:pt x="0" y="0"/>
                </a:moveTo>
                <a:lnTo>
                  <a:pt x="5282670" y="1"/>
                </a:lnTo>
              </a:path>
            </a:pathLst>
          </a:custGeom>
          <a:ln w="26293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مستطيل 25"/>
          <p:cNvSpPr/>
          <p:nvPr/>
        </p:nvSpPr>
        <p:spPr>
          <a:xfrm>
            <a:off x="698500" y="2863850"/>
            <a:ext cx="9067800" cy="4249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Dr. Zainab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Hayder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Alkufaishi</a:t>
            </a:r>
            <a:endParaRPr kumimoji="0" lang="en-US" sz="3600" b="1" i="0" u="none" strike="noStrike" kern="0" cap="none" spc="0" normalizeH="0" baseline="0" noProof="0" dirty="0" smtClean="0">
              <a:ln>
                <a:noFill/>
              </a:ln>
              <a:solidFill>
                <a:srgbClr val="3300CC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lang="en-US" sz="2800" dirty="0" err="1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M.B.Ch.B</a:t>
            </a:r>
            <a:r>
              <a:rPr lang="en-US" sz="2800" dirty="0">
                <a:solidFill>
                  <a:srgbClr val="0033CC"/>
                </a:solidFill>
                <a:latin typeface="Arial Rounded MT Bold" pitchFamily="34" charset="0"/>
                <a:cs typeface="Andalus" pitchFamily="18" charset="-78"/>
              </a:rPr>
              <a:t>   F.I.C.M.S.  Path.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1224280" marR="134620" lvl="0" indent="-1080770" algn="ctr" rtl="0">
              <a:lnSpc>
                <a:spcPct val="151000"/>
              </a:lnSpc>
              <a:spcBef>
                <a:spcPts val="100"/>
              </a:spcBef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2</a:t>
            </a:r>
            <a:r>
              <a:rPr kumimoji="0" lang="en-US" sz="3600" b="1" i="0" u="none" strike="noStrike" kern="0" cap="none" spc="0" normalizeH="0" baseline="3125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nd</a:t>
            </a:r>
            <a:r>
              <a:rPr kumimoji="0" lang="en-US" sz="3600" b="1" i="0" u="none" strike="noStrike" kern="0" cap="none" spc="284" normalizeH="0" baseline="3125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3600" b="1" i="0" u="none" strike="noStrike" kern="0" cap="none" spc="-2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Year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38100" lvl="0" algn="ctr">
              <a:spcBef>
                <a:spcPts val="1470"/>
              </a:spcBef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Medical</a:t>
            </a:r>
            <a:r>
              <a:rPr kumimoji="0" lang="en-US" sz="3600" b="1" i="0" u="none" strike="noStrike" kern="0" cap="none" spc="-4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Intelligent</a:t>
            </a:r>
            <a:r>
              <a:rPr kumimoji="0" lang="en-US" sz="3600" b="1" i="0" u="none" strike="noStrike" kern="0" cap="none" spc="-4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en-US" sz="3600" b="1" i="0" u="none" strike="noStrike" kern="0" cap="none" spc="-10" normalizeH="0" baseline="0" noProof="0" dirty="0" smtClean="0">
                <a:ln>
                  <a:noFill/>
                </a:ln>
                <a:solidFill>
                  <a:srgbClr val="3300CC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System</a:t>
            </a:r>
            <a:endParaRPr lang="en-US" sz="36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lvl="0" algn="ctr">
              <a:spcBef>
                <a:spcPts val="2985"/>
              </a:spcBef>
            </a:pPr>
            <a:r>
              <a:rPr lang="en-US" sz="4400" spc="-190" dirty="0">
                <a:solidFill>
                  <a:srgbClr val="3300CC"/>
                </a:solidFill>
                <a:latin typeface="Trebuchet MS"/>
                <a:cs typeface="Trebuchet MS"/>
              </a:rPr>
              <a:t>1</a:t>
            </a:r>
            <a:r>
              <a:rPr lang="en-US" sz="4400" spc="-190" baseline="30000" dirty="0">
                <a:solidFill>
                  <a:srgbClr val="3300CC"/>
                </a:solidFill>
                <a:latin typeface="Trebuchet MS"/>
                <a:cs typeface="Trebuchet MS"/>
              </a:rPr>
              <a:t>st</a:t>
            </a:r>
            <a:r>
              <a:rPr lang="en-US" sz="4400" spc="-190" dirty="0">
                <a:solidFill>
                  <a:srgbClr val="3300CC"/>
                </a:solidFill>
                <a:latin typeface="Trebuchet MS"/>
                <a:cs typeface="Trebuchet MS"/>
              </a:rPr>
              <a:t> Semeste</a:t>
            </a:r>
            <a:r>
              <a:rPr lang="en-US" sz="4400" spc="-135" dirty="0">
                <a:solidFill>
                  <a:srgbClr val="3300CC"/>
                </a:solidFill>
                <a:latin typeface="Trebuchet MS"/>
                <a:cs typeface="Trebuchet MS"/>
              </a:rPr>
              <a:t>r</a:t>
            </a:r>
            <a:r>
              <a:rPr lang="en-US" sz="4400" spc="-195" dirty="0">
                <a:solidFill>
                  <a:srgbClr val="3300CC"/>
                </a:solidFill>
                <a:latin typeface="Trebuchet MS"/>
                <a:cs typeface="Trebuchet MS"/>
              </a:rPr>
              <a:t> </a:t>
            </a:r>
            <a:r>
              <a:rPr lang="en-US" sz="4400" spc="-30" dirty="0">
                <a:solidFill>
                  <a:srgbClr val="3300CC"/>
                </a:solidFill>
                <a:latin typeface="Trebuchet MS"/>
                <a:cs typeface="Trebuchet MS"/>
              </a:rPr>
              <a:t> 2023-2024</a:t>
            </a:r>
            <a:endParaRPr lang="en-US" sz="44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0167" y="417576"/>
            <a:ext cx="3459480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1954" y="575324"/>
            <a:ext cx="27730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Glomerulus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487224"/>
            <a:ext cx="3830954" cy="502348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67030" marR="852169" indent="-354965" algn="l" rtl="0">
              <a:lnSpc>
                <a:spcPts val="3410"/>
              </a:lnSpc>
              <a:spcBef>
                <a:spcPts val="869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A</a:t>
            </a:r>
            <a:r>
              <a:rPr sz="3500" spc="-18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spec</a:t>
            </a:r>
            <a:r>
              <a:rPr sz="3500" spc="-5" dirty="0">
                <a:latin typeface="Arial MT"/>
                <a:cs typeface="Arial MT"/>
              </a:rPr>
              <a:t>i</a:t>
            </a:r>
            <a:r>
              <a:rPr sz="3500" spc="5" dirty="0">
                <a:latin typeface="Arial MT"/>
                <a:cs typeface="Arial MT"/>
              </a:rPr>
              <a:t>a</a:t>
            </a:r>
            <a:r>
              <a:rPr sz="3500" spc="-5" dirty="0">
                <a:latin typeface="Arial MT"/>
                <a:cs typeface="Arial MT"/>
              </a:rPr>
              <a:t>li</a:t>
            </a:r>
            <a:r>
              <a:rPr sz="3500" spc="5" dirty="0">
                <a:latin typeface="Arial MT"/>
                <a:cs typeface="Arial MT"/>
              </a:rPr>
              <a:t>ze</a:t>
            </a:r>
            <a:r>
              <a:rPr sz="3500" dirty="0">
                <a:latin typeface="Arial MT"/>
                <a:cs typeface="Arial MT"/>
              </a:rPr>
              <a:t>d  capillary</a:t>
            </a:r>
            <a:r>
              <a:rPr sz="3500" spc="-3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bed</a:t>
            </a:r>
          </a:p>
          <a:p>
            <a:pPr marL="367030" marR="5080" indent="-354965" algn="l" rtl="0">
              <a:lnSpc>
                <a:spcPts val="3410"/>
              </a:lnSpc>
              <a:spcBef>
                <a:spcPts val="208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Attached to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arterioles on </a:t>
            </a:r>
            <a:r>
              <a:rPr sz="3500" spc="5" dirty="0">
                <a:latin typeface="Arial MT"/>
                <a:cs typeface="Arial MT"/>
              </a:rPr>
              <a:t>both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sides (maintains 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high </a:t>
            </a:r>
            <a:r>
              <a:rPr sz="3500" spc="5" dirty="0">
                <a:latin typeface="Arial MT"/>
                <a:cs typeface="Arial MT"/>
              </a:rPr>
              <a:t>pressure)</a:t>
            </a:r>
            <a:endParaRPr sz="3500" dirty="0">
              <a:latin typeface="Arial MT"/>
              <a:cs typeface="Arial MT"/>
            </a:endParaRPr>
          </a:p>
          <a:p>
            <a:pPr marL="723900" marR="655320" lvl="1" indent="-238760" algn="l" rtl="0">
              <a:lnSpc>
                <a:spcPts val="3020"/>
              </a:lnSpc>
              <a:spcBef>
                <a:spcPts val="20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Large</a:t>
            </a:r>
            <a:r>
              <a:rPr sz="3100" spc="-85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afferent </a:t>
            </a:r>
            <a:r>
              <a:rPr sz="3100" spc="-844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arteriole</a:t>
            </a:r>
            <a:endParaRPr sz="3100" dirty="0">
              <a:latin typeface="Arial MT"/>
              <a:cs typeface="Arial MT"/>
            </a:endParaRPr>
          </a:p>
          <a:p>
            <a:pPr marL="723900" marR="392430" lvl="1" indent="-238760" algn="l" rtl="0">
              <a:lnSpc>
                <a:spcPts val="3000"/>
              </a:lnSpc>
              <a:spcBef>
                <a:spcPts val="189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Narrow</a:t>
            </a:r>
            <a:r>
              <a:rPr sz="3100" spc="-70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efferent </a:t>
            </a:r>
            <a:r>
              <a:rPr sz="3100" spc="-844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arteriole</a:t>
            </a:r>
            <a:endParaRPr sz="31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5822" y="2282689"/>
            <a:ext cx="3603500" cy="373381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048" y="417576"/>
            <a:ext cx="3456432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5744" y="575324"/>
            <a:ext cx="27730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Glomerulus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932232"/>
            <a:ext cx="4151629" cy="25038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67030" marR="5080" indent="-354965" algn="l" rtl="0">
              <a:lnSpc>
                <a:spcPct val="91100"/>
              </a:lnSpc>
              <a:spcBef>
                <a:spcPts val="47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The</a:t>
            </a:r>
            <a:r>
              <a:rPr sz="3500" spc="28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glomerulus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sits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within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 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glomerular capsule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(the </a:t>
            </a:r>
            <a:r>
              <a:rPr sz="3500" dirty="0">
                <a:latin typeface="Arial MT"/>
                <a:cs typeface="Arial MT"/>
              </a:rPr>
              <a:t>first </a:t>
            </a:r>
            <a:r>
              <a:rPr sz="3500" spc="5" dirty="0">
                <a:latin typeface="Arial MT"/>
                <a:cs typeface="Arial MT"/>
              </a:rPr>
              <a:t>part </a:t>
            </a:r>
            <a:r>
              <a:rPr sz="3500" dirty="0">
                <a:latin typeface="Arial MT"/>
                <a:cs typeface="Arial MT"/>
              </a:rPr>
              <a:t>of </a:t>
            </a:r>
            <a:r>
              <a:rPr sz="3500" spc="5" dirty="0">
                <a:latin typeface="Arial MT"/>
                <a:cs typeface="Arial MT"/>
              </a:rPr>
              <a:t>the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renal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tubule)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5822" y="2282689"/>
            <a:ext cx="3603500" cy="373381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2903" y="417576"/>
            <a:ext cx="3874007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42585" y="575324"/>
            <a:ext cx="31946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5" dirty="0"/>
              <a:t>Renal</a:t>
            </a:r>
            <a:r>
              <a:rPr spc="-145" dirty="0"/>
              <a:t> </a:t>
            </a:r>
            <a:r>
              <a:rPr spc="-15" dirty="0"/>
              <a:t>Tubule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6560820"/>
            <a:chOff x="596458" y="215458"/>
            <a:chExt cx="9396095" cy="656082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7275" y="1332936"/>
              <a:ext cx="4960716" cy="544279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85744" y="1487224"/>
            <a:ext cx="3158490" cy="52622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67030" marR="434975" indent="-354965" algn="l" rtl="0">
              <a:lnSpc>
                <a:spcPts val="3410"/>
              </a:lnSpc>
              <a:spcBef>
                <a:spcPts val="869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Glomerular </a:t>
            </a:r>
            <a:r>
              <a:rPr sz="3500" spc="10" dirty="0">
                <a:latin typeface="Arial MT"/>
                <a:cs typeface="Arial MT"/>
              </a:rPr>
              <a:t> (</a:t>
            </a:r>
            <a:r>
              <a:rPr sz="3500" spc="5" dirty="0">
                <a:latin typeface="Arial MT"/>
                <a:cs typeface="Arial MT"/>
              </a:rPr>
              <a:t>Bow</a:t>
            </a:r>
            <a:r>
              <a:rPr sz="3500" spc="20" dirty="0">
                <a:latin typeface="Arial MT"/>
                <a:cs typeface="Arial MT"/>
              </a:rPr>
              <a:t>m</a:t>
            </a:r>
            <a:r>
              <a:rPr sz="3500" spc="5" dirty="0">
                <a:latin typeface="Arial MT"/>
                <a:cs typeface="Arial MT"/>
              </a:rPr>
              <a:t>an</a:t>
            </a:r>
            <a:r>
              <a:rPr sz="3500" spc="-70" dirty="0">
                <a:latin typeface="Arial MT"/>
                <a:cs typeface="Arial MT"/>
              </a:rPr>
              <a:t>’</a:t>
            </a:r>
            <a:r>
              <a:rPr sz="3500" spc="5" dirty="0">
                <a:latin typeface="Arial MT"/>
                <a:cs typeface="Arial MT"/>
              </a:rPr>
              <a:t>s</a:t>
            </a:r>
            <a:r>
              <a:rPr sz="3500" dirty="0">
                <a:latin typeface="Arial MT"/>
                <a:cs typeface="Arial MT"/>
              </a:rPr>
              <a:t>)  capsule</a:t>
            </a:r>
          </a:p>
          <a:p>
            <a:pPr marL="367030" marR="626110" indent="-354965" algn="l" rtl="0">
              <a:lnSpc>
                <a:spcPts val="3410"/>
              </a:lnSpc>
              <a:spcBef>
                <a:spcPts val="208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Proximal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convo</a:t>
            </a:r>
            <a:r>
              <a:rPr sz="3500" spc="-5" dirty="0">
                <a:latin typeface="Arial MT"/>
                <a:cs typeface="Arial MT"/>
              </a:rPr>
              <a:t>l</a:t>
            </a:r>
            <a:r>
              <a:rPr sz="3500" spc="5" dirty="0">
                <a:latin typeface="Arial MT"/>
                <a:cs typeface="Arial MT"/>
              </a:rPr>
              <a:t>ute</a:t>
            </a:r>
            <a:r>
              <a:rPr sz="3500" dirty="0">
                <a:latin typeface="Arial MT"/>
                <a:cs typeface="Arial MT"/>
              </a:rPr>
              <a:t>d  tubule</a:t>
            </a:r>
          </a:p>
          <a:p>
            <a:pPr marL="367030" indent="-354965" algn="l" rtl="0">
              <a:lnSpc>
                <a:spcPct val="100000"/>
              </a:lnSpc>
              <a:spcBef>
                <a:spcPts val="131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Loop</a:t>
            </a:r>
            <a:r>
              <a:rPr sz="3500" spc="-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-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Henle</a:t>
            </a:r>
          </a:p>
          <a:p>
            <a:pPr marL="367030" marR="626110" indent="-354965" algn="l" rtl="0">
              <a:lnSpc>
                <a:spcPts val="3410"/>
              </a:lnSpc>
              <a:spcBef>
                <a:spcPts val="216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Distal </a:t>
            </a:r>
            <a:r>
              <a:rPr sz="3500" spc="5" dirty="0">
                <a:latin typeface="Arial MT"/>
                <a:cs typeface="Arial MT"/>
              </a:rPr>
              <a:t> convo</a:t>
            </a:r>
            <a:r>
              <a:rPr sz="3500" spc="-5" dirty="0">
                <a:latin typeface="Arial MT"/>
                <a:cs typeface="Arial MT"/>
              </a:rPr>
              <a:t>l</a:t>
            </a:r>
            <a:r>
              <a:rPr sz="3500" spc="5" dirty="0">
                <a:latin typeface="Arial MT"/>
                <a:cs typeface="Arial MT"/>
              </a:rPr>
              <a:t>ute</a:t>
            </a:r>
            <a:r>
              <a:rPr sz="3500" dirty="0">
                <a:latin typeface="Arial MT"/>
                <a:cs typeface="Arial MT"/>
              </a:rPr>
              <a:t>d  tubule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6504" y="417576"/>
            <a:ext cx="7226808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7867" y="575324"/>
            <a:ext cx="654367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Urine</a:t>
            </a:r>
            <a:r>
              <a:rPr spc="5" dirty="0"/>
              <a:t> </a:t>
            </a:r>
            <a:r>
              <a:rPr spc="10" dirty="0"/>
              <a:t>Formation</a:t>
            </a:r>
            <a:r>
              <a:rPr spc="5" dirty="0"/>
              <a:t> </a:t>
            </a:r>
            <a:r>
              <a:rPr spc="15" dirty="0"/>
              <a:t>Processes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6560820"/>
            <a:chOff x="596458" y="215458"/>
            <a:chExt cx="9396095" cy="656082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4966" y="1490698"/>
              <a:ext cx="4941004" cy="528503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85744" y="2603031"/>
            <a:ext cx="3035300" cy="2299335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9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Filtration</a:t>
            </a:r>
          </a:p>
          <a:p>
            <a:pPr marL="367030" indent="-354965" algn="l" rtl="0">
              <a:lnSpc>
                <a:spcPct val="10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Reabso</a:t>
            </a:r>
            <a:r>
              <a:rPr sz="3500" spc="10" dirty="0">
                <a:latin typeface="Arial MT"/>
                <a:cs typeface="Arial MT"/>
              </a:rPr>
              <a:t>r</a:t>
            </a:r>
            <a:r>
              <a:rPr sz="3500" spc="5" dirty="0">
                <a:latin typeface="Arial MT"/>
                <a:cs typeface="Arial MT"/>
              </a:rPr>
              <a:t>p</a:t>
            </a:r>
            <a:r>
              <a:rPr sz="3500" spc="10" dirty="0">
                <a:latin typeface="Arial MT"/>
                <a:cs typeface="Arial MT"/>
              </a:rPr>
              <a:t>t</a:t>
            </a:r>
            <a:r>
              <a:rPr sz="3500" spc="-5" dirty="0">
                <a:latin typeface="Arial MT"/>
                <a:cs typeface="Arial MT"/>
              </a:rPr>
              <a:t>i</a:t>
            </a:r>
            <a:r>
              <a:rPr sz="3500" spc="5" dirty="0">
                <a:latin typeface="Arial MT"/>
                <a:cs typeface="Arial MT"/>
              </a:rPr>
              <a:t>on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Secretion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4591" y="417576"/>
            <a:ext cx="2770632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96083" y="575324"/>
            <a:ext cx="20891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Filtration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874559"/>
            <a:ext cx="8236584" cy="4509135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9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Nonselective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passive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process</a:t>
            </a:r>
            <a:endParaRPr sz="3500" dirty="0">
              <a:latin typeface="Arial MT"/>
              <a:cs typeface="Arial MT"/>
            </a:endParaRPr>
          </a:p>
          <a:p>
            <a:pPr marL="367030" marR="5080" indent="-354965" algn="l" rtl="0">
              <a:lnSpc>
                <a:spcPts val="3790"/>
              </a:lnSpc>
              <a:spcBef>
                <a:spcPts val="226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-20" dirty="0">
                <a:latin typeface="Arial MT"/>
                <a:cs typeface="Arial MT"/>
              </a:rPr>
              <a:t>Water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solutes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smaller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than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proteins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are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forced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through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capillary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walls</a:t>
            </a:r>
          </a:p>
          <a:p>
            <a:pPr marL="367030" marR="1181735" indent="-354965" algn="l" rtl="0">
              <a:lnSpc>
                <a:spcPts val="3910"/>
              </a:lnSpc>
              <a:spcBef>
                <a:spcPts val="202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Blood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cells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cannot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pass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out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to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capillaries</a:t>
            </a:r>
          </a:p>
          <a:p>
            <a:pPr marL="367030" marR="146685" indent="-354965" algn="l" rtl="0">
              <a:lnSpc>
                <a:spcPts val="3790"/>
              </a:lnSpc>
              <a:spcBef>
                <a:spcPts val="209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Filtrate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collected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in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glomerular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capsule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leaves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via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the</a:t>
            </a:r>
            <a:r>
              <a:rPr sz="3500" spc="5" dirty="0">
                <a:latin typeface="Arial MT"/>
                <a:cs typeface="Arial MT"/>
              </a:rPr>
              <a:t> renal</a:t>
            </a:r>
            <a:r>
              <a:rPr sz="3500" dirty="0">
                <a:latin typeface="Arial MT"/>
                <a:cs typeface="Arial MT"/>
              </a:rPr>
              <a:t> tubule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7664" y="417576"/>
            <a:ext cx="3904488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7737" y="575324"/>
            <a:ext cx="322389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Reabsorption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711783"/>
            <a:ext cx="8148320" cy="480504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67030" marR="224154" indent="-354965" algn="l" rtl="0">
              <a:lnSpc>
                <a:spcPts val="3000"/>
              </a:lnSpc>
              <a:spcBef>
                <a:spcPts val="800"/>
              </a:spcBef>
              <a:buClr>
                <a:srgbClr val="FF6600"/>
              </a:buClr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3100" dirty="0">
                <a:latin typeface="Arial MT"/>
                <a:cs typeface="Arial MT"/>
              </a:rPr>
              <a:t>The </a:t>
            </a:r>
            <a:r>
              <a:rPr sz="3100" spc="-5" dirty="0">
                <a:latin typeface="Arial MT"/>
                <a:cs typeface="Arial MT"/>
              </a:rPr>
              <a:t>peritubular capillaries reabsorb several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materials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20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5" dirty="0">
                <a:latin typeface="Arial MT"/>
                <a:cs typeface="Arial MT"/>
              </a:rPr>
              <a:t>Some</a:t>
            </a:r>
            <a:r>
              <a:rPr sz="2900" spc="-3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water</a:t>
            </a:r>
            <a:endParaRPr sz="29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dirty="0">
                <a:latin typeface="Arial MT"/>
                <a:cs typeface="Arial MT"/>
              </a:rPr>
              <a:t>Glucose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01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5" dirty="0">
                <a:latin typeface="Arial MT"/>
                <a:cs typeface="Arial MT"/>
              </a:rPr>
              <a:t>Amino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acids</a:t>
            </a:r>
            <a:endParaRPr sz="29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3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5" dirty="0">
                <a:latin typeface="Arial MT"/>
                <a:cs typeface="Arial MT"/>
              </a:rPr>
              <a:t>Ions</a:t>
            </a:r>
            <a:endParaRPr sz="29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019"/>
              </a:spcBef>
              <a:buClr>
                <a:srgbClr val="FF6600"/>
              </a:buClr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3100" spc="-5" dirty="0">
                <a:latin typeface="Arial MT"/>
                <a:cs typeface="Arial MT"/>
              </a:rPr>
              <a:t>Some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reabsorption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is</a:t>
            </a:r>
            <a:r>
              <a:rPr sz="3100" spc="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passive,</a:t>
            </a:r>
            <a:r>
              <a:rPr sz="3100" spc="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most</a:t>
            </a:r>
            <a:r>
              <a:rPr sz="3100" spc="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is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active</a:t>
            </a:r>
            <a:endParaRPr sz="3100" dirty="0">
              <a:latin typeface="Arial MT"/>
              <a:cs typeface="Arial MT"/>
            </a:endParaRPr>
          </a:p>
          <a:p>
            <a:pPr marL="367030" marR="685165" indent="-354965" algn="l" rtl="0">
              <a:lnSpc>
                <a:spcPts val="3000"/>
              </a:lnSpc>
              <a:spcBef>
                <a:spcPts val="1780"/>
              </a:spcBef>
              <a:buClr>
                <a:srgbClr val="FF6600"/>
              </a:buClr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3100" spc="-5" dirty="0">
                <a:latin typeface="Arial MT"/>
                <a:cs typeface="Arial MT"/>
              </a:rPr>
              <a:t>Most reabsorption occurs in </a:t>
            </a:r>
            <a:r>
              <a:rPr sz="3100" dirty="0">
                <a:latin typeface="Arial MT"/>
                <a:cs typeface="Arial MT"/>
              </a:rPr>
              <a:t>the </a:t>
            </a:r>
            <a:r>
              <a:rPr sz="3100" spc="-5" dirty="0">
                <a:latin typeface="Arial MT"/>
                <a:cs typeface="Arial MT"/>
              </a:rPr>
              <a:t>proximal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convoluted tubule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0616" y="417576"/>
            <a:ext cx="6958583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2562" y="575324"/>
            <a:ext cx="627316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Materials</a:t>
            </a:r>
            <a:r>
              <a:rPr spc="5" dirty="0"/>
              <a:t> </a:t>
            </a:r>
            <a:r>
              <a:rPr spc="15" dirty="0"/>
              <a:t>Not</a:t>
            </a:r>
            <a:r>
              <a:rPr dirty="0"/>
              <a:t> </a:t>
            </a:r>
            <a:r>
              <a:rPr spc="10" dirty="0"/>
              <a:t>Reabsorbed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233508"/>
            <a:ext cx="5915660" cy="3315335"/>
          </a:xfrm>
          <a:prstGeom prst="rect">
            <a:avLst/>
          </a:prstGeom>
        </p:spPr>
        <p:txBody>
          <a:bodyPr vert="horz" wrap="square" lIns="0" tIns="21463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69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Nitrogenous</a:t>
            </a:r>
            <a:r>
              <a:rPr sz="3500" spc="-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waste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products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40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Urea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7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Uric</a:t>
            </a:r>
            <a:r>
              <a:rPr sz="3100" spc="-3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acid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Creatinine</a:t>
            </a:r>
            <a:endParaRPr sz="31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99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Excess</a:t>
            </a:r>
            <a:r>
              <a:rPr sz="3500" spc="-2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water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9776" y="417576"/>
            <a:ext cx="5160264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00255" y="575324"/>
            <a:ext cx="44818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Formation</a:t>
            </a:r>
            <a:r>
              <a:rPr spc="-5" dirty="0"/>
              <a:t> </a:t>
            </a:r>
            <a:r>
              <a:rPr spc="5" dirty="0"/>
              <a:t>of</a:t>
            </a:r>
            <a:r>
              <a:rPr spc="-10" dirty="0"/>
              <a:t> </a:t>
            </a:r>
            <a:r>
              <a:rPr spc="15" dirty="0"/>
              <a:t>Urine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474835" cy="7112634"/>
            <a:chOff x="596458" y="215458"/>
            <a:chExt cx="9474835" cy="7112634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7291" y="1411815"/>
              <a:ext cx="9303807" cy="59160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18616" y="417576"/>
            <a:ext cx="8632190" cy="1853564"/>
            <a:chOff x="1118616" y="417576"/>
            <a:chExt cx="8632190" cy="18535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8616" y="417576"/>
              <a:ext cx="8631936" cy="12039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2448" y="1063752"/>
              <a:ext cx="5074920" cy="120700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2050414" marR="5080" indent="-1704339">
              <a:lnSpc>
                <a:spcPct val="101400"/>
              </a:lnSpc>
              <a:spcBef>
                <a:spcPts val="30"/>
              </a:spcBef>
            </a:pPr>
            <a:r>
              <a:rPr spc="10" dirty="0"/>
              <a:t>Characteristics</a:t>
            </a:r>
            <a:r>
              <a:rPr spc="15" dirty="0"/>
              <a:t> </a:t>
            </a:r>
            <a:r>
              <a:rPr spc="5" dirty="0"/>
              <a:t>of</a:t>
            </a:r>
            <a:r>
              <a:rPr spc="10" dirty="0"/>
              <a:t> Urine</a:t>
            </a:r>
            <a:r>
              <a:rPr spc="20" dirty="0"/>
              <a:t> </a:t>
            </a:r>
            <a:r>
              <a:rPr spc="15" dirty="0"/>
              <a:t>Used</a:t>
            </a:r>
            <a:r>
              <a:rPr spc="20" dirty="0"/>
              <a:t> </a:t>
            </a:r>
            <a:r>
              <a:rPr spc="5" dirty="0"/>
              <a:t>for </a:t>
            </a:r>
            <a:r>
              <a:rPr spc="-1155" dirty="0"/>
              <a:t> </a:t>
            </a:r>
            <a:r>
              <a:rPr spc="10" dirty="0"/>
              <a:t>Medical Diagnosis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7" name="object 7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5744" y="2096824"/>
            <a:ext cx="8051800" cy="456120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67030" marR="5080" indent="-354965" algn="l" rtl="0">
              <a:lnSpc>
                <a:spcPct val="91700"/>
              </a:lnSpc>
              <a:spcBef>
                <a:spcPts val="45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Colored</a:t>
            </a:r>
            <a:r>
              <a:rPr sz="3500" spc="5" dirty="0">
                <a:latin typeface="Arial MT"/>
                <a:cs typeface="Arial MT"/>
              </a:rPr>
              <a:t> somewhat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yellow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due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to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pigment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urochrome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(from</a:t>
            </a:r>
            <a:r>
              <a:rPr sz="3500" spc="3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destruction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hemoglobin)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solutes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0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Sterile</a:t>
            </a:r>
          </a:p>
          <a:p>
            <a:pPr marL="367030" indent="-354965" algn="l" rtl="0">
              <a:lnSpc>
                <a:spcPct val="10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Slightly</a:t>
            </a:r>
            <a:r>
              <a:rPr sz="3500" spc="-2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aromatic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Normal</a:t>
            </a:r>
            <a:r>
              <a:rPr sz="3500" dirty="0">
                <a:latin typeface="Arial MT"/>
                <a:cs typeface="Arial MT"/>
              </a:rPr>
              <a:t> pH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around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6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(varies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4.5-8)</a:t>
            </a:r>
          </a:p>
          <a:p>
            <a:pPr marL="367030" indent="-354965" algn="l" rtl="0">
              <a:lnSpc>
                <a:spcPct val="10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Specific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gravity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1.001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to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1.035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23944" y="417576"/>
            <a:ext cx="2471928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561" y="575324"/>
            <a:ext cx="178752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" dirty="0"/>
              <a:t>U</a:t>
            </a:r>
            <a:r>
              <a:rPr spc="10" dirty="0"/>
              <a:t>r</a:t>
            </a:r>
            <a:r>
              <a:rPr spc="15" dirty="0"/>
              <a:t>e</a:t>
            </a:r>
            <a:r>
              <a:rPr spc="5" dirty="0"/>
              <a:t>t</a:t>
            </a:r>
            <a:r>
              <a:rPr spc="15" dirty="0"/>
              <a:t>e</a:t>
            </a:r>
            <a:r>
              <a:rPr spc="10" dirty="0"/>
              <a:t>r</a:t>
            </a:r>
            <a:r>
              <a:rPr dirty="0"/>
              <a:t>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249224"/>
            <a:ext cx="8273415" cy="388747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7030" marR="549910" indent="-354965" algn="l" rtl="0">
              <a:lnSpc>
                <a:spcPts val="3790"/>
              </a:lnSpc>
              <a:spcBef>
                <a:spcPts val="5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Slender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tubes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attaching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kidney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to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bladder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76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Continuous with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renal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pelvis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5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Enter</a:t>
            </a:r>
            <a:r>
              <a:rPr sz="3100" dirty="0">
                <a:latin typeface="Arial MT"/>
                <a:cs typeface="Arial MT"/>
              </a:rPr>
              <a:t> the</a:t>
            </a:r>
            <a:r>
              <a:rPr sz="3100" spc="-5" dirty="0">
                <a:latin typeface="Arial MT"/>
                <a:cs typeface="Arial MT"/>
              </a:rPr>
              <a:t> posterior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aspect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of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the </a:t>
            </a:r>
            <a:r>
              <a:rPr sz="3100" spc="-5" dirty="0">
                <a:latin typeface="Arial MT"/>
                <a:cs typeface="Arial MT"/>
              </a:rPr>
              <a:t>bladder</a:t>
            </a:r>
            <a:endParaRPr sz="31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47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Runs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behind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peritoneum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0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Peristalsis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aids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gravity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in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transport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9575" y="417576"/>
            <a:ext cx="8360664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9520" y="575324"/>
            <a:ext cx="7680959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Functions</a:t>
            </a:r>
            <a:r>
              <a:rPr spc="20" dirty="0"/>
              <a:t> </a:t>
            </a:r>
            <a:r>
              <a:rPr spc="5" dirty="0"/>
              <a:t>of</a:t>
            </a:r>
            <a:r>
              <a:rPr spc="10" dirty="0"/>
              <a:t> </a:t>
            </a:r>
            <a:r>
              <a:rPr spc="5" dirty="0"/>
              <a:t>the</a:t>
            </a:r>
            <a:r>
              <a:rPr spc="20" dirty="0"/>
              <a:t> </a:t>
            </a:r>
            <a:r>
              <a:rPr spc="10" dirty="0"/>
              <a:t>Urinary</a:t>
            </a:r>
            <a:r>
              <a:rPr spc="20" dirty="0"/>
              <a:t> </a:t>
            </a:r>
            <a:r>
              <a:rPr spc="15" dirty="0"/>
              <a:t>System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471252"/>
            <a:ext cx="8299556" cy="2673809"/>
          </a:xfrm>
          <a:prstGeom prst="rect">
            <a:avLst/>
          </a:prstGeom>
        </p:spPr>
        <p:txBody>
          <a:bodyPr vert="horz" wrap="square" lIns="0" tIns="21463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69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lang="en-US" sz="3500" dirty="0" smtClean="0">
                <a:latin typeface="Arial MT"/>
                <a:cs typeface="Arial MT"/>
              </a:rPr>
              <a:t>1.</a:t>
            </a:r>
            <a:r>
              <a:rPr sz="3500" dirty="0" smtClean="0">
                <a:latin typeface="Arial MT"/>
                <a:cs typeface="Arial MT"/>
              </a:rPr>
              <a:t>Elimination</a:t>
            </a:r>
            <a:r>
              <a:rPr sz="3500" spc="-10" dirty="0" smtClean="0">
                <a:latin typeface="Arial MT"/>
                <a:cs typeface="Arial MT"/>
              </a:rPr>
              <a:t> </a:t>
            </a:r>
            <a:r>
              <a:rPr sz="3500" dirty="0" smtClean="0">
                <a:latin typeface="Arial MT"/>
                <a:cs typeface="Arial MT"/>
              </a:rPr>
              <a:t>of </a:t>
            </a:r>
            <a:r>
              <a:rPr sz="3500" spc="5" dirty="0" smtClean="0">
                <a:latin typeface="Arial MT"/>
                <a:cs typeface="Arial MT"/>
              </a:rPr>
              <a:t>waste</a:t>
            </a:r>
            <a:r>
              <a:rPr sz="3500" spc="-10" dirty="0" smtClean="0">
                <a:latin typeface="Arial MT"/>
                <a:cs typeface="Arial MT"/>
              </a:rPr>
              <a:t> </a:t>
            </a:r>
            <a:r>
              <a:rPr sz="3500" spc="5" dirty="0" smtClean="0">
                <a:latin typeface="Arial MT"/>
                <a:cs typeface="Arial MT"/>
              </a:rPr>
              <a:t>products</a:t>
            </a:r>
            <a:endParaRPr sz="3500" dirty="0" smtClean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40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 smtClean="0">
                <a:latin typeface="Arial MT"/>
                <a:cs typeface="Arial MT"/>
              </a:rPr>
              <a:t>Nitrogenous</a:t>
            </a:r>
            <a:r>
              <a:rPr sz="3100" spc="-25" dirty="0" smtClean="0">
                <a:latin typeface="Arial MT"/>
                <a:cs typeface="Arial MT"/>
              </a:rPr>
              <a:t> </a:t>
            </a:r>
            <a:r>
              <a:rPr sz="3100" spc="-5" dirty="0" smtClean="0">
                <a:latin typeface="Arial MT"/>
                <a:cs typeface="Arial MT"/>
              </a:rPr>
              <a:t>wastes</a:t>
            </a:r>
            <a:endParaRPr sz="3100" dirty="0" smtClean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7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60" dirty="0" smtClean="0">
                <a:latin typeface="Arial MT"/>
                <a:cs typeface="Arial MT"/>
              </a:rPr>
              <a:t>Toxins</a:t>
            </a:r>
            <a:endParaRPr sz="3100" dirty="0" smtClean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 smtClean="0">
                <a:latin typeface="Arial MT"/>
                <a:cs typeface="Arial MT"/>
              </a:rPr>
              <a:t>Drugs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6392" y="417576"/>
            <a:ext cx="4447032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8345" y="575324"/>
            <a:ext cx="37636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Urinary</a:t>
            </a:r>
            <a:r>
              <a:rPr spc="-20" dirty="0"/>
              <a:t> </a:t>
            </a:r>
            <a:r>
              <a:rPr spc="10" dirty="0"/>
              <a:t>Bladder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389927"/>
            <a:ext cx="7131050" cy="1549400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9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Smooth,</a:t>
            </a:r>
            <a:r>
              <a:rPr sz="3500" dirty="0">
                <a:latin typeface="Arial MT"/>
                <a:cs typeface="Arial MT"/>
              </a:rPr>
              <a:t> collapsible, </a:t>
            </a:r>
            <a:r>
              <a:rPr sz="3500" spc="5" dirty="0">
                <a:latin typeface="Arial MT"/>
                <a:cs typeface="Arial MT"/>
              </a:rPr>
              <a:t>muscular</a:t>
            </a:r>
            <a:r>
              <a:rPr sz="350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sac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-35" dirty="0">
                <a:latin typeface="Arial MT"/>
                <a:cs typeface="Arial MT"/>
              </a:rPr>
              <a:t>Temporarily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stores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urine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4240" y="3602728"/>
            <a:ext cx="5587239" cy="333076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6392" y="417576"/>
            <a:ext cx="4447032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58345" y="575324"/>
            <a:ext cx="37636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Urinary</a:t>
            </a:r>
            <a:r>
              <a:rPr spc="-20" dirty="0"/>
              <a:t> </a:t>
            </a:r>
            <a:r>
              <a:rPr spc="10" dirty="0"/>
              <a:t>Bladder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278893"/>
            <a:ext cx="5326380" cy="2193290"/>
          </a:xfrm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215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-15" dirty="0">
                <a:latin typeface="Arial MT"/>
                <a:cs typeface="Arial MT"/>
              </a:rPr>
              <a:t>Trigone </a:t>
            </a:r>
            <a:r>
              <a:rPr sz="3500" dirty="0">
                <a:latin typeface="Arial MT"/>
                <a:cs typeface="Arial MT"/>
              </a:rPr>
              <a:t>–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three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openings</a:t>
            </a:r>
            <a:endParaRPr sz="3500">
              <a:latin typeface="Arial MT"/>
              <a:cs typeface="Arial MT"/>
            </a:endParaRPr>
          </a:p>
          <a:p>
            <a:pPr marL="723900" lvl="1" indent="-238760">
              <a:lnSpc>
                <a:spcPct val="100000"/>
              </a:lnSpc>
              <a:spcBef>
                <a:spcPts val="1814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5" dirty="0">
                <a:latin typeface="Arial MT"/>
                <a:cs typeface="Arial MT"/>
              </a:rPr>
              <a:t>Two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from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the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ureters</a:t>
            </a:r>
            <a:endParaRPr sz="3100">
              <a:latin typeface="Arial MT"/>
              <a:cs typeface="Arial MT"/>
            </a:endParaRPr>
          </a:p>
          <a:p>
            <a:pPr marL="723900" lvl="1" indent="-238760">
              <a:lnSpc>
                <a:spcPct val="100000"/>
              </a:lnSpc>
              <a:spcBef>
                <a:spcPts val="156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dirty="0">
                <a:latin typeface="Arial MT"/>
                <a:cs typeface="Arial MT"/>
              </a:rPr>
              <a:t>One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to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the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urethrea</a:t>
            </a:r>
            <a:endParaRPr sz="31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4240" y="3602728"/>
            <a:ext cx="5587239" cy="333076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8127" y="417576"/>
            <a:ext cx="5623560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69598" y="575324"/>
            <a:ext cx="494093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Urinary</a:t>
            </a:r>
            <a:r>
              <a:rPr spc="5" dirty="0"/>
              <a:t> </a:t>
            </a:r>
            <a:r>
              <a:rPr spc="10" dirty="0"/>
              <a:t>Bladder</a:t>
            </a:r>
            <a:r>
              <a:rPr dirty="0"/>
              <a:t> </a:t>
            </a:r>
            <a:r>
              <a:rPr spc="-25" dirty="0"/>
              <a:t>Wall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102920"/>
            <a:ext cx="8319770" cy="428117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7030" marR="1833245" indent="-354965" algn="l" rtl="0">
              <a:lnSpc>
                <a:spcPts val="3790"/>
              </a:lnSpc>
              <a:spcBef>
                <a:spcPts val="5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Three</a:t>
            </a:r>
            <a:r>
              <a:rPr sz="3500" dirty="0">
                <a:latin typeface="Arial MT"/>
                <a:cs typeface="Arial MT"/>
              </a:rPr>
              <a:t> layers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5" dirty="0">
                <a:latin typeface="Arial MT"/>
                <a:cs typeface="Arial MT"/>
              </a:rPr>
              <a:t> smooth</a:t>
            </a:r>
            <a:r>
              <a:rPr sz="350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muscle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(detrusor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muscle)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39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Mucosa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made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2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transitional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epithelium</a:t>
            </a:r>
          </a:p>
          <a:p>
            <a:pPr marL="367030" marR="412750" indent="-354965" algn="l" rtl="0">
              <a:lnSpc>
                <a:spcPts val="3910"/>
              </a:lnSpc>
              <a:spcBef>
                <a:spcPts val="208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-25" dirty="0">
                <a:latin typeface="Arial MT"/>
                <a:cs typeface="Arial MT"/>
              </a:rPr>
              <a:t>Walls</a:t>
            </a:r>
            <a:r>
              <a:rPr sz="3500" spc="5" dirty="0">
                <a:latin typeface="Arial MT"/>
                <a:cs typeface="Arial MT"/>
              </a:rPr>
              <a:t> are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thick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folded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empty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bladder</a:t>
            </a:r>
          </a:p>
          <a:p>
            <a:pPr marL="367030" marR="5080" indent="-354965" algn="l" rtl="0">
              <a:lnSpc>
                <a:spcPts val="3790"/>
              </a:lnSpc>
              <a:spcBef>
                <a:spcPts val="209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Bladder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can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expand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significantly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without </a:t>
            </a:r>
            <a:r>
              <a:rPr sz="3500" spc="-95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increasing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internal</a:t>
            </a:r>
            <a:r>
              <a:rPr sz="3500" spc="5" dirty="0">
                <a:latin typeface="Arial MT"/>
                <a:cs typeface="Arial MT"/>
              </a:rPr>
              <a:t> pressure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8703" y="417576"/>
            <a:ext cx="2502407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30778" y="575324"/>
            <a:ext cx="181737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0" dirty="0"/>
              <a:t>U</a:t>
            </a:r>
            <a:r>
              <a:rPr spc="10" dirty="0"/>
              <a:t>r</a:t>
            </a:r>
            <a:r>
              <a:rPr spc="15" dirty="0"/>
              <a:t>e</a:t>
            </a:r>
            <a:r>
              <a:rPr spc="5" dirty="0"/>
              <a:t>t</a:t>
            </a:r>
            <a:r>
              <a:rPr spc="15" dirty="0"/>
              <a:t>h</a:t>
            </a:r>
            <a:r>
              <a:rPr spc="10" dirty="0"/>
              <a:t>r</a:t>
            </a:r>
            <a:r>
              <a:rPr dirty="0"/>
              <a:t>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109016"/>
            <a:ext cx="8352790" cy="4191147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67030" marR="5080" indent="-354965" algn="l" rtl="0">
              <a:lnSpc>
                <a:spcPct val="91700"/>
              </a:lnSpc>
              <a:spcBef>
                <a:spcPts val="45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Thin-walled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tube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that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carries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from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 </a:t>
            </a:r>
            <a:r>
              <a:rPr sz="3500" dirty="0">
                <a:latin typeface="Arial MT"/>
                <a:cs typeface="Arial MT"/>
              </a:rPr>
              <a:t>bladder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to 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outside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body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by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peristalsis</a:t>
            </a:r>
          </a:p>
          <a:p>
            <a:pPr marL="367030" marR="802640" indent="-354965" algn="l" rtl="0">
              <a:lnSpc>
                <a:spcPts val="3790"/>
              </a:lnSpc>
              <a:spcBef>
                <a:spcPts val="21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Release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controlled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two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sphincters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76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Internal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urethral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sphincter (involuntary)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External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urethral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sphincter</a:t>
            </a:r>
            <a:r>
              <a:rPr sz="3100" spc="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(voluntary)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9" y="417576"/>
            <a:ext cx="7306056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8379" y="575324"/>
            <a:ext cx="66224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Urethra</a:t>
            </a:r>
            <a:r>
              <a:rPr dirty="0"/>
              <a:t> </a:t>
            </a:r>
            <a:r>
              <a:rPr spc="10" dirty="0"/>
              <a:t>Gender</a:t>
            </a:r>
            <a:r>
              <a:rPr spc="-5" dirty="0"/>
              <a:t> </a:t>
            </a:r>
            <a:r>
              <a:rPr spc="5" dirty="0"/>
              <a:t>Differences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830581"/>
            <a:ext cx="7560945" cy="4277995"/>
          </a:xfrm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215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Length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814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Females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3–4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cm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(1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inch)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Males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20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cm (8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inches)</a:t>
            </a:r>
            <a:endParaRPr sz="31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4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Location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814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Females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along wall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of</a:t>
            </a:r>
            <a:r>
              <a:rPr sz="3100" dirty="0">
                <a:latin typeface="Arial MT"/>
                <a:cs typeface="Arial MT"/>
              </a:rPr>
              <a:t> the</a:t>
            </a:r>
            <a:r>
              <a:rPr sz="3100" spc="-5" dirty="0">
                <a:latin typeface="Arial MT"/>
                <a:cs typeface="Arial MT"/>
              </a:rPr>
              <a:t> vagina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46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Males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5" dirty="0">
                <a:latin typeface="Arial MT"/>
                <a:cs typeface="Arial MT"/>
              </a:rPr>
              <a:t> through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prostate </a:t>
            </a:r>
            <a:r>
              <a:rPr sz="3100" spc="-10" dirty="0">
                <a:latin typeface="Arial MT"/>
                <a:cs typeface="Arial MT"/>
              </a:rPr>
              <a:t>and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spc="-10" dirty="0">
                <a:latin typeface="Arial MT"/>
                <a:cs typeface="Arial MT"/>
              </a:rPr>
              <a:t>penis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06879" y="417576"/>
            <a:ext cx="7306056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8379" y="575324"/>
            <a:ext cx="66224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Urethra</a:t>
            </a:r>
            <a:r>
              <a:rPr dirty="0"/>
              <a:t> </a:t>
            </a:r>
            <a:r>
              <a:rPr spc="10" dirty="0"/>
              <a:t>Gender</a:t>
            </a:r>
            <a:r>
              <a:rPr spc="-5" dirty="0"/>
              <a:t> </a:t>
            </a:r>
            <a:r>
              <a:rPr spc="5" dirty="0"/>
              <a:t>Differences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461517"/>
            <a:ext cx="8173720" cy="2613660"/>
          </a:xfrm>
          <a:prstGeom prst="rect">
            <a:avLst/>
          </a:prstGeom>
        </p:spPr>
        <p:txBody>
          <a:bodyPr vert="horz" wrap="square" lIns="0" tIns="27305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215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Function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814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Females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only carries urine</a:t>
            </a:r>
            <a:endParaRPr sz="3100" dirty="0">
              <a:latin typeface="Arial MT"/>
              <a:cs typeface="Arial MT"/>
            </a:endParaRPr>
          </a:p>
          <a:p>
            <a:pPr marL="723900" marR="5080" lvl="1" indent="-238760" algn="l" rtl="0">
              <a:lnSpc>
                <a:spcPts val="3290"/>
              </a:lnSpc>
              <a:spcBef>
                <a:spcPts val="205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Males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5" dirty="0">
                <a:latin typeface="Arial MT"/>
                <a:cs typeface="Arial MT"/>
              </a:rPr>
              <a:t> carries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urine and is</a:t>
            </a:r>
            <a:r>
              <a:rPr sz="3100" dirty="0">
                <a:latin typeface="Arial MT"/>
                <a:cs typeface="Arial MT"/>
              </a:rPr>
              <a:t> a</a:t>
            </a:r>
            <a:r>
              <a:rPr sz="3100" spc="-5" dirty="0">
                <a:latin typeface="Arial MT"/>
                <a:cs typeface="Arial MT"/>
              </a:rPr>
              <a:t> passageway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for </a:t>
            </a:r>
            <a:r>
              <a:rPr sz="3100" spc="-5" dirty="0">
                <a:latin typeface="Arial MT"/>
                <a:cs typeface="Arial MT"/>
              </a:rPr>
              <a:t>sperm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cells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2616" y="417576"/>
            <a:ext cx="5434583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64803" y="575324"/>
            <a:ext cx="47498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Micturition</a:t>
            </a:r>
            <a:r>
              <a:rPr spc="-35" dirty="0"/>
              <a:t> </a:t>
            </a:r>
            <a:r>
              <a:rPr spc="-15" dirty="0"/>
              <a:t>(Voiding)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932232"/>
            <a:ext cx="7762875" cy="479171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7030" marR="62230" indent="-354965" algn="l" rtl="0">
              <a:lnSpc>
                <a:spcPts val="3790"/>
              </a:lnSpc>
              <a:spcBef>
                <a:spcPts val="5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Both </a:t>
            </a:r>
            <a:r>
              <a:rPr sz="3500" dirty="0">
                <a:latin typeface="Arial MT"/>
                <a:cs typeface="Arial MT"/>
              </a:rPr>
              <a:t>sphincter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muscles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open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to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allow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voiding</a:t>
            </a:r>
          </a:p>
          <a:p>
            <a:pPr marL="723900" marR="5080" lvl="1" indent="-238760" algn="just" rtl="0">
              <a:lnSpc>
                <a:spcPts val="3410"/>
              </a:lnSpc>
              <a:spcBef>
                <a:spcPts val="213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dirty="0">
                <a:latin typeface="Arial MT"/>
                <a:cs typeface="Arial MT"/>
              </a:rPr>
              <a:t>The </a:t>
            </a:r>
            <a:r>
              <a:rPr sz="3100" spc="-5" dirty="0">
                <a:latin typeface="Arial MT"/>
                <a:cs typeface="Arial MT"/>
              </a:rPr>
              <a:t>internal urethral sphincter is relaxed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after </a:t>
            </a:r>
            <a:r>
              <a:rPr sz="3100" spc="-5" dirty="0">
                <a:latin typeface="Arial MT"/>
                <a:cs typeface="Arial MT"/>
              </a:rPr>
              <a:t>stretching of</a:t>
            </a:r>
            <a:r>
              <a:rPr sz="3100" spc="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5" dirty="0">
                <a:latin typeface="Arial MT"/>
                <a:cs typeface="Arial MT"/>
              </a:rPr>
              <a:t> bladder</a:t>
            </a:r>
            <a:endParaRPr sz="3100" dirty="0">
              <a:latin typeface="Arial MT"/>
              <a:cs typeface="Arial MT"/>
            </a:endParaRPr>
          </a:p>
          <a:p>
            <a:pPr marL="723900" marR="70485" lvl="1" indent="-238760" algn="just" rtl="0">
              <a:lnSpc>
                <a:spcPct val="90300"/>
              </a:lnSpc>
              <a:spcBef>
                <a:spcPts val="185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Activation is </a:t>
            </a:r>
            <a:r>
              <a:rPr sz="3100" dirty="0">
                <a:latin typeface="Arial MT"/>
                <a:cs typeface="Arial MT"/>
              </a:rPr>
              <a:t>from </a:t>
            </a:r>
            <a:r>
              <a:rPr sz="3100" spc="-5" dirty="0">
                <a:latin typeface="Arial MT"/>
                <a:cs typeface="Arial MT"/>
              </a:rPr>
              <a:t>an impulse sent </a:t>
            </a:r>
            <a:r>
              <a:rPr sz="3100" dirty="0">
                <a:latin typeface="Arial MT"/>
                <a:cs typeface="Arial MT"/>
              </a:rPr>
              <a:t>to the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spinal cord and then back via </a:t>
            </a:r>
            <a:r>
              <a:rPr sz="3100" dirty="0">
                <a:latin typeface="Arial MT"/>
                <a:cs typeface="Arial MT"/>
              </a:rPr>
              <a:t>the </a:t>
            </a:r>
            <a:r>
              <a:rPr sz="3100" spc="-5" dirty="0">
                <a:latin typeface="Arial MT"/>
                <a:cs typeface="Arial MT"/>
              </a:rPr>
              <a:t>pelvic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splanchnic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nerves</a:t>
            </a:r>
            <a:endParaRPr sz="3100" dirty="0">
              <a:latin typeface="Arial MT"/>
              <a:cs typeface="Arial MT"/>
            </a:endParaRPr>
          </a:p>
          <a:p>
            <a:pPr marL="723900" marR="177800" lvl="1" indent="-238760" algn="just" rtl="0">
              <a:lnSpc>
                <a:spcPts val="3290"/>
              </a:lnSpc>
              <a:spcBef>
                <a:spcPts val="205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dirty="0">
                <a:latin typeface="Arial MT"/>
                <a:cs typeface="Arial MT"/>
              </a:rPr>
              <a:t>The </a:t>
            </a:r>
            <a:r>
              <a:rPr sz="3100" spc="-5" dirty="0">
                <a:latin typeface="Arial MT"/>
                <a:cs typeface="Arial MT"/>
              </a:rPr>
              <a:t>external urethral sphincter must be </a:t>
            </a:r>
            <a:r>
              <a:rPr sz="3100" spc="-85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voluntarily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relaxed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1367" y="417576"/>
            <a:ext cx="7117080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2205" y="575324"/>
            <a:ext cx="64338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Maintaining</a:t>
            </a:r>
            <a:r>
              <a:rPr spc="15" dirty="0"/>
              <a:t> </a:t>
            </a:r>
            <a:r>
              <a:rPr spc="-20" dirty="0"/>
              <a:t>Water</a:t>
            </a:r>
            <a:r>
              <a:rPr spc="5" dirty="0"/>
              <a:t> </a:t>
            </a:r>
            <a:r>
              <a:rPr spc="10" dirty="0"/>
              <a:t>Balance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697536"/>
            <a:ext cx="8324215" cy="502060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7030" marR="469900" indent="-354965" algn="l" rtl="0">
              <a:lnSpc>
                <a:spcPts val="3790"/>
              </a:lnSpc>
              <a:spcBef>
                <a:spcPts val="5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Normal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amount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water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in</a:t>
            </a:r>
            <a:r>
              <a:rPr sz="3500" spc="5" dirty="0">
                <a:latin typeface="Arial MT"/>
                <a:cs typeface="Arial MT"/>
              </a:rPr>
              <a:t> 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human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body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76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60" dirty="0">
                <a:latin typeface="Arial MT"/>
                <a:cs typeface="Arial MT"/>
              </a:rPr>
              <a:t>Young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adult females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50%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5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60" dirty="0">
                <a:latin typeface="Arial MT"/>
                <a:cs typeface="Arial MT"/>
              </a:rPr>
              <a:t>Young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adult males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60%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46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Babies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3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75%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dirty="0">
                <a:latin typeface="Arial MT"/>
                <a:cs typeface="Arial MT"/>
              </a:rPr>
              <a:t>Old</a:t>
            </a:r>
            <a:r>
              <a:rPr sz="3100" spc="-2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age</a:t>
            </a:r>
            <a:r>
              <a:rPr sz="3100" spc="-3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–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45%</a:t>
            </a:r>
            <a:endParaRPr sz="3100" dirty="0">
              <a:latin typeface="Arial MT"/>
              <a:cs typeface="Arial MT"/>
            </a:endParaRPr>
          </a:p>
          <a:p>
            <a:pPr marL="367030" marR="5080" indent="-354965" algn="l" rtl="0">
              <a:lnSpc>
                <a:spcPts val="3790"/>
              </a:lnSpc>
              <a:spcBef>
                <a:spcPts val="1964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-20" dirty="0">
                <a:latin typeface="Arial MT"/>
                <a:cs typeface="Arial MT"/>
              </a:rPr>
              <a:t>Water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necessary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for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many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body </a:t>
            </a:r>
            <a:r>
              <a:rPr sz="3500" spc="5" dirty="0">
                <a:latin typeface="Arial MT"/>
                <a:cs typeface="Arial MT"/>
              </a:rPr>
              <a:t> functions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levels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maintained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4727" y="417576"/>
            <a:ext cx="6690359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36435" y="575324"/>
            <a:ext cx="60058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Distribution</a:t>
            </a:r>
            <a:r>
              <a:rPr spc="5" dirty="0"/>
              <a:t> of</a:t>
            </a:r>
            <a:r>
              <a:rPr spc="-5" dirty="0"/>
              <a:t> </a:t>
            </a:r>
            <a:r>
              <a:rPr spc="15" dirty="0"/>
              <a:t>Body</a:t>
            </a:r>
            <a:r>
              <a:rPr spc="5" dirty="0"/>
              <a:t> </a:t>
            </a:r>
            <a:r>
              <a:rPr spc="10" dirty="0"/>
              <a:t>Fluid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090728"/>
            <a:ext cx="3630929" cy="414591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67030" marR="5080" indent="-354965" algn="l" rtl="0">
              <a:lnSpc>
                <a:spcPts val="3820"/>
              </a:lnSpc>
              <a:spcBef>
                <a:spcPts val="54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Intracellular fluid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(inside cells)</a:t>
            </a:r>
          </a:p>
          <a:p>
            <a:pPr marL="367030" marR="724535" indent="-354965" algn="just" rtl="0">
              <a:lnSpc>
                <a:spcPct val="90600"/>
              </a:lnSpc>
              <a:spcBef>
                <a:spcPts val="212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Extracellular </a:t>
            </a:r>
            <a:r>
              <a:rPr sz="3500" spc="-96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fluid</a:t>
            </a:r>
            <a:r>
              <a:rPr sz="3500" spc="-7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(outside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cells)</a:t>
            </a:r>
          </a:p>
          <a:p>
            <a:pPr marL="723900" lvl="1" indent="-238760" algn="just" rtl="0">
              <a:lnSpc>
                <a:spcPct val="100000"/>
              </a:lnSpc>
              <a:spcBef>
                <a:spcPts val="179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Interstitial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fluid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just" rtl="0">
              <a:lnSpc>
                <a:spcPct val="100000"/>
              </a:lnSpc>
              <a:spcBef>
                <a:spcPts val="15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Blood</a:t>
            </a:r>
            <a:r>
              <a:rPr sz="3100" spc="-3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plasma</a:t>
            </a:r>
            <a:endParaRPr sz="3100" dirty="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44195" y="2257078"/>
            <a:ext cx="4562160" cy="405029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1367" y="417576"/>
            <a:ext cx="7117080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2205" y="575324"/>
            <a:ext cx="64338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Maintaining</a:t>
            </a:r>
            <a:r>
              <a:rPr spc="15" dirty="0"/>
              <a:t> </a:t>
            </a:r>
            <a:r>
              <a:rPr spc="-20" dirty="0"/>
              <a:t>Water</a:t>
            </a:r>
            <a:r>
              <a:rPr spc="5" dirty="0"/>
              <a:t> </a:t>
            </a:r>
            <a:r>
              <a:rPr spc="10" dirty="0"/>
              <a:t>Balance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335062"/>
            <a:ext cx="7766050" cy="538416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10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-20" dirty="0">
                <a:latin typeface="Arial MT"/>
                <a:cs typeface="Arial MT"/>
              </a:rPr>
              <a:t>Water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intake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must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equal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water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output</a:t>
            </a:r>
          </a:p>
          <a:p>
            <a:pPr marL="367030" indent="-354965" algn="l" rtl="0">
              <a:lnSpc>
                <a:spcPct val="100000"/>
              </a:lnSpc>
              <a:spcBef>
                <a:spcPts val="101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Sources</a:t>
            </a:r>
            <a:r>
              <a:rPr sz="350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for</a:t>
            </a:r>
            <a:r>
              <a:rPr sz="3500" dirty="0">
                <a:latin typeface="Arial MT"/>
                <a:cs typeface="Arial MT"/>
              </a:rPr>
              <a:t> water intake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39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5" dirty="0">
                <a:latin typeface="Arial MT"/>
                <a:cs typeface="Arial MT"/>
              </a:rPr>
              <a:t>Ingested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foods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and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fluids</a:t>
            </a:r>
            <a:endParaRPr sz="29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03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25" dirty="0">
                <a:latin typeface="Arial MT"/>
                <a:cs typeface="Arial MT"/>
              </a:rPr>
              <a:t>Water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produced</a:t>
            </a:r>
            <a:r>
              <a:rPr sz="2900" spc="-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from metabolic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processes</a:t>
            </a:r>
          </a:p>
          <a:p>
            <a:pPr marL="367030" indent="-354965" algn="l" rtl="0">
              <a:lnSpc>
                <a:spcPct val="100000"/>
              </a:lnSpc>
              <a:spcBef>
                <a:spcPts val="91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Sources</a:t>
            </a:r>
            <a:r>
              <a:rPr sz="350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for</a:t>
            </a:r>
            <a:r>
              <a:rPr sz="3500" dirty="0">
                <a:latin typeface="Arial MT"/>
                <a:cs typeface="Arial MT"/>
              </a:rPr>
              <a:t> water</a:t>
            </a:r>
            <a:r>
              <a:rPr sz="3500" spc="5" dirty="0">
                <a:latin typeface="Arial MT"/>
                <a:cs typeface="Arial MT"/>
              </a:rPr>
              <a:t> output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20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20" dirty="0">
                <a:latin typeface="Arial MT"/>
                <a:cs typeface="Arial MT"/>
              </a:rPr>
              <a:t>Vaporization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out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of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lungs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5" dirty="0">
                <a:latin typeface="Arial MT"/>
                <a:cs typeface="Arial MT"/>
              </a:rPr>
              <a:t>Lost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in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perspiration</a:t>
            </a:r>
            <a:endParaRPr sz="29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spc="-5" dirty="0">
                <a:latin typeface="Arial MT"/>
                <a:cs typeface="Arial MT"/>
              </a:rPr>
              <a:t>Leaves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body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in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feces</a:t>
            </a:r>
            <a:endParaRPr sz="29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72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2900" dirty="0">
                <a:latin typeface="Arial MT"/>
                <a:cs typeface="Arial MT"/>
              </a:rPr>
              <a:t>Urine</a:t>
            </a:r>
            <a:r>
              <a:rPr sz="2900" spc="-3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production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9575" y="417576"/>
            <a:ext cx="8360664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9520" y="575324"/>
            <a:ext cx="7680959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Functions</a:t>
            </a:r>
            <a:r>
              <a:rPr spc="20" dirty="0"/>
              <a:t> </a:t>
            </a:r>
            <a:r>
              <a:rPr spc="5" dirty="0"/>
              <a:t>of</a:t>
            </a:r>
            <a:r>
              <a:rPr spc="10" dirty="0"/>
              <a:t> </a:t>
            </a:r>
            <a:r>
              <a:rPr spc="5" dirty="0"/>
              <a:t>the</a:t>
            </a:r>
            <a:r>
              <a:rPr spc="20" dirty="0"/>
              <a:t> </a:t>
            </a:r>
            <a:r>
              <a:rPr spc="10" dirty="0"/>
              <a:t>Urinary</a:t>
            </a:r>
            <a:r>
              <a:rPr spc="20" dirty="0"/>
              <a:t> </a:t>
            </a:r>
            <a:r>
              <a:rPr spc="15" dirty="0"/>
              <a:t>System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1596" y="1569719"/>
            <a:ext cx="8837103" cy="4553811"/>
          </a:xfrm>
          <a:prstGeom prst="rect">
            <a:avLst/>
          </a:prstGeom>
        </p:spPr>
        <p:txBody>
          <a:bodyPr vert="horz" wrap="square" lIns="0" tIns="21463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69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lang="en-US" sz="3500" dirty="0" smtClean="0">
                <a:latin typeface="Arial MT"/>
                <a:cs typeface="Arial MT"/>
              </a:rPr>
              <a:t>2. </a:t>
            </a:r>
            <a:r>
              <a:rPr sz="3500" dirty="0" smtClean="0">
                <a:latin typeface="Arial MT"/>
                <a:cs typeface="Arial MT"/>
              </a:rPr>
              <a:t>Regulate</a:t>
            </a:r>
            <a:r>
              <a:rPr sz="3500" spc="-5" dirty="0" smtClean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aspects</a:t>
            </a:r>
            <a:r>
              <a:rPr sz="3500" dirty="0">
                <a:latin typeface="Arial MT"/>
                <a:cs typeface="Arial MT"/>
              </a:rPr>
              <a:t> of </a:t>
            </a:r>
            <a:r>
              <a:rPr sz="3500" spc="5" dirty="0">
                <a:latin typeface="Arial MT"/>
                <a:cs typeface="Arial MT"/>
              </a:rPr>
              <a:t>homeostasis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40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25" dirty="0">
                <a:latin typeface="Arial MT"/>
                <a:cs typeface="Arial MT"/>
              </a:rPr>
              <a:t>Water</a:t>
            </a:r>
            <a:r>
              <a:rPr sz="3100" spc="-3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balance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7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Electrolytes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Acid-base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balance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in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blood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0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Blood</a:t>
            </a:r>
            <a:r>
              <a:rPr sz="3100" spc="-3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pressure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7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Red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blood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cell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production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20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Activation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of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vitamin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1367" y="417576"/>
            <a:ext cx="7117080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2205" y="575324"/>
            <a:ext cx="643382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Maintaining</a:t>
            </a:r>
            <a:r>
              <a:rPr spc="15" dirty="0"/>
              <a:t> </a:t>
            </a:r>
            <a:r>
              <a:rPr spc="-20" dirty="0"/>
              <a:t>Water</a:t>
            </a:r>
            <a:r>
              <a:rPr spc="5" dirty="0"/>
              <a:t> </a:t>
            </a:r>
            <a:r>
              <a:rPr spc="10" dirty="0"/>
              <a:t>Balance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404672"/>
            <a:ext cx="8226425" cy="353441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67030" marR="278765" indent="-354965" algn="l" rtl="0">
              <a:lnSpc>
                <a:spcPts val="3820"/>
              </a:lnSpc>
              <a:spcBef>
                <a:spcPts val="54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Dilute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produced </a:t>
            </a:r>
            <a:r>
              <a:rPr sz="3500" spc="-5" dirty="0">
                <a:latin typeface="Arial MT"/>
                <a:cs typeface="Arial MT"/>
              </a:rPr>
              <a:t>if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water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intake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excessive</a:t>
            </a:r>
          </a:p>
          <a:p>
            <a:pPr marL="367030" marR="5080" indent="-354965" algn="l" rtl="0">
              <a:lnSpc>
                <a:spcPts val="3790"/>
              </a:lnSpc>
              <a:spcBef>
                <a:spcPts val="220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Less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urine</a:t>
            </a:r>
            <a:r>
              <a:rPr sz="3500" spc="5" dirty="0">
                <a:latin typeface="Arial MT"/>
                <a:cs typeface="Arial MT"/>
              </a:rPr>
              <a:t> (concentrated)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produced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if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large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amounts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water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are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lost</a:t>
            </a:r>
          </a:p>
          <a:p>
            <a:pPr marL="367030" marR="1421130" indent="-354965" algn="l" rtl="0">
              <a:lnSpc>
                <a:spcPts val="3820"/>
              </a:lnSpc>
              <a:spcBef>
                <a:spcPts val="218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Proper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concentrations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various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electrolytes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must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be</a:t>
            </a:r>
            <a:r>
              <a:rPr sz="3500" spc="5" dirty="0">
                <a:latin typeface="Arial MT"/>
                <a:cs typeface="Arial MT"/>
              </a:rPr>
              <a:t> present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608" y="432816"/>
            <a:ext cx="8845296" cy="10789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42650" y="562139"/>
            <a:ext cx="822896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10" dirty="0"/>
              <a:t>Maintaining</a:t>
            </a:r>
            <a:r>
              <a:rPr sz="3800" dirty="0"/>
              <a:t> Water/Electrolyte </a:t>
            </a:r>
            <a:r>
              <a:rPr sz="3800" spc="10" dirty="0"/>
              <a:t>Balance</a:t>
            </a:r>
            <a:endParaRPr sz="3800"/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474835" cy="7112634"/>
            <a:chOff x="596458" y="215458"/>
            <a:chExt cx="9474835" cy="7112634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445" y="1254054"/>
              <a:ext cx="9382654" cy="607384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47800" y="417576"/>
            <a:ext cx="7973695" cy="1853564"/>
            <a:chOff x="1447800" y="417576"/>
            <a:chExt cx="7973695" cy="18535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800" y="417576"/>
              <a:ext cx="7973568" cy="12039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6872" y="1063752"/>
              <a:ext cx="4386072" cy="120700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2394585" marR="5080" indent="-1720214">
              <a:lnSpc>
                <a:spcPct val="101400"/>
              </a:lnSpc>
              <a:spcBef>
                <a:spcPts val="30"/>
              </a:spcBef>
            </a:pPr>
            <a:r>
              <a:rPr spc="15" dirty="0"/>
              <a:t>Developmental</a:t>
            </a:r>
            <a:r>
              <a:rPr spc="-240" dirty="0"/>
              <a:t> </a:t>
            </a:r>
            <a:r>
              <a:rPr spc="15" dirty="0"/>
              <a:t>Aspects</a:t>
            </a:r>
            <a:r>
              <a:rPr spc="-5" dirty="0"/>
              <a:t> </a:t>
            </a:r>
            <a:r>
              <a:rPr spc="5" dirty="0"/>
              <a:t>of</a:t>
            </a:r>
            <a:r>
              <a:rPr spc="-10" dirty="0"/>
              <a:t> </a:t>
            </a:r>
            <a:r>
              <a:rPr spc="5" dirty="0"/>
              <a:t>the </a:t>
            </a:r>
            <a:r>
              <a:rPr spc="-1150" dirty="0"/>
              <a:t> </a:t>
            </a:r>
            <a:r>
              <a:rPr spc="10" dirty="0"/>
              <a:t>Urinary</a:t>
            </a:r>
            <a:r>
              <a:rPr spc="15" dirty="0"/>
              <a:t> System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7" name="object 7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5744" y="2651560"/>
            <a:ext cx="7628890" cy="3167380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67030" marR="5080" indent="-354965" algn="l" rtl="0">
              <a:lnSpc>
                <a:spcPts val="3820"/>
              </a:lnSpc>
              <a:spcBef>
                <a:spcPts val="54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Functional kidneys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are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developed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by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third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10" dirty="0">
                <a:latin typeface="Arial MT"/>
                <a:cs typeface="Arial MT"/>
              </a:rPr>
              <a:t>month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3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Urinary</a:t>
            </a:r>
            <a:r>
              <a:rPr sz="3500" spc="5" dirty="0">
                <a:latin typeface="Arial MT"/>
                <a:cs typeface="Arial MT"/>
              </a:rPr>
              <a:t> system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 </a:t>
            </a:r>
            <a:r>
              <a:rPr sz="3500" spc="5" dirty="0">
                <a:latin typeface="Arial MT"/>
                <a:cs typeface="Arial MT"/>
              </a:rPr>
              <a:t>newborn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79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Bladder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is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small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48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Urine</a:t>
            </a:r>
            <a:r>
              <a:rPr sz="3100" spc="-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cannot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be concentrated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47800" y="417576"/>
            <a:ext cx="7973695" cy="1853564"/>
            <a:chOff x="1447800" y="417576"/>
            <a:chExt cx="7973695" cy="18535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7800" y="417576"/>
              <a:ext cx="7973568" cy="12039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6872" y="1063752"/>
              <a:ext cx="4386072" cy="1207008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2394585" marR="5080" indent="-1720214">
              <a:lnSpc>
                <a:spcPct val="101400"/>
              </a:lnSpc>
              <a:spcBef>
                <a:spcPts val="30"/>
              </a:spcBef>
            </a:pPr>
            <a:r>
              <a:rPr spc="15" dirty="0"/>
              <a:t>Developmental</a:t>
            </a:r>
            <a:r>
              <a:rPr spc="-240" dirty="0"/>
              <a:t> </a:t>
            </a:r>
            <a:r>
              <a:rPr spc="15" dirty="0"/>
              <a:t>Aspects</a:t>
            </a:r>
            <a:r>
              <a:rPr spc="-5" dirty="0"/>
              <a:t> </a:t>
            </a:r>
            <a:r>
              <a:rPr spc="5" dirty="0"/>
              <a:t>of</a:t>
            </a:r>
            <a:r>
              <a:rPr spc="-10" dirty="0"/>
              <a:t> </a:t>
            </a:r>
            <a:r>
              <a:rPr spc="5" dirty="0"/>
              <a:t>the </a:t>
            </a:r>
            <a:r>
              <a:rPr spc="-1150" dirty="0"/>
              <a:t> </a:t>
            </a:r>
            <a:r>
              <a:rPr spc="10" dirty="0"/>
              <a:t>Urinary</a:t>
            </a:r>
            <a:r>
              <a:rPr spc="15" dirty="0"/>
              <a:t> System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7" name="object 7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85744" y="2785672"/>
            <a:ext cx="8128634" cy="277241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67030" marR="679450" indent="-354965" algn="l" rtl="0">
              <a:lnSpc>
                <a:spcPct val="91700"/>
              </a:lnSpc>
              <a:spcBef>
                <a:spcPts val="45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Control</a:t>
            </a:r>
            <a:r>
              <a:rPr sz="3500" dirty="0">
                <a:latin typeface="Arial MT"/>
                <a:cs typeface="Arial MT"/>
              </a:rPr>
              <a:t> of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voluntary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urethral 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sphincter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does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not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start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until age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18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months</a:t>
            </a:r>
            <a:endParaRPr sz="3500" dirty="0">
              <a:latin typeface="Arial MT"/>
              <a:cs typeface="Arial MT"/>
            </a:endParaRPr>
          </a:p>
          <a:p>
            <a:pPr marL="367030" marR="5080" indent="-354965" algn="l" rtl="0">
              <a:lnSpc>
                <a:spcPts val="3820"/>
              </a:lnSpc>
              <a:spcBef>
                <a:spcPts val="214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Urinary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infections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are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only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10" dirty="0">
                <a:latin typeface="Arial MT"/>
                <a:cs typeface="Arial MT"/>
              </a:rPr>
              <a:t>common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problems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before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old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age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" y="417576"/>
            <a:ext cx="7854696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3304" y="575324"/>
            <a:ext cx="716978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Aging and </a:t>
            </a:r>
            <a:r>
              <a:rPr spc="5" dirty="0"/>
              <a:t>the</a:t>
            </a:r>
            <a:r>
              <a:rPr spc="10" dirty="0"/>
              <a:t> Urinary</a:t>
            </a:r>
            <a:r>
              <a:rPr spc="15" dirty="0"/>
              <a:t> System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712520"/>
            <a:ext cx="8300084" cy="255270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7030" marR="5080" indent="-354965" algn="l" rtl="0">
              <a:lnSpc>
                <a:spcPts val="3790"/>
              </a:lnSpc>
              <a:spcBef>
                <a:spcPts val="5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There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progressive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decline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in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urinary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function</a:t>
            </a:r>
            <a:endParaRPr sz="35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739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The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bladder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shrinks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with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aging</a:t>
            </a:r>
          </a:p>
          <a:p>
            <a:pPr marL="367030" indent="-354965" algn="l" rtl="0">
              <a:lnSpc>
                <a:spcPct val="100000"/>
              </a:lnSpc>
              <a:spcBef>
                <a:spcPts val="170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Urinary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retention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common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in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males</a:t>
            </a:r>
            <a:endParaRPr sz="35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300" y="0"/>
            <a:ext cx="10909300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2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08760" y="417576"/>
            <a:ext cx="7702296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8866" y="575324"/>
            <a:ext cx="701865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Organs</a:t>
            </a:r>
            <a:r>
              <a:rPr spc="20" dirty="0"/>
              <a:t> </a:t>
            </a:r>
            <a:r>
              <a:rPr spc="5" dirty="0"/>
              <a:t>of</a:t>
            </a:r>
            <a:r>
              <a:rPr spc="15" dirty="0"/>
              <a:t> </a:t>
            </a:r>
            <a:r>
              <a:rPr spc="5" dirty="0"/>
              <a:t>the</a:t>
            </a:r>
            <a:r>
              <a:rPr spc="15" dirty="0"/>
              <a:t> </a:t>
            </a:r>
            <a:r>
              <a:rPr spc="10" dirty="0"/>
              <a:t>Urinary</a:t>
            </a:r>
            <a:r>
              <a:rPr spc="25" dirty="0"/>
              <a:t> </a:t>
            </a:r>
            <a:r>
              <a:rPr spc="10" dirty="0"/>
              <a:t>system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6405880"/>
            <a:chOff x="596458" y="215458"/>
            <a:chExt cx="9396095" cy="640588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3589" y="1411817"/>
              <a:ext cx="5328664" cy="520943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85744" y="2508543"/>
            <a:ext cx="3432175" cy="283273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367030" indent="-354965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Kidneys</a:t>
            </a:r>
            <a:endParaRPr sz="3500">
              <a:latin typeface="Arial MT"/>
              <a:cs typeface="Arial MT"/>
            </a:endParaRPr>
          </a:p>
          <a:p>
            <a:pPr marL="367030" indent="-354965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Ureters</a:t>
            </a:r>
            <a:endParaRPr sz="3500">
              <a:latin typeface="Arial MT"/>
              <a:cs typeface="Arial MT"/>
            </a:endParaRPr>
          </a:p>
          <a:p>
            <a:pPr marL="367030" indent="-354965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Urinary</a:t>
            </a:r>
            <a:r>
              <a:rPr sz="3500" spc="-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bladder</a:t>
            </a:r>
            <a:endParaRPr sz="3500">
              <a:latin typeface="Arial MT"/>
              <a:cs typeface="Arial MT"/>
            </a:endParaRPr>
          </a:p>
          <a:p>
            <a:pPr marL="367030" indent="-354965">
              <a:lnSpc>
                <a:spcPct val="100000"/>
              </a:lnSpc>
              <a:spcBef>
                <a:spcPts val="1415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Urethra</a:t>
            </a:r>
            <a:endParaRPr sz="3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417576"/>
            <a:ext cx="6300215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31085" y="575324"/>
            <a:ext cx="561657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Location </a:t>
            </a:r>
            <a:r>
              <a:rPr spc="5" dirty="0"/>
              <a:t>of the</a:t>
            </a:r>
            <a:r>
              <a:rPr spc="10" dirty="0"/>
              <a:t> Kidneys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0344" y="1764831"/>
            <a:ext cx="8400415" cy="4789805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392430" indent="-354965" algn="l" rtl="0">
              <a:lnSpc>
                <a:spcPct val="100000"/>
              </a:lnSpc>
              <a:spcBef>
                <a:spcPts val="1900"/>
              </a:spcBef>
              <a:buClr>
                <a:srgbClr val="FF6600"/>
              </a:buClr>
              <a:buFont typeface="Symbol"/>
              <a:buChar char=""/>
              <a:tabLst>
                <a:tab pos="393065" algn="l"/>
              </a:tabLst>
            </a:pPr>
            <a:r>
              <a:rPr sz="3500" dirty="0">
                <a:latin typeface="Arial MT"/>
                <a:cs typeface="Arial MT"/>
              </a:rPr>
              <a:t>Against</a:t>
            </a:r>
            <a:r>
              <a:rPr sz="3500" spc="5" dirty="0">
                <a:latin typeface="Arial MT"/>
                <a:cs typeface="Arial MT"/>
              </a:rPr>
              <a:t> the dorsal</a:t>
            </a:r>
            <a:r>
              <a:rPr sz="3500" spc="-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body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wall</a:t>
            </a:r>
          </a:p>
          <a:p>
            <a:pPr marL="392430" indent="-354965" algn="l" rtl="0">
              <a:lnSpc>
                <a:spcPct val="100000"/>
              </a:lnSpc>
              <a:spcBef>
                <a:spcPts val="1800"/>
              </a:spcBef>
              <a:buClr>
                <a:srgbClr val="FF6600"/>
              </a:buClr>
              <a:buFont typeface="Symbol"/>
              <a:buChar char=""/>
              <a:tabLst>
                <a:tab pos="393065" algn="l"/>
                <a:tab pos="3945890" algn="l"/>
              </a:tabLst>
            </a:pPr>
            <a:r>
              <a:rPr sz="3500" dirty="0">
                <a:latin typeface="Arial MT"/>
                <a:cs typeface="Arial MT"/>
              </a:rPr>
              <a:t>At</a:t>
            </a:r>
            <a:r>
              <a:rPr sz="3500" spc="2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level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-45" dirty="0">
                <a:latin typeface="Arial MT"/>
                <a:cs typeface="Arial MT"/>
              </a:rPr>
              <a:t> </a:t>
            </a:r>
            <a:r>
              <a:rPr sz="3500" spc="10" dirty="0">
                <a:latin typeface="Arial MT"/>
                <a:cs typeface="Arial MT"/>
              </a:rPr>
              <a:t>T</a:t>
            </a:r>
            <a:r>
              <a:rPr sz="3450" spc="15" baseline="-19323" dirty="0">
                <a:latin typeface="Arial MT"/>
                <a:cs typeface="Arial MT"/>
              </a:rPr>
              <a:t>12	</a:t>
            </a:r>
            <a:r>
              <a:rPr sz="3500" spc="5" dirty="0">
                <a:latin typeface="Arial MT"/>
                <a:cs typeface="Arial MT"/>
              </a:rPr>
              <a:t>to</a:t>
            </a:r>
            <a:r>
              <a:rPr sz="3500" spc="-2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</a:t>
            </a:r>
            <a:r>
              <a:rPr sz="3450" baseline="-19323" dirty="0">
                <a:latin typeface="Arial MT"/>
                <a:cs typeface="Arial MT"/>
              </a:rPr>
              <a:t>3</a:t>
            </a:r>
          </a:p>
          <a:p>
            <a:pPr marL="392430" marR="699770" indent="-354965" algn="l" rtl="0">
              <a:lnSpc>
                <a:spcPts val="3790"/>
              </a:lnSpc>
              <a:spcBef>
                <a:spcPts val="2170"/>
              </a:spcBef>
              <a:buClr>
                <a:srgbClr val="FF6600"/>
              </a:buClr>
              <a:buFont typeface="Symbol"/>
              <a:buChar char=""/>
              <a:tabLst>
                <a:tab pos="393065" algn="l"/>
              </a:tabLst>
            </a:pPr>
            <a:r>
              <a:rPr sz="3500" dirty="0">
                <a:latin typeface="Arial MT"/>
                <a:cs typeface="Arial MT"/>
              </a:rPr>
              <a:t>The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right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kidney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slightly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lower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than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left</a:t>
            </a:r>
            <a:endParaRPr sz="3500" dirty="0">
              <a:latin typeface="Arial MT"/>
              <a:cs typeface="Arial MT"/>
            </a:endParaRPr>
          </a:p>
          <a:p>
            <a:pPr marL="392430" marR="30480" indent="-354965" algn="l" rtl="0">
              <a:lnSpc>
                <a:spcPts val="3820"/>
              </a:lnSpc>
              <a:spcBef>
                <a:spcPts val="2190"/>
              </a:spcBef>
              <a:buClr>
                <a:srgbClr val="FF6600"/>
              </a:buClr>
              <a:buFont typeface="Symbol"/>
              <a:buChar char=""/>
              <a:tabLst>
                <a:tab pos="393065" algn="l"/>
              </a:tabLst>
            </a:pPr>
            <a:r>
              <a:rPr sz="3500" spc="5" dirty="0">
                <a:latin typeface="Arial MT"/>
                <a:cs typeface="Arial MT"/>
              </a:rPr>
              <a:t>Attached to ureters, renal </a:t>
            </a:r>
            <a:r>
              <a:rPr sz="3500" dirty="0">
                <a:latin typeface="Arial MT"/>
                <a:cs typeface="Arial MT"/>
              </a:rPr>
              <a:t>blood </a:t>
            </a:r>
            <a:r>
              <a:rPr sz="3500" spc="5" dirty="0">
                <a:latin typeface="Arial MT"/>
                <a:cs typeface="Arial MT"/>
              </a:rPr>
              <a:t>vessels, </a:t>
            </a:r>
            <a:r>
              <a:rPr sz="3500" spc="-96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nerves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at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renal </a:t>
            </a:r>
            <a:r>
              <a:rPr sz="3500" dirty="0">
                <a:latin typeface="Arial MT"/>
                <a:cs typeface="Arial MT"/>
              </a:rPr>
              <a:t>hilus</a:t>
            </a:r>
          </a:p>
          <a:p>
            <a:pPr marL="392430" indent="-354965" algn="l" rtl="0">
              <a:lnSpc>
                <a:spcPct val="100000"/>
              </a:lnSpc>
              <a:spcBef>
                <a:spcPts val="1730"/>
              </a:spcBef>
              <a:buClr>
                <a:srgbClr val="FF6600"/>
              </a:buClr>
              <a:buFont typeface="Symbol"/>
              <a:buChar char=""/>
              <a:tabLst>
                <a:tab pos="393065" algn="l"/>
              </a:tabLst>
            </a:pPr>
            <a:r>
              <a:rPr sz="3500" spc="5" dirty="0">
                <a:latin typeface="Arial MT"/>
                <a:cs typeface="Arial MT"/>
              </a:rPr>
              <a:t>Atop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each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kidney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-5" dirty="0">
                <a:latin typeface="Arial MT"/>
                <a:cs typeface="Arial MT"/>
              </a:rPr>
              <a:t>is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an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adrenal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gland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4727" y="417576"/>
            <a:ext cx="6690359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36435" y="575324"/>
            <a:ext cx="60058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Coverings</a:t>
            </a:r>
            <a:r>
              <a:rPr spc="5" dirty="0"/>
              <a:t> of</a:t>
            </a:r>
            <a:r>
              <a:rPr dirty="0"/>
              <a:t> </a:t>
            </a:r>
            <a:r>
              <a:rPr spc="5" dirty="0"/>
              <a:t>the</a:t>
            </a:r>
            <a:r>
              <a:rPr spc="10" dirty="0"/>
              <a:t> </a:t>
            </a:r>
            <a:r>
              <a:rPr spc="15" dirty="0"/>
              <a:t>Kidneys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1923005"/>
            <a:ext cx="8308975" cy="397192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367030" indent="-354965" algn="l" rtl="0">
              <a:lnSpc>
                <a:spcPct val="100000"/>
              </a:lnSpc>
              <a:spcBef>
                <a:spcPts val="166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Renal</a:t>
            </a:r>
            <a:r>
              <a:rPr sz="3500" spc="-2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capsule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38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Surrounds</a:t>
            </a:r>
            <a:r>
              <a:rPr sz="3100" spc="-1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each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kidney</a:t>
            </a:r>
            <a:endParaRPr sz="3100" dirty="0">
              <a:latin typeface="Arial MT"/>
              <a:cs typeface="Arial MT"/>
            </a:endParaRPr>
          </a:p>
          <a:p>
            <a:pPr marL="367030" indent="-354965" algn="l" rtl="0">
              <a:lnSpc>
                <a:spcPct val="100000"/>
              </a:lnSpc>
              <a:spcBef>
                <a:spcPts val="109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Adipose</a:t>
            </a:r>
            <a:r>
              <a:rPr sz="3500" spc="-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capsule</a:t>
            </a:r>
          </a:p>
          <a:p>
            <a:pPr marL="723900" lvl="1" indent="-238760" algn="l" rtl="0">
              <a:lnSpc>
                <a:spcPct val="100000"/>
              </a:lnSpc>
              <a:spcBef>
                <a:spcPts val="140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Surrounds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2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kidney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7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Provides protection </a:t>
            </a:r>
            <a:r>
              <a:rPr sz="3100" dirty="0">
                <a:latin typeface="Arial MT"/>
                <a:cs typeface="Arial MT"/>
              </a:rPr>
              <a:t>to</a:t>
            </a:r>
            <a:r>
              <a:rPr sz="3100" spc="-5" dirty="0">
                <a:latin typeface="Arial MT"/>
                <a:cs typeface="Arial MT"/>
              </a:rPr>
              <a:t>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5" dirty="0">
                <a:latin typeface="Arial MT"/>
                <a:cs typeface="Arial MT"/>
              </a:rPr>
              <a:t> kidney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180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Helps</a:t>
            </a:r>
            <a:r>
              <a:rPr sz="310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keep </a:t>
            </a:r>
            <a:r>
              <a:rPr sz="3100" dirty="0">
                <a:latin typeface="Arial MT"/>
                <a:cs typeface="Arial MT"/>
              </a:rPr>
              <a:t>the</a:t>
            </a:r>
            <a:r>
              <a:rPr sz="3100" spc="-5" dirty="0">
                <a:latin typeface="Arial MT"/>
                <a:cs typeface="Arial MT"/>
              </a:rPr>
              <a:t> kidney</a:t>
            </a:r>
            <a:r>
              <a:rPr sz="3100" spc="5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in </a:t>
            </a:r>
            <a:r>
              <a:rPr sz="3100" dirty="0">
                <a:latin typeface="Arial MT"/>
                <a:cs typeface="Arial MT"/>
              </a:rPr>
              <a:t>its </a:t>
            </a:r>
            <a:r>
              <a:rPr sz="3100" spc="-5" dirty="0">
                <a:latin typeface="Arial MT"/>
                <a:cs typeface="Arial MT"/>
              </a:rPr>
              <a:t>correct</a:t>
            </a:r>
            <a:r>
              <a:rPr sz="3100" spc="1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location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4392" y="417576"/>
            <a:ext cx="5971032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5348" y="575324"/>
            <a:ext cx="528828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Regions </a:t>
            </a:r>
            <a:r>
              <a:rPr spc="5" dirty="0"/>
              <a:t>of the</a:t>
            </a:r>
            <a:r>
              <a:rPr spc="15" dirty="0"/>
              <a:t> </a:t>
            </a:r>
            <a:r>
              <a:rPr spc="10" dirty="0"/>
              <a:t>Kidney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329500"/>
            <a:ext cx="3436620" cy="378079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67030" marR="353695" indent="-354965">
              <a:lnSpc>
                <a:spcPts val="3600"/>
              </a:lnSpc>
              <a:spcBef>
                <a:spcPts val="520"/>
              </a:spcBef>
              <a:buClr>
                <a:srgbClr val="FF6600"/>
              </a:buClr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3300" spc="-5" dirty="0">
                <a:latin typeface="Arial MT"/>
                <a:cs typeface="Arial MT"/>
              </a:rPr>
              <a:t>Renal cortex </a:t>
            </a:r>
            <a:r>
              <a:rPr sz="3300" dirty="0">
                <a:latin typeface="Arial MT"/>
                <a:cs typeface="Arial MT"/>
              </a:rPr>
              <a:t>– </a:t>
            </a:r>
            <a:r>
              <a:rPr sz="3300" spc="-9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outer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5" dirty="0">
                <a:latin typeface="Arial MT"/>
                <a:cs typeface="Arial MT"/>
              </a:rPr>
              <a:t>region</a:t>
            </a:r>
            <a:endParaRPr sz="3300">
              <a:latin typeface="Arial MT"/>
              <a:cs typeface="Arial MT"/>
            </a:endParaRPr>
          </a:p>
          <a:p>
            <a:pPr marL="367030" marR="5080" indent="-354965">
              <a:lnSpc>
                <a:spcPts val="3600"/>
              </a:lnSpc>
              <a:spcBef>
                <a:spcPts val="1989"/>
              </a:spcBef>
              <a:buClr>
                <a:srgbClr val="FF6600"/>
              </a:buClr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3300" spc="-5" dirty="0">
                <a:latin typeface="Arial MT"/>
                <a:cs typeface="Arial MT"/>
              </a:rPr>
              <a:t>Renal medulla </a:t>
            </a:r>
            <a:r>
              <a:rPr sz="3300" dirty="0">
                <a:latin typeface="Arial MT"/>
                <a:cs typeface="Arial MT"/>
              </a:rPr>
              <a:t>– </a:t>
            </a:r>
            <a:r>
              <a:rPr sz="3300" spc="-9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inside</a:t>
            </a:r>
            <a:r>
              <a:rPr sz="3300" spc="-5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the</a:t>
            </a:r>
            <a:r>
              <a:rPr sz="3300" spc="-5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cortex</a:t>
            </a:r>
            <a:endParaRPr sz="3300">
              <a:latin typeface="Arial MT"/>
              <a:cs typeface="Arial MT"/>
            </a:endParaRPr>
          </a:p>
          <a:p>
            <a:pPr marL="367030" marR="260985" indent="-354965">
              <a:lnSpc>
                <a:spcPts val="3600"/>
              </a:lnSpc>
              <a:spcBef>
                <a:spcPts val="2020"/>
              </a:spcBef>
              <a:buClr>
                <a:srgbClr val="FF6600"/>
              </a:buClr>
              <a:buFont typeface="Symbol"/>
              <a:buChar char=""/>
              <a:tabLst>
                <a:tab pos="367030" algn="l"/>
                <a:tab pos="367665" algn="l"/>
              </a:tabLst>
            </a:pPr>
            <a:r>
              <a:rPr sz="3300" spc="-5" dirty="0">
                <a:latin typeface="Arial MT"/>
                <a:cs typeface="Arial MT"/>
              </a:rPr>
              <a:t>Renal pelvis </a:t>
            </a:r>
            <a:r>
              <a:rPr sz="3300" dirty="0">
                <a:latin typeface="Arial MT"/>
                <a:cs typeface="Arial MT"/>
              </a:rPr>
              <a:t>– </a:t>
            </a:r>
            <a:r>
              <a:rPr sz="3300" spc="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inner</a:t>
            </a:r>
            <a:r>
              <a:rPr sz="3300" spc="-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collecting </a:t>
            </a:r>
            <a:r>
              <a:rPr sz="3300" spc="-9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tube</a:t>
            </a:r>
            <a:endParaRPr sz="33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47563" y="1735558"/>
            <a:ext cx="5120075" cy="47657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048" y="417576"/>
            <a:ext cx="6897624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5744" y="575324"/>
            <a:ext cx="621474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Blood </a:t>
            </a:r>
            <a:r>
              <a:rPr spc="5" dirty="0"/>
              <a:t>Flow</a:t>
            </a:r>
            <a:r>
              <a:rPr spc="30" dirty="0"/>
              <a:t> </a:t>
            </a:r>
            <a:r>
              <a:rPr dirty="0"/>
              <a:t>in</a:t>
            </a:r>
            <a:r>
              <a:rPr spc="10" dirty="0"/>
              <a:t> </a:t>
            </a:r>
            <a:r>
              <a:rPr spc="5" dirty="0"/>
              <a:t>the</a:t>
            </a:r>
            <a:r>
              <a:rPr spc="15" dirty="0"/>
              <a:t> Kidneys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1095" y="2550406"/>
            <a:ext cx="8718508" cy="2503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0479" y="417576"/>
            <a:ext cx="3038855" cy="12039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61388" y="575324"/>
            <a:ext cx="235648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/>
              <a:t>Nephrons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6458" y="215458"/>
            <a:ext cx="9396095" cy="1367790"/>
            <a:chOff x="596458" y="215458"/>
            <a:chExt cx="9396095" cy="1367790"/>
          </a:xfrm>
        </p:grpSpPr>
        <p:sp>
          <p:nvSpPr>
            <p:cNvPr id="5" name="object 5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157691" y="0"/>
                  </a:moveTo>
                  <a:lnTo>
                    <a:pt x="0" y="0"/>
                  </a:lnTo>
                  <a:lnTo>
                    <a:pt x="0" y="1340979"/>
                  </a:lnTo>
                  <a:lnTo>
                    <a:pt x="157691" y="1340979"/>
                  </a:lnTo>
                  <a:lnTo>
                    <a:pt x="157691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9599" y="228599"/>
              <a:ext cx="158115" cy="1341120"/>
            </a:xfrm>
            <a:custGeom>
              <a:avLst/>
              <a:gdLst/>
              <a:ahLst/>
              <a:cxnLst/>
              <a:rect l="l" t="t" r="r" b="b"/>
              <a:pathLst>
                <a:path w="158115" h="1341120">
                  <a:moveTo>
                    <a:pt x="0" y="0"/>
                  </a:moveTo>
                  <a:lnTo>
                    <a:pt x="157691" y="0"/>
                  </a:lnTo>
                  <a:lnTo>
                    <a:pt x="157691" y="1340978"/>
                  </a:lnTo>
                  <a:lnTo>
                    <a:pt x="0" y="1340978"/>
                  </a:lnTo>
                  <a:lnTo>
                    <a:pt x="0" y="0"/>
                  </a:lnTo>
                  <a:close/>
                </a:path>
              </a:pathLst>
            </a:custGeom>
            <a:ln w="26282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7291" y="465242"/>
              <a:ext cx="9225280" cy="0"/>
            </a:xfrm>
            <a:custGeom>
              <a:avLst/>
              <a:gdLst/>
              <a:ahLst/>
              <a:cxnLst/>
              <a:rect l="l" t="t" r="r" b="b"/>
              <a:pathLst>
                <a:path w="9225280">
                  <a:moveTo>
                    <a:pt x="0" y="0"/>
                  </a:moveTo>
                  <a:lnTo>
                    <a:pt x="9224962" y="1"/>
                  </a:lnTo>
                </a:path>
              </a:pathLst>
            </a:custGeom>
            <a:ln w="39440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85744" y="2270560"/>
            <a:ext cx="8332470" cy="3929379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67030" marR="5080" indent="-354965" algn="l" rtl="0">
              <a:lnSpc>
                <a:spcPts val="3790"/>
              </a:lnSpc>
              <a:spcBef>
                <a:spcPts val="57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The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structural </a:t>
            </a:r>
            <a:r>
              <a:rPr sz="3500" dirty="0">
                <a:latin typeface="Arial MT"/>
                <a:cs typeface="Arial MT"/>
              </a:rPr>
              <a:t>and</a:t>
            </a:r>
            <a:r>
              <a:rPr sz="3500" spc="1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functional</a:t>
            </a:r>
            <a:r>
              <a:rPr sz="3500" spc="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units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2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the </a:t>
            </a:r>
            <a:r>
              <a:rPr sz="3500" spc="-95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kidneys</a:t>
            </a:r>
          </a:p>
          <a:p>
            <a:pPr marL="367030" indent="-354965" algn="l" rtl="0">
              <a:lnSpc>
                <a:spcPct val="100000"/>
              </a:lnSpc>
              <a:spcBef>
                <a:spcPts val="1764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dirty="0">
                <a:latin typeface="Arial MT"/>
                <a:cs typeface="Arial MT"/>
              </a:rPr>
              <a:t>Responsible</a:t>
            </a:r>
            <a:r>
              <a:rPr sz="3500" spc="5" dirty="0">
                <a:latin typeface="Arial MT"/>
                <a:cs typeface="Arial MT"/>
              </a:rPr>
              <a:t> for</a:t>
            </a:r>
            <a:r>
              <a:rPr sz="3500" spc="1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forming </a:t>
            </a:r>
            <a:r>
              <a:rPr sz="3500" dirty="0">
                <a:latin typeface="Arial MT"/>
                <a:cs typeface="Arial MT"/>
              </a:rPr>
              <a:t>urine</a:t>
            </a:r>
          </a:p>
          <a:p>
            <a:pPr marL="367030" indent="-354965" algn="l" rtl="0">
              <a:lnSpc>
                <a:spcPct val="100000"/>
              </a:lnSpc>
              <a:spcBef>
                <a:spcPts val="1680"/>
              </a:spcBef>
              <a:buClr>
                <a:srgbClr val="FF6600"/>
              </a:buClr>
              <a:buFont typeface="Symbol"/>
              <a:buChar char=""/>
              <a:tabLst>
                <a:tab pos="367665" algn="l"/>
              </a:tabLst>
            </a:pPr>
            <a:r>
              <a:rPr sz="3500" spc="5" dirty="0">
                <a:latin typeface="Arial MT"/>
                <a:cs typeface="Arial MT"/>
              </a:rPr>
              <a:t>Main</a:t>
            </a:r>
            <a:r>
              <a:rPr sz="3500" dirty="0">
                <a:latin typeface="Arial MT"/>
                <a:cs typeface="Arial MT"/>
              </a:rPr>
              <a:t> </a:t>
            </a:r>
            <a:r>
              <a:rPr sz="3500" spc="5" dirty="0">
                <a:latin typeface="Arial MT"/>
                <a:cs typeface="Arial MT"/>
              </a:rPr>
              <a:t>structures </a:t>
            </a:r>
            <a:r>
              <a:rPr sz="3500" dirty="0">
                <a:latin typeface="Arial MT"/>
                <a:cs typeface="Arial MT"/>
              </a:rPr>
              <a:t>of</a:t>
            </a:r>
            <a:r>
              <a:rPr sz="3500" spc="5" dirty="0">
                <a:latin typeface="Arial MT"/>
                <a:cs typeface="Arial MT"/>
              </a:rPr>
              <a:t> the nephrons</a:t>
            </a:r>
            <a:endParaRPr sz="35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814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Glomerulus</a:t>
            </a:r>
            <a:endParaRPr sz="3100" dirty="0">
              <a:latin typeface="Arial MT"/>
              <a:cs typeface="Arial MT"/>
            </a:endParaRPr>
          </a:p>
          <a:p>
            <a:pPr marL="723900" lvl="1" indent="-238760" algn="l" rtl="0">
              <a:lnSpc>
                <a:spcPct val="100000"/>
              </a:lnSpc>
              <a:spcBef>
                <a:spcPts val="1585"/>
              </a:spcBef>
              <a:buClr>
                <a:srgbClr val="FF6600"/>
              </a:buClr>
              <a:buFont typeface="Symbol"/>
              <a:buChar char=""/>
              <a:tabLst>
                <a:tab pos="724535" algn="l"/>
              </a:tabLst>
            </a:pPr>
            <a:r>
              <a:rPr sz="3100" spc="-5" dirty="0">
                <a:latin typeface="Arial MT"/>
                <a:cs typeface="Arial MT"/>
              </a:rPr>
              <a:t>Renal</a:t>
            </a:r>
            <a:r>
              <a:rPr sz="3100" spc="-40" dirty="0">
                <a:latin typeface="Arial MT"/>
                <a:cs typeface="Arial MT"/>
              </a:rPr>
              <a:t> </a:t>
            </a:r>
            <a:r>
              <a:rPr sz="3100" spc="-5" dirty="0">
                <a:latin typeface="Arial MT"/>
                <a:cs typeface="Arial MT"/>
              </a:rPr>
              <a:t>tubule</a:t>
            </a:r>
            <a:endParaRPr sz="31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805</Words>
  <Application>Microsoft Office PowerPoint</Application>
  <PresentationFormat>مخصص</PresentationFormat>
  <Paragraphs>170</Paragraphs>
  <Slides>35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36" baseType="lpstr">
      <vt:lpstr>Office Theme</vt:lpstr>
      <vt:lpstr>Chapter 7</vt:lpstr>
      <vt:lpstr>Functions of the Urinary System</vt:lpstr>
      <vt:lpstr>Functions of the Urinary System</vt:lpstr>
      <vt:lpstr>Organs of the Urinary system</vt:lpstr>
      <vt:lpstr>Location of the Kidneys</vt:lpstr>
      <vt:lpstr>Coverings of the Kidneys</vt:lpstr>
      <vt:lpstr>Regions of the Kidney</vt:lpstr>
      <vt:lpstr>Blood Flow in the Kidneys</vt:lpstr>
      <vt:lpstr>Nephrons</vt:lpstr>
      <vt:lpstr>Glomerulus</vt:lpstr>
      <vt:lpstr>Glomerulus</vt:lpstr>
      <vt:lpstr>Renal Tubule</vt:lpstr>
      <vt:lpstr>Urine Formation Processes</vt:lpstr>
      <vt:lpstr>Filtration</vt:lpstr>
      <vt:lpstr>Reabsorption</vt:lpstr>
      <vt:lpstr>Materials Not Reabsorbed</vt:lpstr>
      <vt:lpstr>Formation of Urine</vt:lpstr>
      <vt:lpstr>Characteristics of Urine Used for  Medical Diagnosis</vt:lpstr>
      <vt:lpstr>Ureters</vt:lpstr>
      <vt:lpstr>Urinary Bladder</vt:lpstr>
      <vt:lpstr>Urinary Bladder</vt:lpstr>
      <vt:lpstr>Urinary Bladder Wall</vt:lpstr>
      <vt:lpstr>Urethra</vt:lpstr>
      <vt:lpstr>Urethra Gender Differences</vt:lpstr>
      <vt:lpstr>Urethra Gender Differences</vt:lpstr>
      <vt:lpstr>Micturition (Voiding)</vt:lpstr>
      <vt:lpstr>Maintaining Water Balance</vt:lpstr>
      <vt:lpstr>Distribution of Body Fluid</vt:lpstr>
      <vt:lpstr>Maintaining Water Balance</vt:lpstr>
      <vt:lpstr>Maintaining Water Balance</vt:lpstr>
      <vt:lpstr>Maintaining Water/Electrolyte Balance</vt:lpstr>
      <vt:lpstr>Developmental Aspects of the  Urinary System</vt:lpstr>
      <vt:lpstr>Developmental Aspects of the  Urinary System</vt:lpstr>
      <vt:lpstr>Aging and the Urinary System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</dc:title>
  <dc:creator>alnaseem</dc:creator>
  <cp:lastModifiedBy>Maher</cp:lastModifiedBy>
  <cp:revision>4</cp:revision>
  <dcterms:created xsi:type="dcterms:W3CDTF">2023-11-18T18:21:29Z</dcterms:created>
  <dcterms:modified xsi:type="dcterms:W3CDTF">2023-11-18T18:37:58Z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2023-11-18T00:00:00Z</vt:filetime>
  </property>
</Properties>
</file>