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9" r:id="rId1"/>
  </p:sldMasterIdLst>
  <p:notesMasterIdLst>
    <p:notesMasterId r:id="rId15"/>
  </p:notesMasterIdLst>
  <p:handoutMasterIdLst>
    <p:handoutMasterId r:id="rId16"/>
  </p:handoutMasterIdLst>
  <p:sldIdLst>
    <p:sldId id="560" r:id="rId2"/>
    <p:sldId id="581" r:id="rId3"/>
    <p:sldId id="616" r:id="rId4"/>
    <p:sldId id="640" r:id="rId5"/>
    <p:sldId id="645" r:id="rId6"/>
    <p:sldId id="642" r:id="rId7"/>
    <p:sldId id="643" r:id="rId8"/>
    <p:sldId id="644" r:id="rId9"/>
    <p:sldId id="641" r:id="rId10"/>
    <p:sldId id="632" r:id="rId11"/>
    <p:sldId id="647" r:id="rId12"/>
    <p:sldId id="648" r:id="rId13"/>
    <p:sldId id="64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52" d="100"/>
          <a:sy n="52" d="100"/>
        </p:scale>
        <p:origin x="-504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9F83406-5602-4846-92E5-713FC98AEF2F}" type="datetimeFigureOut">
              <a:rPr lang="ar-IQ" smtClean="0"/>
              <a:t>29/03/1445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4F81F9B-1929-46A2-8025-4F6720D5580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3068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735D83F-90B1-4973-8E11-679B50DAF22D}" type="datetimeFigureOut">
              <a:rPr lang="ar-IQ" smtClean="0"/>
              <a:t>29/03/1445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176C425-FEB9-4705-9D8B-E9B01CC4BF0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9228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62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488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88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729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99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96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000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480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4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378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319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407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36913" y="1831132"/>
            <a:ext cx="10067227" cy="3168352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>
              <a:defRPr/>
            </a:pPr>
            <a:r>
              <a:rPr lang="ar-IQ" sz="5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الإحصاء الحياتي/ المحاضرة الخامسة</a:t>
            </a:r>
            <a:endParaRPr lang="en-US" sz="5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r>
              <a:rPr lang="ar-IQ" sz="5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مقاييس </a:t>
            </a:r>
            <a:r>
              <a:rPr lang="ar-IQ" sz="5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النزعة </a:t>
            </a:r>
            <a:r>
              <a:rPr lang="ar-IQ" sz="52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المركزية/ج2</a:t>
            </a:r>
            <a:endParaRPr lang="ar-IQ" sz="5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288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385611" y="0"/>
            <a:ext cx="103793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مثال</a:t>
            </a:r>
            <a:r>
              <a:rPr lang="ar-IQ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just" rtl="1"/>
            <a:r>
              <a:rPr lang="ar-IQ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اوجد الوسيط لجدول التوزيع التكراري التالي:</a:t>
            </a:r>
          </a:p>
        </p:txBody>
      </p:sp>
      <p:graphicFrame>
        <p:nvGraphicFramePr>
          <p:cNvPr id="2" name="جدول 2">
            <a:extLst>
              <a:ext uri="{FF2B5EF4-FFF2-40B4-BE49-F238E27FC236}">
                <a16:creationId xmlns:a16="http://schemas.microsoft.com/office/drawing/2014/main" xmlns="" id="{323720F8-78CD-427F-BDFF-915CE08087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208314"/>
              </p:ext>
            </p:extLst>
          </p:nvPr>
        </p:nvGraphicFramePr>
        <p:xfrm>
          <a:off x="2303955" y="1445219"/>
          <a:ext cx="8687959" cy="914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32217">
                  <a:extLst>
                    <a:ext uri="{9D8B030D-6E8A-4147-A177-3AD203B41FA5}">
                      <a16:colId xmlns:a16="http://schemas.microsoft.com/office/drawing/2014/main" xmlns="" val="4060706775"/>
                    </a:ext>
                  </a:extLst>
                </a:gridCol>
                <a:gridCol w="1065106">
                  <a:extLst>
                    <a:ext uri="{9D8B030D-6E8A-4147-A177-3AD203B41FA5}">
                      <a16:colId xmlns:a16="http://schemas.microsoft.com/office/drawing/2014/main" xmlns="" val="2881564662"/>
                    </a:ext>
                  </a:extLst>
                </a:gridCol>
                <a:gridCol w="1065106">
                  <a:extLst>
                    <a:ext uri="{9D8B030D-6E8A-4147-A177-3AD203B41FA5}">
                      <a16:colId xmlns:a16="http://schemas.microsoft.com/office/drawing/2014/main" xmlns="" val="2003094924"/>
                    </a:ext>
                  </a:extLst>
                </a:gridCol>
                <a:gridCol w="1065106">
                  <a:extLst>
                    <a:ext uri="{9D8B030D-6E8A-4147-A177-3AD203B41FA5}">
                      <a16:colId xmlns:a16="http://schemas.microsoft.com/office/drawing/2014/main" xmlns="" val="10795824"/>
                    </a:ext>
                  </a:extLst>
                </a:gridCol>
                <a:gridCol w="1065106">
                  <a:extLst>
                    <a:ext uri="{9D8B030D-6E8A-4147-A177-3AD203B41FA5}">
                      <a16:colId xmlns:a16="http://schemas.microsoft.com/office/drawing/2014/main" xmlns="" val="803413351"/>
                    </a:ext>
                  </a:extLst>
                </a:gridCol>
                <a:gridCol w="1065106">
                  <a:extLst>
                    <a:ext uri="{9D8B030D-6E8A-4147-A177-3AD203B41FA5}">
                      <a16:colId xmlns:a16="http://schemas.microsoft.com/office/drawing/2014/main" xmlns="" val="563144351"/>
                    </a:ext>
                  </a:extLst>
                </a:gridCol>
                <a:gridCol w="1065106">
                  <a:extLst>
                    <a:ext uri="{9D8B030D-6E8A-4147-A177-3AD203B41FA5}">
                      <a16:colId xmlns:a16="http://schemas.microsoft.com/office/drawing/2014/main" xmlns="" val="1689936053"/>
                    </a:ext>
                  </a:extLst>
                </a:gridCol>
                <a:gridCol w="1065106">
                  <a:extLst>
                    <a:ext uri="{9D8B030D-6E8A-4147-A177-3AD203B41FA5}">
                      <a16:colId xmlns:a16="http://schemas.microsoft.com/office/drawing/2014/main" xmlns="" val="16383977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الفئات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5-9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10-14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15-19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20-24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25-29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30-34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35-39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76115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التكرارات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89535712"/>
                  </a:ext>
                </a:extLst>
              </a:tr>
            </a:tbl>
          </a:graphicData>
        </a:graphic>
      </p:graphicFrame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B29E0C4E-AFE6-45A6-819D-D83BD1D78FF8}"/>
              </a:ext>
            </a:extLst>
          </p:cNvPr>
          <p:cNvSpPr txBox="1"/>
          <p:nvPr/>
        </p:nvSpPr>
        <p:spPr>
          <a:xfrm>
            <a:off x="1121084" y="2276493"/>
            <a:ext cx="1037932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الحل/</a:t>
            </a:r>
          </a:p>
          <a:p>
            <a:pPr marL="514350" indent="-514350" algn="just" rtl="1">
              <a:buAutoNum type="arabicPeriod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نحول الجدول من افقي الى عمودي.</a:t>
            </a:r>
          </a:p>
          <a:p>
            <a:pPr marL="514350" indent="-514350" algn="just" rtl="1">
              <a:buAutoNum type="arabicPeriod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نوجد تكرار متجمع صاعد.</a:t>
            </a:r>
          </a:p>
          <a:p>
            <a:pPr marL="514350" indent="-514350" algn="just" rtl="1">
              <a:buAutoNum type="arabicPeriod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نوجد موقع فئة الوسيط.</a:t>
            </a:r>
          </a:p>
          <a:p>
            <a:pPr marL="514350" indent="-514350" algn="just" rtl="1">
              <a:buAutoNum type="arabicPeriod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الحد الأدنى لفئة الوسيط </a:t>
            </a:r>
          </a:p>
          <a:p>
            <a:pPr marL="514350" indent="-514350" algn="just" rtl="1">
              <a:buAutoNum type="arabicPeriod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تكرار متجمع صاعد سابق لفئة الوسيط.</a:t>
            </a:r>
          </a:p>
          <a:p>
            <a:pPr marL="514350" indent="-514350" algn="just" rtl="1">
              <a:buAutoNum type="arabicPeriod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تكرار عادي لفئة الوسيط</a:t>
            </a:r>
          </a:p>
          <a:p>
            <a:pPr marL="514350" indent="-514350" algn="just" rtl="1">
              <a:buAutoNum type="arabicPeriod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طول فئة الوسيط</a:t>
            </a:r>
          </a:p>
          <a:p>
            <a:pPr marL="514350" indent="-514350" algn="just" rtl="1">
              <a:buAutoNum type="arabicPeriod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ثم نطبق القانون </a:t>
            </a:r>
          </a:p>
          <a:p>
            <a:pPr marL="514350" indent="-514350" algn="just" rtl="1">
              <a:buAutoNum type="arabicPeriod"/>
            </a:pPr>
            <a:endParaRPr lang="ar-IQ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421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503712" y="1404713"/>
            <a:ext cx="5689600" cy="292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rtl="1" eaLnBrk="0" hangingPunct="0">
              <a:tabLst>
                <a:tab pos="457200" algn="l"/>
              </a:tabLst>
            </a:pPr>
            <a:r>
              <a:rPr lang="en-US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Thanks </a:t>
            </a:r>
          </a:p>
          <a:p>
            <a:pPr algn="ctr" rtl="1" eaLnBrk="0" hangingPunct="0">
              <a:tabLst>
                <a:tab pos="457200" algn="l"/>
              </a:tabLst>
            </a:pPr>
            <a:r>
              <a:rPr lang="en-US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 Listening</a:t>
            </a:r>
          </a:p>
          <a:p>
            <a:pPr algn="ctr" rtl="1" eaLnBrk="0" hangingPunct="0">
              <a:tabLst>
                <a:tab pos="457200" algn="l"/>
              </a:tabLst>
            </a:pP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2286001" y="58373"/>
            <a:ext cx="95264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3200" b="1" u="sng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الحل  / </a:t>
            </a:r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نحول الجدول الى عمودي ونستخرج تكرار متجمع صاعد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B29E0C4E-AFE6-45A6-819D-D83BD1D78FF8}"/>
              </a:ext>
            </a:extLst>
          </p:cNvPr>
          <p:cNvSpPr txBox="1"/>
          <p:nvPr/>
        </p:nvSpPr>
        <p:spPr>
          <a:xfrm>
            <a:off x="1158851" y="4327300"/>
            <a:ext cx="1037932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موقع فئة الوسيط = </a:t>
            </a:r>
            <a:r>
              <a:rPr lang="ar-IQ" sz="3200" b="1" dirty="0"/>
              <a:t>مجموع التكرارات /2 = 45/ 2 =  22.5 </a:t>
            </a:r>
          </a:p>
          <a:p>
            <a:pPr algn="ctr" rtl="1"/>
            <a:r>
              <a:rPr lang="ar-IQ" sz="3200" b="1" dirty="0"/>
              <a:t>(</a:t>
            </a:r>
            <a:r>
              <a:rPr lang="ar-IQ" sz="2800" b="1" dirty="0"/>
              <a:t>عمود تكرار متجمع صاعد</a:t>
            </a:r>
            <a:r>
              <a:rPr lang="ar-IQ" sz="3200" b="1" dirty="0"/>
              <a:t>)</a:t>
            </a:r>
          </a:p>
          <a:p>
            <a:pPr algn="ctr" rtl="1"/>
            <a:r>
              <a:rPr lang="ar-IQ" sz="3200" b="1" dirty="0"/>
              <a:t>الان  نطبق القانون</a:t>
            </a:r>
          </a:p>
          <a:p>
            <a:pPr algn="just" rtl="1"/>
            <a:endParaRPr lang="ar-IQ" sz="3200" dirty="0"/>
          </a:p>
        </p:txBody>
      </p:sp>
      <p:graphicFrame>
        <p:nvGraphicFramePr>
          <p:cNvPr id="3" name="جدول 3">
            <a:extLst>
              <a:ext uri="{FF2B5EF4-FFF2-40B4-BE49-F238E27FC236}">
                <a16:creationId xmlns:a16="http://schemas.microsoft.com/office/drawing/2014/main" xmlns="" id="{CE9A5BCD-0387-499C-BBF9-A68DE253C9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336372"/>
              </p:ext>
            </p:extLst>
          </p:nvPr>
        </p:nvGraphicFramePr>
        <p:xfrm>
          <a:off x="2396308" y="783461"/>
          <a:ext cx="7399383" cy="364557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66461">
                  <a:extLst>
                    <a:ext uri="{9D8B030D-6E8A-4147-A177-3AD203B41FA5}">
                      <a16:colId xmlns:a16="http://schemas.microsoft.com/office/drawing/2014/main" xmlns="" val="997371643"/>
                    </a:ext>
                  </a:extLst>
                </a:gridCol>
                <a:gridCol w="2466461">
                  <a:extLst>
                    <a:ext uri="{9D8B030D-6E8A-4147-A177-3AD203B41FA5}">
                      <a16:colId xmlns:a16="http://schemas.microsoft.com/office/drawing/2014/main" xmlns="" val="1194843796"/>
                    </a:ext>
                  </a:extLst>
                </a:gridCol>
                <a:gridCol w="2466461">
                  <a:extLst>
                    <a:ext uri="{9D8B030D-6E8A-4147-A177-3AD203B41FA5}">
                      <a16:colId xmlns:a16="http://schemas.microsoft.com/office/drawing/2014/main" xmlns="" val="30032677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sz="2000" dirty="0">
                          <a:solidFill>
                            <a:schemeClr val="tx1"/>
                          </a:solidFill>
                        </a:rPr>
                        <a:t>الفئات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000" dirty="0">
                          <a:solidFill>
                            <a:schemeClr val="tx1"/>
                          </a:solidFill>
                        </a:rPr>
                        <a:t>التكرارات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ar-IQ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000" dirty="0">
                          <a:solidFill>
                            <a:schemeClr val="tx1"/>
                          </a:solidFill>
                        </a:rPr>
                        <a:t>تكرار متجمع صاعد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F1</a:t>
                      </a:r>
                      <a:endParaRPr lang="ar-IQ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9709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/>
                        <a:t>5 - 9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0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15987562"/>
                  </a:ext>
                </a:extLst>
              </a:tr>
              <a:tr h="475653">
                <a:tc>
                  <a:txBody>
                    <a:bodyPr/>
                    <a:lstStyle/>
                    <a:p>
                      <a:pPr rtl="1"/>
                      <a:r>
                        <a:rPr lang="ar-IQ" dirty="0"/>
                        <a:t>10 -14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0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05414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/>
                        <a:t>15- 19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000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46944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/>
                        <a:t>20 -24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0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000" dirty="0"/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98346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/>
                        <a:t>25- 29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000" dirty="0"/>
                        <a:t>13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000" dirty="0"/>
                        <a:t>34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1741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/>
                        <a:t>30 -34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000" dirty="0"/>
                        <a:t>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04588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/>
                        <a:t>35- 39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000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57082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b="1" dirty="0"/>
                        <a:t>المجموع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904747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9484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020290" y="746245"/>
            <a:ext cx="1075037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IQ" sz="32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الوسيط =الحد الأدنى لفئة الوسيط + </a:t>
            </a:r>
            <a:r>
              <a:rPr lang="ar-IQ" sz="3200" b="1" i="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(ت و/2- ت ص لفئة سابقة) </a:t>
            </a:r>
            <a:r>
              <a:rPr lang="ar-IQ" sz="32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×  ط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                                              ت ر لفئة الوسيط</a:t>
            </a:r>
          </a:p>
          <a:p>
            <a:pPr algn="r" rtl="1"/>
            <a:endParaRPr lang="ar-IQ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r" rtl="1"/>
            <a:r>
              <a:rPr lang="ar-IQ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= 25 +(</a:t>
            </a:r>
            <a:r>
              <a:rPr lang="ar-IQ" sz="32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22.5 – 21) </a:t>
            </a:r>
            <a:r>
              <a:rPr lang="ar-IQ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× 4 = 25+ (1,5 /13) ×4</a:t>
            </a:r>
          </a:p>
          <a:p>
            <a:pPr algn="r" rtl="1"/>
            <a:r>
              <a:rPr lang="ar-IQ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                 13</a:t>
            </a:r>
          </a:p>
          <a:p>
            <a:pPr algn="r" rtl="1"/>
            <a:endParaRPr lang="ar-IQ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r" rtl="1"/>
            <a:r>
              <a:rPr lang="ar-IQ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=25 + 0,46 =25,46  قيمه الوسيط</a:t>
            </a:r>
          </a:p>
        </p:txBody>
      </p:sp>
    </p:spTree>
    <p:extLst>
      <p:ext uri="{BB962C8B-B14F-4D97-AF65-F5344CB8AC3E}">
        <p14:creationId xmlns:p14="http://schemas.microsoft.com/office/powerpoint/2010/main" val="1101815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569111" y="224775"/>
            <a:ext cx="1037932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واجب بيتي /2</a:t>
            </a:r>
            <a:r>
              <a:rPr lang="ar-IQ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just" rtl="1"/>
            <a:r>
              <a:rPr lang="ar-IQ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احسب الو سيط للبيانات التالية: 3,6,9,12,54,18</a:t>
            </a:r>
          </a:p>
          <a:p>
            <a:pPr algn="just" rtl="1"/>
            <a:endParaRPr lang="ar-IQ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rtl="1"/>
            <a:r>
              <a:rPr lang="ar-IQ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2.احسب الوسيط لجدول التوزيع التكراري التالي:</a:t>
            </a:r>
          </a:p>
          <a:p>
            <a:pPr algn="just" rtl="1"/>
            <a:endParaRPr lang="ar-IQ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جدول 2">
            <a:extLst>
              <a:ext uri="{FF2B5EF4-FFF2-40B4-BE49-F238E27FC236}">
                <a16:creationId xmlns:a16="http://schemas.microsoft.com/office/drawing/2014/main" xmlns="" id="{323720F8-78CD-427F-BDFF-915CE08087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927985"/>
              </p:ext>
            </p:extLst>
          </p:nvPr>
        </p:nvGraphicFramePr>
        <p:xfrm>
          <a:off x="2956560" y="2937674"/>
          <a:ext cx="8128002" cy="914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xmlns="" val="406070677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288156466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200309492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1079582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80341335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5631443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الفئات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10-19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20-29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30-39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40-49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50-59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76115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التكرارات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89535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8958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1693199" y="618335"/>
            <a:ext cx="10169610" cy="4135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 3" charset="2"/>
              <a:buNone/>
              <a:tabLst/>
              <a:defRPr/>
            </a:pPr>
            <a:r>
              <a:rPr lang="ar-IQ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/>
                <a:cs typeface="+mj-cs"/>
              </a:rPr>
              <a:t>الأهداف المحاضرة :</a:t>
            </a:r>
          </a:p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ar-IQ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j-cs"/>
              </a:rPr>
              <a:t>في نهاية هذه المحاضرة يكون الطالب قادر على</a:t>
            </a: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Trebuchet MS" panose="020B0603020202020204"/>
                <a:ea typeface="+mn-ea"/>
                <a:cs typeface="Tahoma" panose="020B0604030504040204" pitchFamily="34" charset="0"/>
              </a:rPr>
              <a:t>:</a:t>
            </a:r>
          </a:p>
          <a:p>
            <a:pPr marR="0" lvl="0" defTabSz="4572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r>
              <a:rPr lang="ar-IQ" sz="3200" b="1" dirty="0">
                <a:solidFill>
                  <a:srgbClr val="DADADA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ان يعرف استخراج قيمه الوسيط من البيانات </a:t>
            </a: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غير المبوبة بطريقة صحيحة.</a:t>
            </a:r>
          </a:p>
          <a:p>
            <a:pPr marR="0" lvl="0" defTabSz="4572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ان يعرف استخراج قيمه الوسيط من البيانات المبوبة بطريقة صحيحة.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None/>
              <a:tabLst/>
              <a:defRPr/>
            </a:pPr>
            <a:endParaRPr lang="en-US" sz="3200" b="1" dirty="0">
              <a:solidFill>
                <a:srgbClr val="DADADA">
                  <a:lumMod val="1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891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002958" y="452120"/>
            <a:ext cx="10912781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مقاييس النزعة المركزية(</a:t>
            </a: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Measures of Central Tendency</a:t>
            </a:r>
            <a:r>
              <a:rPr lang="ar-IQ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rtl="1"/>
            <a:r>
              <a:rPr lang="ar-IQ" sz="3200" dirty="0"/>
              <a:t>مقاييس النزعة المركزية وتسمى أيضا بالمتوسطات وهي: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ar-IQ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الوسط الحسابي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ar-IQ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الوسيط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ar-IQ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المنوال</a:t>
            </a:r>
          </a:p>
          <a:p>
            <a:pPr algn="just" rtl="1"/>
            <a:r>
              <a:rPr lang="ar-IQ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 rtl="1"/>
            <a:endParaRPr lang="ar-IQ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rtl="1"/>
            <a:r>
              <a:rPr lang="ar-IQ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ثانياً : الوسيط </a:t>
            </a:r>
            <a:r>
              <a:rPr lang="en-US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Median (Md)</a:t>
            </a:r>
            <a:endParaRPr lang="ar-IQ" sz="3200" b="1" i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r" rtl="1"/>
            <a:r>
              <a:rPr lang="ar-IQ" sz="32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الوسيط يعتبر من مقايس النزعة المركزية الأكثر توسطا في التوزيع. المشاهدات التي تقسم التوزيع الى نصفين بحيث يكون فوقها 50% من المشاهدات ودونها 50% من المشاهدات.</a:t>
            </a:r>
          </a:p>
          <a:p>
            <a:pPr algn="just" rtl="1"/>
            <a:endParaRPr lang="ar-IQ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rtl="1"/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2462482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944089" y="315024"/>
            <a:ext cx="1075037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IQ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خصائص الوسيط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1.يمكن احتسابه لجداول المفتوحة.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2.يمكن احتسابه في حالة فقدان بعض القيم شرط ان يكون ترتيبها معروفا.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3.سهولة احتسابه يمكن إيجاده بيانيا.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4.لا يتأثر بالقيم المتطرفة.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5.لا يعتمد على قيمه البيانات وانما يعتد على موقعها.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6. يتأثر بالتحويلات الخطية (الجمع والطرح والضرب والقسمة).</a:t>
            </a:r>
          </a:p>
          <a:p>
            <a:pPr algn="r" rtl="1"/>
            <a:r>
              <a:rPr lang="ar-IQ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عيوب الوسيط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1.حساس للقيمة الوسيطة.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2.اذا كان عدد المشاهدات قليل فالوسيط قد لا يعبر بصورة واضحة صحيحة عن مركز تجمع المشاهدات.</a:t>
            </a:r>
          </a:p>
        </p:txBody>
      </p:sp>
    </p:spTree>
    <p:extLst>
      <p:ext uri="{BB962C8B-B14F-4D97-AF65-F5344CB8AC3E}">
        <p14:creationId xmlns:p14="http://schemas.microsoft.com/office/powerpoint/2010/main" val="53512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333541" y="385400"/>
            <a:ext cx="1075037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IQ" sz="36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لحساب الوسيط  في البيانات غير المبوبة نتبع ما يلي</a:t>
            </a:r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:</a:t>
            </a:r>
          </a:p>
          <a:p>
            <a:pPr marL="514350" indent="-514350" algn="r" rtl="1">
              <a:buAutoNum type="arabicPeriod"/>
            </a:pPr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نعمل على ترتيب البيانات تصاعديا او تنازليا.</a:t>
            </a:r>
          </a:p>
          <a:p>
            <a:pPr marL="514350" indent="-514350" algn="r" rtl="1">
              <a:buAutoNum type="arabicPeriod"/>
            </a:pPr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اذا كان عدد البيانات </a:t>
            </a:r>
            <a:r>
              <a:rPr lang="ar-IQ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فرديا</a:t>
            </a:r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تكون المشاهدة التي ترتيبها (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n+1</a:t>
            </a:r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)\2 هي الوسيط.</a:t>
            </a:r>
          </a:p>
          <a:p>
            <a:pPr marL="514350" indent="-514350" algn="r" rtl="1">
              <a:buAutoNum type="arabicPeriod"/>
            </a:pPr>
            <a:r>
              <a:rPr lang="ar-IQ" sz="36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اذا كان عدد البيانات </a:t>
            </a:r>
            <a:r>
              <a:rPr lang="ar-IQ" sz="3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زوجيا </a:t>
            </a:r>
            <a:r>
              <a:rPr lang="ar-IQ" sz="36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يكون معدل المشاهدتين اللتان ترتيبهما (</a:t>
            </a:r>
            <a:r>
              <a:rPr lang="en-US" sz="36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n\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2</a:t>
            </a:r>
            <a:r>
              <a:rPr lang="ar-IQ" sz="36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) و (</a:t>
            </a:r>
            <a:r>
              <a:rPr lang="en-US" sz="36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n\2</a:t>
            </a:r>
            <a:r>
              <a:rPr lang="ar-IQ" sz="36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)</a:t>
            </a:r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+1 هو الوسيط.</a:t>
            </a:r>
            <a:endParaRPr lang="ar-IQ" sz="4000" b="0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</p:txBody>
      </p:sp>
    </p:spTree>
    <p:extLst>
      <p:ext uri="{BB962C8B-B14F-4D97-AF65-F5344CB8AC3E}">
        <p14:creationId xmlns:p14="http://schemas.microsoft.com/office/powerpoint/2010/main" val="3976065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098014" y="541638"/>
            <a:ext cx="1075037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IQ" sz="36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مثال/</a:t>
            </a:r>
          </a:p>
          <a:p>
            <a:pPr algn="r" rtl="1"/>
            <a:r>
              <a:rPr lang="ar-IQ" sz="32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اوجد قيمه الوسيط للبيانات التالية:</a:t>
            </a:r>
            <a:r>
              <a:rPr lang="en-US" sz="32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     </a:t>
            </a:r>
            <a:r>
              <a:rPr lang="ar-IQ" sz="32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13, 41,17,12,14  ؟</a:t>
            </a:r>
          </a:p>
          <a:p>
            <a:pPr algn="r" rtl="1"/>
            <a:r>
              <a:rPr lang="ar-IQ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الحل/</a:t>
            </a:r>
          </a:p>
          <a:p>
            <a:pPr algn="r" rtl="1"/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نعمل على ترتيب البيانات تصاعديا او تنازليا.</a:t>
            </a:r>
          </a:p>
          <a:p>
            <a:pPr algn="r"/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12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,</a:t>
            </a:r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13,14,17,41</a:t>
            </a:r>
          </a:p>
          <a:p>
            <a:pPr algn="r" rtl="1"/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اذا كان عدد البيانات </a:t>
            </a:r>
            <a:r>
              <a:rPr lang="ar-IQ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فرديا</a:t>
            </a:r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تكون المشاهدة التي ترتيبها (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n+1</a:t>
            </a:r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)\2 هي الوسيط.</a:t>
            </a:r>
          </a:p>
          <a:p>
            <a:pPr algn="r" rtl="1"/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5+1/ 2 =6/ 2 = 3 هذا يعني ان قيمه الوسيط هي القيمة ذات الترتيب 3 هي </a:t>
            </a:r>
            <a:r>
              <a:rPr lang="ar-IQ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14</a:t>
            </a:r>
          </a:p>
          <a:p>
            <a:pPr algn="r" rtl="1"/>
            <a:endParaRPr lang="ar-IQ" sz="3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</p:txBody>
      </p:sp>
    </p:spTree>
    <p:extLst>
      <p:ext uri="{BB962C8B-B14F-4D97-AF65-F5344CB8AC3E}">
        <p14:creationId xmlns:p14="http://schemas.microsoft.com/office/powerpoint/2010/main" val="430381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103417" y="231847"/>
            <a:ext cx="10750378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IQ" sz="36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مثال/</a:t>
            </a:r>
          </a:p>
          <a:p>
            <a:pPr algn="r" rtl="1"/>
            <a:r>
              <a:rPr lang="ar-IQ" sz="32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اوجد قيمه الوسيط للبيانات التالية:11, 41,17,12,14,66  ؟</a:t>
            </a:r>
          </a:p>
          <a:p>
            <a:pPr algn="r" rtl="1"/>
            <a:r>
              <a:rPr lang="ar-IQ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الحل/</a:t>
            </a:r>
          </a:p>
          <a:p>
            <a:pPr algn="r" rtl="1"/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نعمل على ترتيب البيانات تصاعديا او تنازليا.</a:t>
            </a:r>
          </a:p>
          <a:p>
            <a:pPr algn="r" rtl="1"/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66,41,17,14,12,11 </a:t>
            </a:r>
          </a:p>
          <a:p>
            <a:pPr algn="r" rtl="1"/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اذا كان عدد البيانات </a:t>
            </a:r>
            <a:r>
              <a:rPr lang="ar-IQ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زوجيا</a:t>
            </a:r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يكون معدل المشاهدتين اللتان ترتيبهما (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n\2</a:t>
            </a:r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) و (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n\2</a:t>
            </a:r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)+1 هو الوسيط.</a:t>
            </a:r>
          </a:p>
          <a:p>
            <a:pPr algn="r" rtl="1"/>
            <a:r>
              <a:rPr lang="ar-IQ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الترتيب الأول</a:t>
            </a:r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: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n</a:t>
            </a:r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/2      =6/ 2       =6/ 2 = 3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IQ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الترتيب الثاني</a:t>
            </a:r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: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+mn-cs"/>
              </a:rPr>
              <a:t>n</a:t>
            </a: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/2 + 1= 6/ 2 +1 =3+1 = 4 </a:t>
            </a:r>
          </a:p>
          <a:p>
            <a:pPr algn="r" rtl="1"/>
            <a:endParaRPr lang="ar-IQ" sz="3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r" rtl="1"/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الوسيط (معدل القيمتين)=</a:t>
            </a:r>
            <a:r>
              <a:rPr lang="ar-IQ" sz="3200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14+17=</a:t>
            </a:r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31/ 2= 15.5</a:t>
            </a:r>
            <a:endParaRPr lang="ar-IQ" sz="3200" u="sng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r" rtl="1"/>
            <a:r>
              <a:rPr lang="ar-IQ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                                 2</a:t>
            </a:r>
          </a:p>
          <a:p>
            <a:pPr algn="r" rtl="1"/>
            <a:endParaRPr lang="ar-IQ" sz="3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</p:txBody>
      </p:sp>
    </p:spTree>
    <p:extLst>
      <p:ext uri="{BB962C8B-B14F-4D97-AF65-F5344CB8AC3E}">
        <p14:creationId xmlns:p14="http://schemas.microsoft.com/office/powerpoint/2010/main" val="3916654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265819" y="612451"/>
            <a:ext cx="1075037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kumimoji="0" lang="ar-IQ" sz="36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لحساب الوسيط  في البيانات المبوبة نتبع ما يلي </a:t>
            </a:r>
          </a:p>
          <a:p>
            <a:pPr algn="r" rtl="1"/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الايجاد قيمه الوسيط من بيانات التوزيع التكراري  (المبوبة) نتبع ما يلي:</a:t>
            </a:r>
          </a:p>
          <a:p>
            <a:pPr marL="514350" indent="-514350" algn="r" rtl="1">
              <a:buAutoNum type="arabicPeriod"/>
            </a:pPr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الحد الأدنى لفئة الوسيط.</a:t>
            </a:r>
          </a:p>
          <a:p>
            <a:pPr marL="514350" indent="-514350" algn="r" rtl="1">
              <a:buAutoNum type="arabicPeriod"/>
            </a:pPr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ترتيب الوسيط (موقع فئة الوسيط)= مجموع التكرارات/2</a:t>
            </a:r>
          </a:p>
          <a:p>
            <a:pPr marL="514350" indent="-514350" algn="r" rtl="1">
              <a:buAutoNum type="arabicPeriod"/>
            </a:pPr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تكرار متجمع صاعد </a:t>
            </a:r>
          </a:p>
          <a:p>
            <a:pPr marL="514350" indent="-514350" algn="r" rtl="1">
              <a:buAutoNum type="arabicPeriod"/>
            </a:pPr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تكرار متجمع صاعد سابق لفئة الوسيط.</a:t>
            </a:r>
          </a:p>
          <a:p>
            <a:pPr marL="514350" indent="-514350" algn="r" rtl="1">
              <a:buAutoNum type="arabicPeriod"/>
            </a:pPr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طول فئة الوسيط.</a:t>
            </a:r>
          </a:p>
          <a:p>
            <a:pPr algn="r" rtl="1"/>
            <a:endParaRPr lang="ar-IQ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</p:txBody>
      </p:sp>
    </p:spTree>
    <p:extLst>
      <p:ext uri="{BB962C8B-B14F-4D97-AF65-F5344CB8AC3E}">
        <p14:creationId xmlns:p14="http://schemas.microsoft.com/office/powerpoint/2010/main" val="1269301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103417" y="541638"/>
            <a:ext cx="1075037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IQ" sz="3600" b="1" i="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قانون الوسيط للبيانات المبوبة</a:t>
            </a:r>
          </a:p>
          <a:p>
            <a:pPr algn="r" rtl="1"/>
            <a:endParaRPr lang="ar-IQ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r" rtl="1"/>
            <a:r>
              <a:rPr lang="ar-IQ" sz="32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الوسيط =الحد الأدنى لفئة الوسيط + </a:t>
            </a:r>
            <a:r>
              <a:rPr lang="ar-IQ" sz="3200" b="1" i="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(ت و/2- ت ص لفئة سابقة) </a:t>
            </a:r>
            <a:r>
              <a:rPr lang="ar-IQ" sz="32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×  ط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                                              ت ر لفئة الوسيط</a:t>
            </a:r>
          </a:p>
          <a:p>
            <a:pPr algn="r" rtl="1"/>
            <a:endParaRPr lang="ar-IQ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حيث ان :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ت و:</a:t>
            </a:r>
            <a:r>
              <a:rPr lang="ar-IQ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ترتيب الوسيط (مجموع التكرارات/ 2)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ت ص:</a:t>
            </a:r>
            <a:r>
              <a:rPr lang="ar-IQ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التكرار المتجمع الصاعد سابق لفئة الوسيط.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ت ر :</a:t>
            </a:r>
            <a:r>
              <a:rPr lang="ar-IQ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التكرار العادي لفئة الوسيط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ط:</a:t>
            </a:r>
            <a:r>
              <a:rPr lang="ar-IQ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طول الفئة</a:t>
            </a:r>
          </a:p>
        </p:txBody>
      </p:sp>
    </p:spTree>
    <p:extLst>
      <p:ext uri="{BB962C8B-B14F-4D97-AF65-F5344CB8AC3E}">
        <p14:creationId xmlns:p14="http://schemas.microsoft.com/office/powerpoint/2010/main" val="409302042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3195</TotalTime>
  <Words>718</Words>
  <Application>Microsoft Office PowerPoint</Application>
  <PresentationFormat>مخصص</PresentationFormat>
  <Paragraphs>146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hani</dc:creator>
  <cp:lastModifiedBy>Maher</cp:lastModifiedBy>
  <cp:revision>340</cp:revision>
  <cp:lastPrinted>2017-04-21T17:39:01Z</cp:lastPrinted>
  <dcterms:created xsi:type="dcterms:W3CDTF">2016-01-11T15:58:09Z</dcterms:created>
  <dcterms:modified xsi:type="dcterms:W3CDTF">2023-10-13T04:14:52Z</dcterms:modified>
</cp:coreProperties>
</file>