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14"/>
  </p:notesMasterIdLst>
  <p:handoutMasterIdLst>
    <p:handoutMasterId r:id="rId15"/>
  </p:handoutMasterIdLst>
  <p:sldIdLst>
    <p:sldId id="560" r:id="rId2"/>
    <p:sldId id="581" r:id="rId3"/>
    <p:sldId id="649" r:id="rId4"/>
    <p:sldId id="616" r:id="rId5"/>
    <p:sldId id="645" r:id="rId6"/>
    <p:sldId id="650" r:id="rId7"/>
    <p:sldId id="642" r:id="rId8"/>
    <p:sldId id="651" r:id="rId9"/>
    <p:sldId id="653" r:id="rId10"/>
    <p:sldId id="654" r:id="rId11"/>
    <p:sldId id="655" r:id="rId12"/>
    <p:sldId id="6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52" d="100"/>
          <a:sy n="52" d="100"/>
        </p:scale>
        <p:origin x="-50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t>29/03/1445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t>29/03/1445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8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9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0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80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378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1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0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36913" y="1831132"/>
            <a:ext cx="10067227" cy="3168352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ar-IQ" sz="5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الإحصاء الحياتي/ المحاضرة السابعة</a:t>
            </a:r>
            <a:endParaRPr lang="en-US" sz="5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ar-IQ" sz="52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مقاييس </a:t>
            </a:r>
            <a:r>
              <a:rPr lang="ar-IQ" sz="52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التشتت</a:t>
            </a:r>
            <a:endParaRPr lang="ar-IQ" sz="5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88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550994" y="3298910"/>
            <a:ext cx="1075037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IQ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الوسط الحسابي (و)= مجموع القيم (س) مقسوم على عددها (ن).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                     = </a:t>
            </a:r>
            <a:r>
              <a:rPr kumimoji="0" lang="ar-IQ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26+33+24+41+36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                                        5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                    = </a:t>
            </a:r>
            <a:r>
              <a:rPr kumimoji="0" lang="ar-IQ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160</a:t>
            </a: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                           5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                      = 32          </a:t>
            </a: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</a:t>
            </a:r>
          </a:p>
          <a:p>
            <a:pPr algn="r" rtl="1">
              <a:defRPr/>
            </a:pP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نطبق قانون التباين للبيانات غير المبوبة</a:t>
            </a: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B6AE5261-755B-41CA-8BAB-99562C00E8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288023"/>
              </p:ext>
            </p:extLst>
          </p:nvPr>
        </p:nvGraphicFramePr>
        <p:xfrm>
          <a:off x="2950004" y="133546"/>
          <a:ext cx="8128000" cy="3114040"/>
        </p:xfrm>
        <a:graphic>
          <a:graphicData uri="http://schemas.openxmlformats.org/drawingml/2006/table">
            <a:tbl>
              <a:tblPr rtl="1" firstRow="1" bandRow="1">
                <a:tableStyleId>{912C8C85-51F0-491E-9774-3900AFEF0FD7}</a:tableStyleId>
              </a:tblPr>
              <a:tblGrid>
                <a:gridCol w="1172754">
                  <a:extLst>
                    <a:ext uri="{9D8B030D-6E8A-4147-A177-3AD203B41FA5}">
                      <a16:colId xmlns:a16="http://schemas.microsoft.com/office/drawing/2014/main" xmlns="" val="980901970"/>
                    </a:ext>
                  </a:extLst>
                </a:gridCol>
                <a:gridCol w="2891246">
                  <a:extLst>
                    <a:ext uri="{9D8B030D-6E8A-4147-A177-3AD203B41FA5}">
                      <a16:colId xmlns:a16="http://schemas.microsoft.com/office/drawing/2014/main" xmlns="" val="32056686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4598336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9911948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>
                          <a:solidFill>
                            <a:schemeClr val="tx1"/>
                          </a:solidFill>
                        </a:rPr>
                        <a:t>القيم (س)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>
                          <a:solidFill>
                            <a:schemeClr val="tx1"/>
                          </a:solidFill>
                        </a:rPr>
                        <a:t>المعادلة (س-و)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>
                          <a:solidFill>
                            <a:schemeClr val="tx1"/>
                          </a:solidFill>
                        </a:rPr>
                        <a:t>قيمه الانحراف (س-و)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>
                          <a:solidFill>
                            <a:schemeClr val="tx1"/>
                          </a:solidFill>
                        </a:rPr>
                        <a:t>مربع الانحراف (</a:t>
                      </a:r>
                      <a:r>
                        <a:rPr kumimoji="0" lang="ar-IQ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س-و)2</a:t>
                      </a:r>
                      <a:endParaRPr lang="ar-IQ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0735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26 - 32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- 6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66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33 -32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5028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24- 32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- 8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7738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41- 32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4273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36-32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8285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المجموع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IQ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IQ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 dirty="0"/>
                        <a:t>198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834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376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776473" y="610847"/>
            <a:ext cx="1075037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NeueLTW2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التباين (ن)= </a:t>
            </a:r>
            <a:r>
              <a:rPr kumimoji="0" lang="ar-IQ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مج (س – و) 2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                      ن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IQ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التباين (ن)= </a:t>
            </a:r>
            <a:r>
              <a:rPr kumimoji="0" lang="ar-IQ" sz="2800" b="1" i="0" u="sng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198 </a:t>
            </a:r>
          </a:p>
          <a:p>
            <a:pPr algn="r" rtl="1">
              <a:defRPr/>
            </a:pP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                5</a:t>
            </a:r>
          </a:p>
          <a:p>
            <a:pPr algn="r" rtl="1">
              <a:defRPr/>
            </a:pPr>
            <a:r>
              <a:rPr lang="ar-IQ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            = 39.6</a:t>
            </a:r>
          </a:p>
          <a:p>
            <a:pPr algn="r" rtl="1">
              <a:defRPr/>
            </a:pPr>
            <a:r>
              <a:rPr kumimoji="0" lang="ar-IQ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اما</a:t>
            </a: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</a:t>
            </a:r>
          </a:p>
          <a:p>
            <a:pPr algn="r" rtl="1">
              <a:defRPr/>
            </a:pP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الانحراف المعياري (ع) = 6.29 </a:t>
            </a:r>
          </a:p>
        </p:txBody>
      </p:sp>
    </p:spTree>
    <p:extLst>
      <p:ext uri="{BB962C8B-B14F-4D97-AF65-F5344CB8AC3E}">
        <p14:creationId xmlns:p14="http://schemas.microsoft.com/office/powerpoint/2010/main" val="239800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561252" y="1037301"/>
            <a:ext cx="1037932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الواجب البيتي </a:t>
            </a:r>
          </a:p>
          <a:p>
            <a:pPr algn="just" rtl="1"/>
            <a:endParaRPr lang="ar-IQ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احسب قيمه المدى للبيانات التالية: 3,6,9,12, 4,18</a:t>
            </a:r>
          </a:p>
          <a:p>
            <a:pPr algn="just" rtl="1"/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اوجد التباين والانحراف المعياري للبيانات التالية </a:t>
            </a:r>
          </a:p>
          <a:p>
            <a:pPr algn="ctr" rtl="1"/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(62,67,68,69,74)؟</a:t>
            </a:r>
          </a:p>
          <a:p>
            <a:pPr algn="just" rtl="1"/>
            <a:endParaRPr lang="ar-IQ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895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523182" y="701463"/>
            <a:ext cx="10169610" cy="4135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lang="ar-IQ" sz="36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  <a:cs typeface="+mj-cs"/>
              </a:rPr>
              <a:t>الأهداف المحاضرة :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j-cs"/>
              </a:rPr>
              <a:t>في نهاية هذه المحاضرة يكون الطالب قادر على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rebuchet MS" panose="020B0603020202020204"/>
                <a:ea typeface="+mn-ea"/>
                <a:cs typeface="Tahoma" panose="020B0604030504040204" pitchFamily="34" charset="0"/>
              </a:rPr>
              <a:t>: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 يعرف استخراج قيمه المدى و الانحراف المعياري و التباين من البيانات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غير المبوبة بطريقة صحيحة.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ان يعرف استخراج قيمه المدى و الانحراف المعياري و التباين  من البيانات المبوبة بطريقة صحيحة.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None/>
              <a:tabLst/>
              <a:defRPr/>
            </a:pPr>
            <a:endParaRPr lang="en-US" sz="3200" b="1" dirty="0">
              <a:solidFill>
                <a:srgbClr val="DADADA">
                  <a:lumMod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91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110343" y="389775"/>
            <a:ext cx="10912781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مقاييس التشتت (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Measures Dispersion or Variation</a:t>
            </a:r>
            <a:r>
              <a:rPr lang="ar-IQ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3200" dirty="0"/>
              <a:t>يقصد بالتشتت او الاختلاف بانه التباعد او التقارب الموجود بين قيم المشاهدات حول نقطه التمركز (الوسط الحسابي) او المقياس الذي يقيس مدى تشتت القيم عن وسطها</a:t>
            </a:r>
          </a:p>
          <a:p>
            <a:pPr algn="just" rtl="1"/>
            <a:r>
              <a:rPr lang="ar-IQ" sz="3200" dirty="0"/>
              <a:t>بمعنى كلما كبرت قيم مقايس التشتت دل ذلك على درجة كبيرة من الاختلاف بين البيانات وكلما صغرت قيم مقايس التشتت دل ذلك على درجة قليله من الاختلاف بين البيانات  وهي: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المدى 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التباين 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الانحراف المعياري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معامل الاختلاف</a:t>
            </a:r>
          </a:p>
          <a:p>
            <a:pPr algn="just" rtl="1"/>
            <a:endParaRPr lang="ar-IQ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6718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110343" y="363915"/>
            <a:ext cx="10912781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2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اولا : المدى  </a:t>
            </a:r>
            <a:r>
              <a:rPr lang="en-US" sz="32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Range</a:t>
            </a:r>
            <a:endParaRPr lang="ar-IQ" sz="3200" b="1" i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يعرف المدى لمجموعه من البيانات على انه الفرق بين اكبر قيمة واصغر قيمة لتلك المجموعة ويرمز له بالرمز (</a:t>
            </a:r>
            <a:r>
              <a:rPr lang="en-US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R</a:t>
            </a:r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).</a:t>
            </a:r>
          </a:p>
          <a:p>
            <a:pPr algn="r" rtl="1"/>
            <a:endParaRPr lang="ar-IQ" sz="3200" b="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عيوب المدى: </a:t>
            </a:r>
          </a:p>
          <a:p>
            <a:pPr marL="514350" indent="-514350" algn="r" rtl="1">
              <a:buAutoNum type="arabicPeriod"/>
            </a:pPr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يتأثر بالقيم الشاذة والمتطرفة.</a:t>
            </a:r>
          </a:p>
          <a:p>
            <a:pPr marL="514350" indent="-514350" algn="r" rtl="1">
              <a:buAutoNum type="arabicPeriod"/>
            </a:pP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يعتمد في حسابة على قيمتين فقط.</a:t>
            </a:r>
            <a:endParaRPr lang="ar-IQ" sz="3200" b="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marL="514350" indent="-514350" algn="r" rtl="1">
              <a:buAutoNum type="arabicPeriod"/>
            </a:pP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لا يستخدم في حالة المعطيات المبوبة التي تتضمن فئات مفتوحة.</a:t>
            </a:r>
            <a:endParaRPr lang="ar-IQ" sz="3200" b="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just" rtl="1"/>
            <a:r>
              <a:rPr lang="ar-IQ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مزايا المدى:</a:t>
            </a:r>
          </a:p>
          <a:p>
            <a:pPr algn="just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1.سهولة الفهم </a:t>
            </a:r>
          </a:p>
          <a:p>
            <a:pPr algn="just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2.سهولة حسابة.</a:t>
            </a:r>
          </a:p>
          <a:p>
            <a:pPr algn="just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3.يعطي فكرة سريعة عن تشتت البيانات</a:t>
            </a:r>
          </a:p>
          <a:p>
            <a:pPr algn="just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462482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159288" y="655661"/>
            <a:ext cx="1075037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لحساب المدى  في البيانات غير المبوبة :</a:t>
            </a:r>
          </a:p>
          <a:p>
            <a:pPr algn="r" rtl="1"/>
            <a:endParaRPr lang="ar-IQ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مثال/1: اذا كان لدينا اوزان مجموعه من الطلبة بالكيلوغرام هي (61,45,65,55,50,40,56,62,54) اوجد مدى التشتت؟</a:t>
            </a:r>
          </a:p>
          <a:p>
            <a:pPr algn="r" rtl="1"/>
            <a:r>
              <a:rPr lang="ar-IQ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الحل: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المدى = اكبر قيمة – اصغر قيمه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=65-40 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= 25</a:t>
            </a:r>
          </a:p>
        </p:txBody>
      </p:sp>
    </p:spTree>
    <p:extLst>
      <p:ext uri="{BB962C8B-B14F-4D97-AF65-F5344CB8AC3E}">
        <p14:creationId xmlns:p14="http://schemas.microsoft.com/office/powerpoint/2010/main" val="397606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272745" y="440175"/>
            <a:ext cx="1075037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لحساب المدى  في البيانات المبوبة :</a:t>
            </a:r>
          </a:p>
          <a:p>
            <a:pPr algn="r" rtl="1"/>
            <a:endParaRPr lang="ar-IQ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مثال/1: اذا كان لدينا بيانات توزيع 100 عامل حسب فئات الاجر اليومي بالدينار</a:t>
            </a:r>
          </a:p>
          <a:p>
            <a:pPr algn="r" rtl="1"/>
            <a:endParaRPr lang="ar-IQ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endParaRPr lang="ar-IQ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المطلوب إيجاد المدى؟</a:t>
            </a:r>
          </a:p>
          <a:p>
            <a:pPr algn="r" rtl="1"/>
            <a:endParaRPr lang="ar-IQ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الحل: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المدى = نهاية الفئة الأخيرة – بداية الفئة الاولى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=100-50 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= 50</a:t>
            </a: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CECB6324-74BB-4055-9D13-B10562DC3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564533"/>
              </p:ext>
            </p:extLst>
          </p:nvPr>
        </p:nvGraphicFramePr>
        <p:xfrm>
          <a:off x="2583933" y="2138180"/>
          <a:ext cx="8128002" cy="91440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xmlns="" val="254791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185402042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191928166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59625884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86889212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488323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فئات الاجر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50-59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60-69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70-79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80-89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90-100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57475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عدد العمال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0670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91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272746" y="734123"/>
            <a:ext cx="1075037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التباين (</a:t>
            </a:r>
            <a:r>
              <a:rPr lang="en-US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Variance</a:t>
            </a:r>
            <a:r>
              <a:rPr lang="ar-IQ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):</a:t>
            </a: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هو الوسط الحسابي لمربعات انحرافات القيم عن وسطها الحسابي ويرمز له بالرمز (ن).يعتبر من اهم وادق مقايس التشتت وذلك لسهولة حسابة.</a:t>
            </a:r>
          </a:p>
          <a:p>
            <a:pPr algn="r" rtl="1"/>
            <a:endParaRPr lang="ar-IQ" sz="3200" b="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kumimoji="0" lang="ar-IQ" sz="320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القيمة المرتفعة </a:t>
            </a:r>
            <a:r>
              <a:rPr kumimoji="0" lang="ar-IQ" sz="32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للتباين تعني ان الأشياء متباي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نه, متباعدة, متناثرة غير متجانسة.</a:t>
            </a:r>
            <a:endParaRPr kumimoji="0" lang="ar-IQ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NeueLTW20"/>
              <a:ea typeface="+mn-ea"/>
              <a:cs typeface="Arial" panose="020B0604020202020204" pitchFamily="34" charset="0"/>
            </a:endParaRPr>
          </a:p>
          <a:p>
            <a:pPr algn="r" rtl="1">
              <a:defRPr/>
            </a:pPr>
            <a:r>
              <a:rPr kumimoji="0" lang="ar-IQ" sz="320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القيمة المنخفضة </a:t>
            </a:r>
            <a:r>
              <a:rPr kumimoji="0" lang="ar-IQ" sz="32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للتباين تعني ان الأشياء غيرمتباي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نه, متقاربة, متجانسة.</a:t>
            </a:r>
          </a:p>
          <a:p>
            <a:pPr algn="r" rtl="1">
              <a:defRPr/>
            </a:pPr>
            <a:endParaRPr lang="ar-IQ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الانحراف المعياري (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+mn-cs"/>
              </a:rPr>
              <a:t>Standard deviation</a:t>
            </a: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):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هو الجذر التربيعي للتباين ويعتبر من اهم وادق مقايس التشتت لسهولة حسابة ويرمز له بالرمز (ع)</a:t>
            </a:r>
          </a:p>
          <a:p>
            <a:pPr algn="r" rtl="1">
              <a:defRPr/>
            </a:pPr>
            <a:endParaRPr kumimoji="0" lang="ar-IQ" sz="32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NeueLTW2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38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106673" y="541638"/>
            <a:ext cx="1075037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kumimoji="0" lang="ar-IQ" sz="3200" b="1" i="0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لحساب التباين  في البيانات غير المبوبة نتبع ما يلي:</a:t>
            </a:r>
          </a:p>
          <a:p>
            <a:pPr algn="r" rtl="1">
              <a:defRPr/>
            </a:pPr>
            <a:r>
              <a:rPr kumimoji="0" lang="ar-IQ" sz="3200" b="1" i="0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</a:t>
            </a:r>
          </a:p>
          <a:p>
            <a:pPr algn="r" rtl="1"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التباين (ن)= </a:t>
            </a:r>
            <a:r>
              <a:rPr kumimoji="0" lang="ar-IQ" sz="32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مج (س – و) 2  </a:t>
            </a:r>
            <a:r>
              <a:rPr kumimoji="0" lang="ar-IQ" sz="3200" b="1" i="0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ar-IQ" sz="3200" b="1" i="0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----- </a:t>
            </a:r>
            <a:r>
              <a:rPr kumimoji="0" lang="ar-IQ" sz="2800" b="1" i="0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القانون التباين لبيانات غير المبوبة</a:t>
            </a:r>
          </a:p>
          <a:p>
            <a:pPr algn="r" rtl="1">
              <a:defRPr/>
            </a:pPr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                          ن</a:t>
            </a:r>
          </a:p>
          <a:p>
            <a:pPr algn="r" rtl="1">
              <a:defRPr/>
            </a:pPr>
            <a:endParaRPr lang="ar-IQ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  <a:cs typeface="Arial" panose="020B0604020202020204" pitchFamily="34" charset="0"/>
            </a:endParaRPr>
          </a:p>
          <a:p>
            <a:pPr algn="r" rtl="1">
              <a:defRPr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حيث ان </a:t>
            </a:r>
          </a:p>
          <a:p>
            <a:pPr algn="r" rtl="1">
              <a:defRPr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س= البيانات حسب القيم المعطاة (س1, س2,س3 .....الخ)</a:t>
            </a:r>
          </a:p>
          <a:p>
            <a:pPr algn="r" rtl="1">
              <a:defRPr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و  = الوسط الحسابي</a:t>
            </a:r>
          </a:p>
          <a:p>
            <a:pPr algn="r" rtl="1">
              <a:defRPr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ن = عدد البيانات</a:t>
            </a:r>
          </a:p>
          <a:p>
            <a:pPr algn="r" rtl="1">
              <a:defRPr/>
            </a:pPr>
            <a:endParaRPr kumimoji="0" lang="ar-IQ" sz="32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NeueLTW2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097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272746" y="541638"/>
            <a:ext cx="1075037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kumimoji="0" lang="ar-IQ" sz="3200" b="1" i="0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مثال: اوجد قيمة التباين للبيانات التالية (26,33,24,41,36) ؟ </a:t>
            </a:r>
          </a:p>
          <a:p>
            <a:pPr algn="r" rtl="1">
              <a:defRPr/>
            </a:pPr>
            <a:r>
              <a:rPr kumimoji="0" lang="ar-IQ" sz="3200" b="1" i="0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</a:t>
            </a:r>
          </a:p>
          <a:p>
            <a:pPr algn="r" rtl="1">
              <a:defRPr/>
            </a:pPr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الحل/</a:t>
            </a:r>
          </a:p>
          <a:p>
            <a:pPr algn="r" rtl="1">
              <a:defRPr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لإيجاد قيمه التباين  من بيانات (غير المبوبة) نتبع ما يلي:</a:t>
            </a:r>
          </a:p>
          <a:p>
            <a:pPr marL="514350" indent="-514350" algn="r" rtl="1">
              <a:buAutoNum type="arabicPeriod"/>
              <a:defRPr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نوجد الوسط الحسابي (و)= مجموع القيم (س) مقسوم على عددها (ن).</a:t>
            </a:r>
          </a:p>
          <a:p>
            <a:pPr marL="514350" indent="-514350" algn="r" rtl="1">
              <a:buAutoNum type="arabicPeriod"/>
              <a:defRPr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إيجاد الانحراف لكل قيمه (س) عن وسطها الحسابي (و) يعني (س-و)</a:t>
            </a:r>
          </a:p>
          <a:p>
            <a:pPr marL="514350" indent="-514350" algn="r" rtl="1">
              <a:buFontTx/>
              <a:buAutoNum type="arabicPeriod"/>
              <a:defRPr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إيجاد مربع الانحراف لكل قيمه (س) عن وسطها الحسابي (و) يعني (س-و)2</a:t>
            </a:r>
          </a:p>
          <a:p>
            <a:pPr marL="514350" indent="-514350" algn="r" rtl="1">
              <a:buFontTx/>
              <a:buAutoNum type="arabicPeriod"/>
              <a:defRPr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نطبق قانون التباين للبيانات غير المبوبة </a:t>
            </a:r>
          </a:p>
          <a:p>
            <a:pPr marL="514350" indent="-514350" algn="r" rtl="1">
              <a:buAutoNum type="arabicPeriod"/>
              <a:defRPr/>
            </a:pPr>
            <a:endParaRPr 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التباين (ن)= </a:t>
            </a:r>
            <a:r>
              <a:rPr kumimoji="0" lang="ar-IQ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مج (س – و) 2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                      ن</a:t>
            </a:r>
          </a:p>
          <a:p>
            <a:pPr algn="r" rtl="1">
              <a:defRPr/>
            </a:pPr>
            <a:endParaRPr kumimoji="0" lang="ar-IQ" sz="32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NeueLTW2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8323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3575</TotalTime>
  <Words>651</Words>
  <Application>Microsoft Office PowerPoint</Application>
  <PresentationFormat>مخصص</PresentationFormat>
  <Paragraphs>129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390</cp:revision>
  <cp:lastPrinted>2017-04-21T17:39:01Z</cp:lastPrinted>
  <dcterms:created xsi:type="dcterms:W3CDTF">2016-01-11T15:58:09Z</dcterms:created>
  <dcterms:modified xsi:type="dcterms:W3CDTF">2023-10-13T04:13:50Z</dcterms:modified>
</cp:coreProperties>
</file>