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70" r:id="rId3"/>
    <p:sldId id="272" r:id="rId4"/>
    <p:sldId id="271" r:id="rId5"/>
    <p:sldId id="273" r:id="rId6"/>
    <p:sldId id="274" r:id="rId7"/>
    <p:sldId id="275" r:id="rId8"/>
    <p:sldId id="276" r:id="rId9"/>
    <p:sldId id="277" r:id="rId10"/>
    <p:sldId id="278" r:id="rId11"/>
    <p:sldId id="287" r:id="rId12"/>
    <p:sldId id="279" r:id="rId13"/>
    <p:sldId id="280" r:id="rId14"/>
    <p:sldId id="281" r:id="rId15"/>
    <p:sldId id="282" r:id="rId16"/>
    <p:sldId id="288" r:id="rId17"/>
    <p:sldId id="283" r:id="rId18"/>
    <p:sldId id="286" r:id="rId19"/>
    <p:sldId id="289" r:id="rId20"/>
    <p:sldId id="290" r:id="rId21"/>
    <p:sldId id="284" r:id="rId22"/>
    <p:sldId id="285" r:id="rId23"/>
    <p:sldId id="292" r:id="rId24"/>
    <p:sldId id="291" r:id="rId25"/>
    <p:sldId id="293" r:id="rId26"/>
    <p:sldId id="258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EA8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8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fld id="{657AAFCC-4628-4616-A292-F62EB0F61A5D}" type="datetimeFigureOut">
              <a:rPr lang="en-US" smtClean="0"/>
              <a:t>11/3/2023</a:t>
            </a:fld>
            <a:endParaRPr lang="en-US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en-US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fld id="{F77377B1-DBE5-457E-BDB9-A7AF6399EA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802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4274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77764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66301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7247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82665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667406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1322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77915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26736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98392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9251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22936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300532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56665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30206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6901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6663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17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28007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873785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48015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26989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39599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77377B1-DBE5-457E-BDB9-A7AF6399EAA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02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3539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9127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331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52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007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11/3/2023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3516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11/3/2023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261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11/3/2023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766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11/3/2023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3044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11/3/2023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301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37A9BE-E9C4-4FD3-8457-B09A2328F356}" type="datetimeFigureOut">
              <a:rPr lang="en-US" smtClean="0"/>
              <a:t>11/3/2023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910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37A9BE-E9C4-4FD3-8457-B09A2328F356}" type="datetimeFigureOut">
              <a:rPr lang="en-US" smtClean="0"/>
              <a:t>11/3/2023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C511AF-36C9-4FB7-B78D-7EB94239AFA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293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7200" b="1" dirty="0"/>
              <a:t>Artificial Intelligence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4400" b="1" dirty="0"/>
              <a:t>Lecture </a:t>
            </a:r>
            <a:r>
              <a:rPr lang="ar-IQ" sz="4400" b="1" dirty="0"/>
              <a:t>4</a:t>
            </a:r>
            <a:endParaRPr lang="en-US" sz="4400" b="1" dirty="0"/>
          </a:p>
          <a:p>
            <a:r>
              <a:rPr lang="en-US" sz="4400" b="1" dirty="0"/>
              <a:t>Solving Problems by Searching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04E38E8-CD9D-8B07-16FD-A9C380D8CD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4710" y="117605"/>
            <a:ext cx="1758594" cy="193501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B2E6D07-3090-3D13-786A-3CB215F58D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35" y="117605"/>
            <a:ext cx="1502955" cy="172199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2FFABAB-573E-D705-F151-BB0FABB4A55F}"/>
              </a:ext>
            </a:extLst>
          </p:cNvPr>
          <p:cNvSpPr txBox="1"/>
          <p:nvPr/>
        </p:nvSpPr>
        <p:spPr>
          <a:xfrm>
            <a:off x="1917290" y="226142"/>
            <a:ext cx="8455742" cy="1339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College of Engineering &amp; Technology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Computer Techniques Engineering Department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Arial" panose="020B0604020202020204" pitchFamily="34" charset="0"/>
              </a:rPr>
              <a:t>Artificial Intelligence – Stage 3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8415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Breadth-First Search Examples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52521D1B-274E-4B18-72E8-E8CA24335D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2265" y="2044628"/>
            <a:ext cx="4484079" cy="2939747"/>
          </a:xfrm>
          <a:prstGeom prst="rect">
            <a:avLst/>
          </a:prstGeom>
        </p:spPr>
      </p:pic>
      <p:pic>
        <p:nvPicPr>
          <p:cNvPr id="8" name="صورة 7">
            <a:extLst>
              <a:ext uri="{FF2B5EF4-FFF2-40B4-BE49-F238E27FC236}">
                <a16:creationId xmlns:a16="http://schemas.microsoft.com/office/drawing/2014/main" id="{2AF67381-C140-1C9F-1486-AA1E29E228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5658" y="1959126"/>
            <a:ext cx="4234315" cy="2939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5372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Breadth-First Search Examples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9" name="صورة 8">
            <a:extLst>
              <a:ext uri="{FF2B5EF4-FFF2-40B4-BE49-F238E27FC236}">
                <a16:creationId xmlns:a16="http://schemas.microsoft.com/office/drawing/2014/main" id="{CDAFAF48-B445-A407-7658-22850427C2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000" y="1354293"/>
            <a:ext cx="6454140" cy="4716780"/>
          </a:xfrm>
          <a:prstGeom prst="rect">
            <a:avLst/>
          </a:prstGeom>
        </p:spPr>
      </p:pic>
      <p:pic>
        <p:nvPicPr>
          <p:cNvPr id="11" name="صورة 10">
            <a:extLst>
              <a:ext uri="{FF2B5EF4-FFF2-40B4-BE49-F238E27FC236}">
                <a16:creationId xmlns:a16="http://schemas.microsoft.com/office/drawing/2014/main" id="{419FE373-B7FF-2E6D-B3F7-2CAB066594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7600" y="2008717"/>
            <a:ext cx="4281320" cy="4030980"/>
          </a:xfrm>
          <a:prstGeom prst="rect">
            <a:avLst/>
          </a:prstGeom>
        </p:spPr>
      </p:pic>
      <p:sp>
        <p:nvSpPr>
          <p:cNvPr id="12" name="مربع نص 11">
            <a:extLst>
              <a:ext uri="{FF2B5EF4-FFF2-40B4-BE49-F238E27FC236}">
                <a16:creationId xmlns:a16="http://schemas.microsoft.com/office/drawing/2014/main" id="{9CB0EC1E-3E04-2E31-EB5C-2F49ECCE87B4}"/>
              </a:ext>
            </a:extLst>
          </p:cNvPr>
          <p:cNvSpPr txBox="1"/>
          <p:nvPr/>
        </p:nvSpPr>
        <p:spPr>
          <a:xfrm>
            <a:off x="7467600" y="1354293"/>
            <a:ext cx="34693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Visited: S, A, B, D</a:t>
            </a:r>
          </a:p>
        </p:txBody>
      </p:sp>
    </p:spTree>
    <p:extLst>
      <p:ext uri="{BB962C8B-B14F-4D97-AF65-F5344CB8AC3E}">
        <p14:creationId xmlns:p14="http://schemas.microsoft.com/office/powerpoint/2010/main" val="25962202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2-Uniform-cost search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C804203F-5C16-238C-320B-E6BFB1D65CCF}"/>
              </a:ext>
            </a:extLst>
          </p:cNvPr>
          <p:cNvSpPr txBox="1"/>
          <p:nvPr/>
        </p:nvSpPr>
        <p:spPr>
          <a:xfrm>
            <a:off x="558229" y="965771"/>
            <a:ext cx="11075542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Breadth-first always expands the shallowest unexpanded node.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Breadth-first is optimal because the step cost are equal.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By a simple extension, we can find an algorithm that is optimal with any step-cost function.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Uniform-cost search expands the node n with the lowest path cost </a:t>
            </a:r>
            <a:r>
              <a:rPr lang="en-US" sz="2400" b="1" dirty="0">
                <a:solidFill>
                  <a:srgbClr val="FF0000"/>
                </a:solidFill>
              </a:rPr>
              <a:t>g(n)</a:t>
            </a:r>
            <a:r>
              <a:rPr lang="en-US" sz="2400" b="1" dirty="0"/>
              <a:t>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n-US" sz="24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4689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Uniform-cost search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C804203F-5C16-238C-320B-E6BFB1D65CCF}"/>
              </a:ext>
            </a:extLst>
          </p:cNvPr>
          <p:cNvSpPr txBox="1"/>
          <p:nvPr/>
        </p:nvSpPr>
        <p:spPr>
          <a:xfrm>
            <a:off x="4600803" y="892628"/>
            <a:ext cx="7591197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The figure explains the problem to get from Sibiu to Bucharest.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The successors of Sibiu are </a:t>
            </a:r>
            <a:r>
              <a:rPr lang="en-US" sz="2400" b="1" dirty="0" err="1"/>
              <a:t>Rimnicu</a:t>
            </a:r>
            <a:r>
              <a:rPr lang="en-US" sz="2400" b="1" dirty="0"/>
              <a:t> </a:t>
            </a:r>
            <a:r>
              <a:rPr lang="en-US" sz="2400" b="1" dirty="0" err="1"/>
              <a:t>Vilcea</a:t>
            </a:r>
            <a:r>
              <a:rPr lang="en-US" sz="2400" b="1" dirty="0"/>
              <a:t> and </a:t>
            </a:r>
            <a:r>
              <a:rPr lang="en-US" sz="2400" b="1" dirty="0" err="1"/>
              <a:t>Fagaras</a:t>
            </a:r>
            <a:r>
              <a:rPr lang="en-US" sz="2400" b="1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With cost 80 and 99, respectively.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The least cost nod </a:t>
            </a:r>
            <a:r>
              <a:rPr lang="en-US" sz="2400" b="1" dirty="0" err="1"/>
              <a:t>Rmnicu</a:t>
            </a:r>
            <a:r>
              <a:rPr lang="en-US" sz="2400" b="1" dirty="0"/>
              <a:t> </a:t>
            </a:r>
            <a:r>
              <a:rPr lang="en-US" sz="2400" b="1" dirty="0" err="1"/>
              <a:t>Vilcea</a:t>
            </a:r>
            <a:r>
              <a:rPr lang="en-US" sz="2400" b="1" dirty="0"/>
              <a:t> is expanded.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Next, adding </a:t>
            </a:r>
            <a:r>
              <a:rPr lang="en-US" sz="2400" b="1" dirty="0" err="1"/>
              <a:t>Pitest</a:t>
            </a:r>
            <a:r>
              <a:rPr lang="en-US" sz="2400" b="1" dirty="0"/>
              <a:t> with cost </a:t>
            </a:r>
            <a:r>
              <a:rPr lang="en-US" sz="2400" b="1" dirty="0">
                <a:solidFill>
                  <a:srgbClr val="FF0000"/>
                </a:solidFill>
              </a:rPr>
              <a:t>80+97 = 177</a:t>
            </a:r>
            <a:r>
              <a:rPr lang="en-US" sz="2400" b="1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The least cost now is </a:t>
            </a:r>
            <a:r>
              <a:rPr lang="en-US" sz="2400" b="1" dirty="0" err="1"/>
              <a:t>Fagaras</a:t>
            </a:r>
            <a:r>
              <a:rPr lang="en-US" sz="2400" b="1" dirty="0"/>
              <a:t> (</a:t>
            </a:r>
            <a:r>
              <a:rPr lang="en-US" sz="2400" b="1" dirty="0">
                <a:solidFill>
                  <a:srgbClr val="FF0000"/>
                </a:solidFill>
              </a:rPr>
              <a:t>99 &lt; 177</a:t>
            </a:r>
            <a:r>
              <a:rPr lang="en-US" sz="2400" b="1" dirty="0"/>
              <a:t>) so it is expanded.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Adding Bucharest with cost </a:t>
            </a:r>
            <a:r>
              <a:rPr lang="en-US" sz="2400" b="1" dirty="0">
                <a:solidFill>
                  <a:srgbClr val="FF0000"/>
                </a:solidFill>
              </a:rPr>
              <a:t>99 + 211 = 310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0000"/>
                </a:solidFill>
              </a:rPr>
              <a:t>A goal node has been generated, BUT THE ALGORITHM KEEP SEARCHING.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Expanding Pitesti and adding a second path to Bucharest with a cost </a:t>
            </a:r>
            <a:r>
              <a:rPr lang="en-US" sz="2400" b="1" dirty="0">
                <a:solidFill>
                  <a:srgbClr val="FF0000"/>
                </a:solidFill>
              </a:rPr>
              <a:t>80 + 97 + 101 = 278</a:t>
            </a:r>
            <a:r>
              <a:rPr lang="en-US" sz="2400" b="1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/>
              <a:t>The algorithm check the new path is better than the old one (</a:t>
            </a:r>
            <a:r>
              <a:rPr lang="en-US" sz="2400" b="1" dirty="0">
                <a:solidFill>
                  <a:srgbClr val="FF0000"/>
                </a:solidFill>
              </a:rPr>
              <a:t>cost 278 &lt; 310</a:t>
            </a:r>
            <a:r>
              <a:rPr lang="en-US" sz="2400" b="1" dirty="0"/>
              <a:t>) and the solution is returned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949A1EC8-63B8-37F1-F031-9E4408C232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575" y="1440881"/>
            <a:ext cx="4445228" cy="3809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5066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Uniform-cost search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949A1EC8-63B8-37F1-F031-9E4408C232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607" y="1745682"/>
            <a:ext cx="5128634" cy="4394840"/>
          </a:xfrm>
          <a:prstGeom prst="rect">
            <a:avLst/>
          </a:prstGeom>
        </p:spPr>
      </p:pic>
      <p:pic>
        <p:nvPicPr>
          <p:cNvPr id="7" name="صورة 6">
            <a:extLst>
              <a:ext uri="{FF2B5EF4-FFF2-40B4-BE49-F238E27FC236}">
                <a16:creationId xmlns:a16="http://schemas.microsoft.com/office/drawing/2014/main" id="{311F1301-FB84-5E7D-9739-6CAAF248A2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5953" y="1680658"/>
            <a:ext cx="4731123" cy="4538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0262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Uniform-cost search Example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FC83641E-7F49-EE95-8E84-DF28217D66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472" y="1201892"/>
            <a:ext cx="7031056" cy="513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78592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Uniform-cost search Example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8" name="صورة 7">
            <a:extLst>
              <a:ext uri="{FF2B5EF4-FFF2-40B4-BE49-F238E27FC236}">
                <a16:creationId xmlns:a16="http://schemas.microsoft.com/office/drawing/2014/main" id="{D8FDC680-0B32-98F7-A027-5B42270154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117" y="1259079"/>
            <a:ext cx="7298166" cy="5210831"/>
          </a:xfrm>
          <a:prstGeom prst="rect">
            <a:avLst/>
          </a:prstGeom>
        </p:spPr>
      </p:pic>
      <p:sp>
        <p:nvSpPr>
          <p:cNvPr id="3" name="مربع نص 2">
            <a:extLst>
              <a:ext uri="{FF2B5EF4-FFF2-40B4-BE49-F238E27FC236}">
                <a16:creationId xmlns:a16="http://schemas.microsoft.com/office/drawing/2014/main" id="{9965A546-821A-8325-4587-DD361EC5F80F}"/>
              </a:ext>
            </a:extLst>
          </p:cNvPr>
          <p:cNvSpPr txBox="1"/>
          <p:nvPr/>
        </p:nvSpPr>
        <p:spPr>
          <a:xfrm>
            <a:off x="155575" y="1192928"/>
            <a:ext cx="3116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Visited: S, A, D, B, C, E</a:t>
            </a:r>
          </a:p>
        </p:txBody>
      </p:sp>
    </p:spTree>
    <p:extLst>
      <p:ext uri="{BB962C8B-B14F-4D97-AF65-F5344CB8AC3E}">
        <p14:creationId xmlns:p14="http://schemas.microsoft.com/office/powerpoint/2010/main" val="38355087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3-Depth-first search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D0742C12-5C91-8E7F-B412-8F47E2D78B03}"/>
              </a:ext>
            </a:extLst>
          </p:cNvPr>
          <p:cNvSpPr txBox="1"/>
          <p:nvPr/>
        </p:nvSpPr>
        <p:spPr>
          <a:xfrm>
            <a:off x="155575" y="985095"/>
            <a:ext cx="11595026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It always expands the deepest node in the current frontier of the search tree.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The search proceeds immediately to the deepest level of the search tree.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If the node has no successors, it dropped frontier and the search </a:t>
            </a:r>
            <a:r>
              <a:rPr lang="en-US" sz="2400" b="1" dirty="0">
                <a:solidFill>
                  <a:srgbClr val="FF0000"/>
                </a:solidFill>
              </a:rPr>
              <a:t>backs up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0000"/>
                </a:solidFill>
              </a:rPr>
              <a:t>Depth first search uses LIFO queue.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LIFO means that the most recently generated node is chosen for expansion.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64738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Depth-first search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366577C4-8305-2589-90A5-C7BC52F9E8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5636" y="1217740"/>
            <a:ext cx="6899701" cy="550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373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Depth-first search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3" name="صورة 2">
            <a:extLst>
              <a:ext uri="{FF2B5EF4-FFF2-40B4-BE49-F238E27FC236}">
                <a16:creationId xmlns:a16="http://schemas.microsoft.com/office/drawing/2014/main" id="{D6118D34-C79A-0BD1-9267-0096B8F892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4191" y="1208634"/>
            <a:ext cx="7035394" cy="513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9662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Uninformed Search Strategies (Blind Search)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8194B7B-2262-7A63-7A65-4402C1E6A48E}"/>
              </a:ext>
            </a:extLst>
          </p:cNvPr>
          <p:cNvSpPr txBox="1"/>
          <p:nvPr/>
        </p:nvSpPr>
        <p:spPr>
          <a:xfrm>
            <a:off x="460375" y="1111706"/>
            <a:ext cx="11081067" cy="5911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The term </a:t>
            </a:r>
            <a:r>
              <a:rPr lang="en-US" sz="2800" b="1" dirty="0">
                <a:solidFill>
                  <a:srgbClr val="FF0000"/>
                </a:solidFill>
              </a:rPr>
              <a:t>blind</a:t>
            </a:r>
            <a:r>
              <a:rPr lang="en-US" sz="2800" b="1" dirty="0"/>
              <a:t> means that the strategies have no additional information about states beyond that provided in the problem detention.</a:t>
            </a:r>
          </a:p>
          <a:p>
            <a:pPr marL="457200" indent="-4572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800" b="1" dirty="0"/>
              <a:t>All they can do is generate successors and distinguish a goal stat from non-goal state.</a:t>
            </a:r>
          </a:p>
          <a:p>
            <a:pPr algn="ctr">
              <a:lnSpc>
                <a:spcPct val="150000"/>
              </a:lnSpc>
            </a:pPr>
            <a:r>
              <a:rPr lang="en-US" sz="4000" b="1" dirty="0">
                <a:solidFill>
                  <a:srgbClr val="FF0000"/>
                </a:solidFill>
              </a:rPr>
              <a:t>All Search Strategies are Distinguished by the order in with nodes are expanded</a:t>
            </a:r>
          </a:p>
          <a:p>
            <a:pPr marL="457200" indent="-4572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8600751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Depth-first search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F1A407AC-6013-3007-FD63-F170485B27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0825" y="1072779"/>
            <a:ext cx="5130350" cy="5571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7804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4-Depth-limited search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099604C4-3574-C058-6E41-A85124255200}"/>
              </a:ext>
            </a:extLst>
          </p:cNvPr>
          <p:cNvSpPr txBox="1"/>
          <p:nvPr/>
        </p:nvSpPr>
        <p:spPr>
          <a:xfrm>
            <a:off x="155575" y="985095"/>
            <a:ext cx="11595026" cy="5159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To overcome the drawbacks of depth-first search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The depth-first search is predetermined with depth </a:t>
            </a:r>
            <a:r>
              <a:rPr lang="en-US" sz="2400" b="1" dirty="0">
                <a:solidFill>
                  <a:srgbClr val="FF0000"/>
                </a:solidFill>
              </a:rPr>
              <a:t>L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Nodes at depth </a:t>
            </a:r>
            <a:r>
              <a:rPr lang="en-US" sz="2400" b="1" dirty="0">
                <a:solidFill>
                  <a:srgbClr val="FF0000"/>
                </a:solidFill>
              </a:rPr>
              <a:t>L</a:t>
            </a:r>
            <a:r>
              <a:rPr lang="en-US" sz="2400" b="1" dirty="0"/>
              <a:t> treated as if they have no successors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This approach is called depth-limited search.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This approach solve some problem , but also introduce an additional source of incompleteness.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>
                <a:solidFill>
                  <a:srgbClr val="FF0000"/>
                </a:solidFill>
              </a:rPr>
              <a:t>L</a:t>
            </a:r>
            <a:r>
              <a:rPr lang="en-US" sz="2400" b="1" dirty="0"/>
              <a:t> can be specified based on previous knowledge of the problem.  </a:t>
            </a:r>
          </a:p>
        </p:txBody>
      </p:sp>
    </p:spTree>
    <p:extLst>
      <p:ext uri="{BB962C8B-B14F-4D97-AF65-F5344CB8AC3E}">
        <p14:creationId xmlns:p14="http://schemas.microsoft.com/office/powerpoint/2010/main" val="56840353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5-Iterative deepening depth-first search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C2C512CD-C29B-4AB5-D77A-3A0B9557679C}"/>
              </a:ext>
            </a:extLst>
          </p:cNvPr>
          <p:cNvSpPr txBox="1"/>
          <p:nvPr/>
        </p:nvSpPr>
        <p:spPr>
          <a:xfrm>
            <a:off x="155575" y="985095"/>
            <a:ext cx="11906286" cy="4420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It is general strategy often used in combination with depth first search.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It gradually increasing the limit, first 0, then 1, then 2 and so on.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Until a goal is found.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It combine the benefits of depth-first and breadth-first search.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Like depth-first memory requirements are modest.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Like breadth-first it is complete and optimal when path cost is a nondecreasing function.</a:t>
            </a:r>
          </a:p>
        </p:txBody>
      </p:sp>
    </p:spTree>
    <p:extLst>
      <p:ext uri="{BB962C8B-B14F-4D97-AF65-F5344CB8AC3E}">
        <p14:creationId xmlns:p14="http://schemas.microsoft.com/office/powerpoint/2010/main" val="2156132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5-Iterative deepening depth-first search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58874B18-FF6B-E68A-C577-10F419BDFA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94679" y="1072779"/>
            <a:ext cx="6049219" cy="5627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4537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6-Bidirectional Search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585C3DB5-D64C-D7AD-C0B3-3CAF107FE725}"/>
              </a:ext>
            </a:extLst>
          </p:cNvPr>
          <p:cNvSpPr txBox="1"/>
          <p:nvPr/>
        </p:nvSpPr>
        <p:spPr>
          <a:xfrm>
            <a:off x="155575" y="985095"/>
            <a:ext cx="11906286" cy="44208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Run to simultaneous searches.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One forward from the initial state.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The other backward from the goal.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Hoping the two searches meet in the middle.</a:t>
            </a:r>
          </a:p>
          <a:p>
            <a:pPr marL="285750" indent="-28575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400" b="1" dirty="0"/>
              <a:t>It implemented by replacing the goal test with a check to see whether the frontiers of the two searches intersect.</a:t>
            </a:r>
          </a:p>
        </p:txBody>
      </p:sp>
    </p:spTree>
    <p:extLst>
      <p:ext uri="{BB962C8B-B14F-4D97-AF65-F5344CB8AC3E}">
        <p14:creationId xmlns:p14="http://schemas.microsoft.com/office/powerpoint/2010/main" val="34888581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6-Bidirectional Search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صورة 4">
            <a:extLst>
              <a:ext uri="{FF2B5EF4-FFF2-40B4-BE49-F238E27FC236}">
                <a16:creationId xmlns:a16="http://schemas.microsoft.com/office/drawing/2014/main" id="{A2730309-47D1-2548-AE41-18DF2C4FFE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5671" y="1783430"/>
            <a:ext cx="9659632" cy="29221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46453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84555" y="2707557"/>
            <a:ext cx="9144000" cy="1033463"/>
          </a:xfrm>
        </p:spPr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Thanks for Your Attention</a:t>
            </a:r>
          </a:p>
        </p:txBody>
      </p:sp>
    </p:spTree>
    <p:extLst>
      <p:ext uri="{BB962C8B-B14F-4D97-AF65-F5344CB8AC3E}">
        <p14:creationId xmlns:p14="http://schemas.microsoft.com/office/powerpoint/2010/main" val="3031073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Uninformed Search Strategies (Blind Search)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98194B7B-2262-7A63-7A65-4402C1E6A48E}"/>
              </a:ext>
            </a:extLst>
          </p:cNvPr>
          <p:cNvSpPr txBox="1"/>
          <p:nvPr/>
        </p:nvSpPr>
        <p:spPr>
          <a:xfrm>
            <a:off x="460375" y="1111706"/>
            <a:ext cx="11081067" cy="51423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lnSpc>
                <a:spcPct val="200000"/>
              </a:lnSpc>
              <a:buFont typeface="+mj-lt"/>
              <a:buAutoNum type="arabicPeriod"/>
            </a:pPr>
            <a:r>
              <a:rPr lang="en-US" sz="2800" b="1" dirty="0"/>
              <a:t>Breadth-First Search</a:t>
            </a:r>
          </a:p>
          <a:p>
            <a:pPr marL="514350" indent="-514350" algn="just">
              <a:lnSpc>
                <a:spcPct val="200000"/>
              </a:lnSpc>
              <a:buFont typeface="+mj-lt"/>
              <a:buAutoNum type="arabicPeriod"/>
            </a:pPr>
            <a:r>
              <a:rPr lang="en-US" sz="2800" b="1" dirty="0"/>
              <a:t>Uniform Cost Search</a:t>
            </a:r>
          </a:p>
          <a:p>
            <a:pPr marL="514350" indent="-514350" algn="just">
              <a:lnSpc>
                <a:spcPct val="200000"/>
              </a:lnSpc>
              <a:buFont typeface="+mj-lt"/>
              <a:buAutoNum type="arabicPeriod"/>
            </a:pPr>
            <a:r>
              <a:rPr lang="en-US" sz="2800" b="1" dirty="0"/>
              <a:t>Depth-First Search</a:t>
            </a:r>
          </a:p>
          <a:p>
            <a:pPr marL="514350" indent="-514350" algn="just">
              <a:lnSpc>
                <a:spcPct val="200000"/>
              </a:lnSpc>
              <a:buFont typeface="+mj-lt"/>
              <a:buAutoNum type="arabicPeriod"/>
            </a:pPr>
            <a:r>
              <a:rPr lang="en-US" sz="2800" b="1" dirty="0"/>
              <a:t>Depth limited search</a:t>
            </a:r>
          </a:p>
          <a:p>
            <a:pPr marL="514350" indent="-514350" algn="just">
              <a:lnSpc>
                <a:spcPct val="200000"/>
              </a:lnSpc>
              <a:buFont typeface="+mj-lt"/>
              <a:buAutoNum type="arabicPeriod"/>
            </a:pPr>
            <a:r>
              <a:rPr lang="en-US" sz="2800" b="1" dirty="0"/>
              <a:t>Iterative deepening depth first search.</a:t>
            </a:r>
          </a:p>
          <a:p>
            <a:pPr marL="514350" indent="-514350" algn="just">
              <a:lnSpc>
                <a:spcPct val="200000"/>
              </a:lnSpc>
              <a:buFont typeface="+mj-lt"/>
              <a:buAutoNum type="arabicPeriod"/>
            </a:pPr>
            <a:r>
              <a:rPr lang="en-US" sz="2800" b="1" dirty="0" err="1"/>
              <a:t>Biodirectional</a:t>
            </a:r>
            <a:r>
              <a:rPr lang="en-US" sz="2800" b="1" dirty="0"/>
              <a:t> search </a:t>
            </a:r>
          </a:p>
        </p:txBody>
      </p:sp>
    </p:spTree>
    <p:extLst>
      <p:ext uri="{BB962C8B-B14F-4D97-AF65-F5344CB8AC3E}">
        <p14:creationId xmlns:p14="http://schemas.microsoft.com/office/powerpoint/2010/main" val="24730853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1- Breadth-First Search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مربع نص 4">
            <a:extLst>
              <a:ext uri="{FF2B5EF4-FFF2-40B4-BE49-F238E27FC236}">
                <a16:creationId xmlns:a16="http://schemas.microsoft.com/office/drawing/2014/main" id="{C9804B79-297B-2DF6-8593-AB1D9054DA45}"/>
              </a:ext>
            </a:extLst>
          </p:cNvPr>
          <p:cNvSpPr txBox="1"/>
          <p:nvPr/>
        </p:nvSpPr>
        <p:spPr>
          <a:xfrm>
            <a:off x="595902" y="1072779"/>
            <a:ext cx="11198831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600" b="1" dirty="0"/>
              <a:t>It is simple strategy in which root node is expanded first.</a:t>
            </a: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600" b="1" dirty="0"/>
              <a:t>Successors of the root are expanded next.</a:t>
            </a:r>
          </a:p>
          <a:p>
            <a:pPr marL="285750" indent="-28575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600" b="1" dirty="0"/>
              <a:t>Then their successors, and so on.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</a:rPr>
              <a:t>All the nodes are expanded at a given depth in the search tree before and nodes at the next level are expanded.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176798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Breadth-First Search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A53B55BB-C0F2-2336-9386-EA82EF16DA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529" y="2095170"/>
            <a:ext cx="10952253" cy="3298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032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Breadth-First Search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CD52989A-00C0-0AB6-57D1-2E9A62777FC4}"/>
              </a:ext>
            </a:extLst>
          </p:cNvPr>
          <p:cNvSpPr txBox="1"/>
          <p:nvPr/>
        </p:nvSpPr>
        <p:spPr>
          <a:xfrm>
            <a:off x="460375" y="1307189"/>
            <a:ext cx="10772844" cy="4878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In breadth-first search algorithm the shallowest node is chosen for expansion. </a:t>
            </a:r>
          </a:p>
          <a:p>
            <a:pPr marL="457200" indent="-4572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This is achieved very simply by using </a:t>
            </a:r>
            <a:r>
              <a:rPr lang="en-US" sz="3200" dirty="0">
                <a:solidFill>
                  <a:srgbClr val="FF0000"/>
                </a:solidFill>
              </a:rPr>
              <a:t>FIFO queue</a:t>
            </a:r>
          </a:p>
          <a:p>
            <a:pPr marL="457200" indent="-4572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New nodes which are always deeper than their parent go to the back of the queue.</a:t>
            </a:r>
          </a:p>
        </p:txBody>
      </p:sp>
    </p:spTree>
    <p:extLst>
      <p:ext uri="{BB962C8B-B14F-4D97-AF65-F5344CB8AC3E}">
        <p14:creationId xmlns:p14="http://schemas.microsoft.com/office/powerpoint/2010/main" val="1306435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Breadth-First Search Performance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CD52989A-00C0-0AB6-57D1-2E9A62777FC4}"/>
              </a:ext>
            </a:extLst>
          </p:cNvPr>
          <p:cNvSpPr txBox="1"/>
          <p:nvPr/>
        </p:nvSpPr>
        <p:spPr>
          <a:xfrm>
            <a:off x="460375" y="1354293"/>
            <a:ext cx="10772844" cy="38940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Breadth-first search is complete</a:t>
            </a:r>
          </a:p>
          <a:p>
            <a:pPr marL="457200" indent="-4572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3200" dirty="0"/>
              <a:t>Breadth-first is optimal if the path </a:t>
            </a:r>
            <a:r>
              <a:rPr lang="en-US" sz="3200" dirty="0">
                <a:solidFill>
                  <a:srgbClr val="FF0000"/>
                </a:solidFill>
              </a:rPr>
              <a:t>cost</a:t>
            </a:r>
            <a:r>
              <a:rPr lang="en-US" sz="3200" dirty="0"/>
              <a:t> is a nondecreasing function.</a:t>
            </a:r>
          </a:p>
          <a:p>
            <a:pPr algn="ctr">
              <a:lnSpc>
                <a:spcPct val="200000"/>
              </a:lnSpc>
            </a:pPr>
            <a:r>
              <a:rPr lang="en-US" sz="3200" b="1" dirty="0">
                <a:solidFill>
                  <a:srgbClr val="FF0000"/>
                </a:solidFill>
              </a:rPr>
              <a:t>TIME and MEMORY</a:t>
            </a:r>
          </a:p>
        </p:txBody>
      </p:sp>
    </p:spTree>
    <p:extLst>
      <p:ext uri="{BB962C8B-B14F-4D97-AF65-F5344CB8AC3E}">
        <p14:creationId xmlns:p14="http://schemas.microsoft.com/office/powerpoint/2010/main" val="1214987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Breadth-First Search Performance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CD52989A-00C0-0AB6-57D1-2E9A62777FC4}"/>
              </a:ext>
            </a:extLst>
          </p:cNvPr>
          <p:cNvSpPr txBox="1"/>
          <p:nvPr/>
        </p:nvSpPr>
        <p:spPr>
          <a:xfrm>
            <a:off x="460375" y="1354293"/>
            <a:ext cx="10772844" cy="939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en-US" sz="3200" b="1" dirty="0">
                <a:solidFill>
                  <a:srgbClr val="FF0000"/>
                </a:solidFill>
              </a:rPr>
              <a:t>TIME and MEMORY</a:t>
            </a:r>
          </a:p>
        </p:txBody>
      </p:sp>
      <p:pic>
        <p:nvPicPr>
          <p:cNvPr id="6" name="صورة 5">
            <a:extLst>
              <a:ext uri="{FF2B5EF4-FFF2-40B4-BE49-F238E27FC236}">
                <a16:creationId xmlns:a16="http://schemas.microsoft.com/office/drawing/2014/main" id="{1FE0D067-E5FA-FD2E-C81D-32DFEEB8DE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7747" y="2789458"/>
            <a:ext cx="10215480" cy="35497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6939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FEA8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7975" y="137051"/>
            <a:ext cx="11595025" cy="935728"/>
          </a:xfrm>
        </p:spPr>
        <p:txBody>
          <a:bodyPr>
            <a:normAutofit/>
          </a:bodyPr>
          <a:lstStyle/>
          <a:p>
            <a:r>
              <a:rPr lang="en-US" sz="4800" b="1" dirty="0"/>
              <a:t>Breadth-First Search Examples</a:t>
            </a:r>
          </a:p>
        </p:txBody>
      </p:sp>
      <p:sp>
        <p:nvSpPr>
          <p:cNvPr id="4" name="AutoShape 2" descr="Artificial intelligence (AI) | Definition, Examples, Types, Applications,  Companies, &amp; Facts | Britannic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7" name="صورة 6">
            <a:extLst>
              <a:ext uri="{FF2B5EF4-FFF2-40B4-BE49-F238E27FC236}">
                <a16:creationId xmlns:a16="http://schemas.microsoft.com/office/drawing/2014/main" id="{2A38AA47-9D7F-CDDD-C164-9F6B0CF720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8958" y="1072779"/>
            <a:ext cx="9958665" cy="5345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07817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1581</TotalTime>
  <Words>743</Words>
  <Application>Microsoft Office PowerPoint</Application>
  <PresentationFormat>شاشة عريضة</PresentationFormat>
  <Paragraphs>113</Paragraphs>
  <Slides>26</Slides>
  <Notes>24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Times New Roman</vt:lpstr>
      <vt:lpstr>Office Theme</vt:lpstr>
      <vt:lpstr>Artificial Intelligence</vt:lpstr>
      <vt:lpstr>Uninformed Search Strategies (Blind Search)</vt:lpstr>
      <vt:lpstr>Uninformed Search Strategies (Blind Search)</vt:lpstr>
      <vt:lpstr>1- Breadth-First Search</vt:lpstr>
      <vt:lpstr>Breadth-First Search</vt:lpstr>
      <vt:lpstr>Breadth-First Search</vt:lpstr>
      <vt:lpstr>Breadth-First Search Performance</vt:lpstr>
      <vt:lpstr>Breadth-First Search Performance</vt:lpstr>
      <vt:lpstr>Breadth-First Search Examples</vt:lpstr>
      <vt:lpstr>Breadth-First Search Examples</vt:lpstr>
      <vt:lpstr>Breadth-First Search Examples</vt:lpstr>
      <vt:lpstr>2-Uniform-cost search</vt:lpstr>
      <vt:lpstr>Uniform-cost search</vt:lpstr>
      <vt:lpstr>Uniform-cost search</vt:lpstr>
      <vt:lpstr>Uniform-cost search Example</vt:lpstr>
      <vt:lpstr>Uniform-cost search Example</vt:lpstr>
      <vt:lpstr>3-Depth-first search</vt:lpstr>
      <vt:lpstr>Depth-first search</vt:lpstr>
      <vt:lpstr>Depth-first search</vt:lpstr>
      <vt:lpstr>Depth-first search</vt:lpstr>
      <vt:lpstr>4-Depth-limited search</vt:lpstr>
      <vt:lpstr>5-Iterative deepening depth-first search</vt:lpstr>
      <vt:lpstr>5-Iterative deepening depth-first search</vt:lpstr>
      <vt:lpstr>6-Bidirectional Search</vt:lpstr>
      <vt:lpstr>6-Bidirectional Search</vt:lpstr>
      <vt:lpstr>Thanks for Your Attention</vt:lpstr>
    </vt:vector>
  </TitlesOfParts>
  <Company>SACC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Artificial Intelligence</dc:title>
  <dc:creator>Maher</dc:creator>
  <cp:lastModifiedBy>LENOVO</cp:lastModifiedBy>
  <cp:revision>69</cp:revision>
  <dcterms:created xsi:type="dcterms:W3CDTF">2023-09-18T19:29:30Z</dcterms:created>
  <dcterms:modified xsi:type="dcterms:W3CDTF">2023-11-03T18:41:06Z</dcterms:modified>
</cp:coreProperties>
</file>