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9555D-99CF-4495-B46D-741ADF6839A7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8BB6C-845D-4782-BCFA-3F3D5D8CF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426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9555D-99CF-4495-B46D-741ADF6839A7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8BB6C-845D-4782-BCFA-3F3D5D8CF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392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9555D-99CF-4495-B46D-741ADF6839A7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8BB6C-845D-4782-BCFA-3F3D5D8CF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118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9555D-99CF-4495-B46D-741ADF6839A7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8BB6C-845D-4782-BCFA-3F3D5D8CF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6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9555D-99CF-4495-B46D-741ADF6839A7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8BB6C-845D-4782-BCFA-3F3D5D8CF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749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9555D-99CF-4495-B46D-741ADF6839A7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8BB6C-845D-4782-BCFA-3F3D5D8CF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09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9555D-99CF-4495-B46D-741ADF6839A7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8BB6C-845D-4782-BCFA-3F3D5D8CF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649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9555D-99CF-4495-B46D-741ADF6839A7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8BB6C-845D-4782-BCFA-3F3D5D8CF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867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9555D-99CF-4495-B46D-741ADF6839A7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8BB6C-845D-4782-BCFA-3F3D5D8CF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277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9555D-99CF-4495-B46D-741ADF6839A7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8BB6C-845D-4782-BCFA-3F3D5D8CF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515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9555D-99CF-4495-B46D-741ADF6839A7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8BB6C-845D-4782-BCFA-3F3D5D8CF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13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9555D-99CF-4495-B46D-741ADF6839A7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8BB6C-845D-4782-BCFA-3F3D5D8CF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524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kin" TargetMode="External"/><Relationship Id="rId2" Type="http://schemas.openxmlformats.org/officeDocument/2006/relationships/hyperlink" Target="https://en.wikipedia.org/wiki/Nursing_car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Vital_sign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Stroke_rehabilitation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Hypercholesterolemia" TargetMode="External"/><Relationship Id="rId3" Type="http://schemas.openxmlformats.org/officeDocument/2006/relationships/hyperlink" Target="https://en.wikipedia.org/wiki/Cerebral_arteriovenous_malformation" TargetMode="External"/><Relationship Id="rId7" Type="http://schemas.openxmlformats.org/officeDocument/2006/relationships/hyperlink" Target="https://en.wikipedia.org/wiki/Obesity" TargetMode="External"/><Relationship Id="rId2" Type="http://schemas.openxmlformats.org/officeDocument/2006/relationships/hyperlink" Target="https://en.wikipedia.org/wiki/Blood_vessel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en.wikipedia.org/wiki/Tobacco_smoking" TargetMode="External"/><Relationship Id="rId11" Type="http://schemas.openxmlformats.org/officeDocument/2006/relationships/hyperlink" Target="https://en.wikipedia.org/wiki/Atrial_fibrillation" TargetMode="External"/><Relationship Id="rId5" Type="http://schemas.openxmlformats.org/officeDocument/2006/relationships/hyperlink" Target="https://en.wikipedia.org/wiki/Hypertension" TargetMode="External"/><Relationship Id="rId10" Type="http://schemas.openxmlformats.org/officeDocument/2006/relationships/hyperlink" Target="https://en.wikipedia.org/wiki/End-stage_kidney_disease" TargetMode="External"/><Relationship Id="rId4" Type="http://schemas.openxmlformats.org/officeDocument/2006/relationships/hyperlink" Target="https://en.wikipedia.org/wiki/Risk_factor" TargetMode="External"/><Relationship Id="rId9" Type="http://schemas.openxmlformats.org/officeDocument/2006/relationships/hyperlink" Target="https://en.wikipedia.org/wiki/Diabetes_mellitu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Embolism" TargetMode="External"/><Relationship Id="rId7" Type="http://schemas.openxmlformats.org/officeDocument/2006/relationships/image" Target="../media/image1.png"/><Relationship Id="rId2" Type="http://schemas.openxmlformats.org/officeDocument/2006/relationships/hyperlink" Target="https://en.wikipedia.org/wiki/Thrombosi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Cerebral_venous_sinus_thrombosis" TargetMode="External"/><Relationship Id="rId5" Type="http://schemas.openxmlformats.org/officeDocument/2006/relationships/hyperlink" Target="https://en.wikipedia.org/wiki/Shock_(circulatory)" TargetMode="External"/><Relationship Id="rId4" Type="http://schemas.openxmlformats.org/officeDocument/2006/relationships/hyperlink" Target="https://en.wikipedia.org/wiki/Embolus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en.wikipedia.org/wiki/Subarachnoid_hemorrhage" TargetMode="External"/><Relationship Id="rId7" Type="http://schemas.openxmlformats.org/officeDocument/2006/relationships/hyperlink" Target="https://en.wikipedia.org/wiki/Intracranial_aneurysm" TargetMode="External"/><Relationship Id="rId2" Type="http://schemas.openxmlformats.org/officeDocument/2006/relationships/hyperlink" Target="https://en.wikipedia.org/wiki/Intracerebral_hemorrh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Cerebral_arteriovenous_malformation" TargetMode="External"/><Relationship Id="rId5" Type="http://schemas.openxmlformats.org/officeDocument/2006/relationships/hyperlink" Target="https://en.wikipedia.org/wiki/Pia_mater" TargetMode="External"/><Relationship Id="rId4" Type="http://schemas.openxmlformats.org/officeDocument/2006/relationships/hyperlink" Target="https://en.wikipedia.org/wiki/Arachnoid_mater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CEREBRO VASCULAR ACCEDANT (CVA)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Dr.Zaid Al-Nasrawi</a:t>
            </a:r>
          </a:p>
          <a:p>
            <a:r>
              <a:rPr lang="de-DE" dirty="0" smtClean="0"/>
              <a:t>Trauma and Orthopedics surgery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439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Vascular imaging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/>
              <a:t>Various techniques are used to obtain images of </a:t>
            </a:r>
            <a:r>
              <a:rPr lang="en-US" sz="3200" dirty="0" err="1" smtClean="0"/>
              <a:t>extracranial</a:t>
            </a:r>
            <a:r>
              <a:rPr lang="en-US" sz="3200" dirty="0" smtClean="0"/>
              <a:t> and </a:t>
            </a:r>
            <a:r>
              <a:rPr lang="en-US" sz="3200" dirty="0"/>
              <a:t>intracranial blood vessels </a:t>
            </a:r>
            <a:r>
              <a:rPr lang="en-US" sz="3200" dirty="0" smtClean="0"/>
              <a:t>.</a:t>
            </a:r>
          </a:p>
          <a:p>
            <a:pPr marL="0" indent="0">
              <a:buNone/>
            </a:pPr>
            <a:r>
              <a:rPr lang="en-US" sz="3200" dirty="0" smtClean="0"/>
              <a:t>The </a:t>
            </a:r>
            <a:r>
              <a:rPr lang="en-US" sz="3200" dirty="0"/>
              <a:t>least invasive </a:t>
            </a:r>
            <a:r>
              <a:rPr lang="en-US" sz="3200" dirty="0" smtClean="0"/>
              <a:t>is </a:t>
            </a:r>
            <a:r>
              <a:rPr lang="en-US" sz="3200" b="1" u="sng" dirty="0" smtClean="0"/>
              <a:t>ultrasound </a:t>
            </a:r>
            <a:r>
              <a:rPr lang="en-US" sz="3200" b="1" u="sng" dirty="0"/>
              <a:t>(Doppler or duplex scanning</a:t>
            </a:r>
            <a:r>
              <a:rPr lang="en-US" sz="3200" dirty="0"/>
              <a:t>), which is used to </a:t>
            </a:r>
            <a:r>
              <a:rPr lang="en-US" sz="3200" dirty="0" smtClean="0"/>
              <a:t>image the </a:t>
            </a:r>
            <a:r>
              <a:rPr lang="en-US" sz="3200" dirty="0">
                <a:solidFill>
                  <a:srgbClr val="FF0000"/>
                </a:solidFill>
              </a:rPr>
              <a:t>carotid</a:t>
            </a:r>
            <a:r>
              <a:rPr lang="en-US" sz="3200" dirty="0"/>
              <a:t> and the </a:t>
            </a:r>
            <a:r>
              <a:rPr lang="en-US" sz="3200" dirty="0">
                <a:solidFill>
                  <a:srgbClr val="FF0000"/>
                </a:solidFill>
              </a:rPr>
              <a:t>vertebral arteries </a:t>
            </a:r>
            <a:r>
              <a:rPr lang="en-US" sz="3200" dirty="0"/>
              <a:t>in the </a:t>
            </a:r>
            <a:r>
              <a:rPr lang="en-US" sz="3200" dirty="0" smtClean="0"/>
              <a:t>neck.</a:t>
            </a:r>
          </a:p>
          <a:p>
            <a:pPr marL="0" indent="0">
              <a:buNone/>
            </a:pPr>
            <a:r>
              <a:rPr lang="en-US" sz="3200" dirty="0"/>
              <a:t>C</a:t>
            </a:r>
            <a:r>
              <a:rPr lang="en-US" sz="3200" dirty="0" smtClean="0"/>
              <a:t>an provided the </a:t>
            </a:r>
            <a:r>
              <a:rPr lang="en-US" sz="3200" dirty="0"/>
              <a:t>degree of </a:t>
            </a:r>
            <a:r>
              <a:rPr lang="en-US" sz="3200" u="sng" dirty="0" smtClean="0"/>
              <a:t>arterial stenosis </a:t>
            </a:r>
            <a:r>
              <a:rPr lang="en-US" sz="3200" dirty="0"/>
              <a:t>and the presence of </a:t>
            </a:r>
            <a:r>
              <a:rPr lang="en-US" sz="3200" u="sng" dirty="0"/>
              <a:t>ulcerated plaques. </a:t>
            </a:r>
          </a:p>
        </p:txBody>
      </p:sp>
    </p:spTree>
    <p:extLst>
      <p:ext uri="{BB962C8B-B14F-4D97-AF65-F5344CB8AC3E}">
        <p14:creationId xmlns:p14="http://schemas.microsoft.com/office/powerpoint/2010/main" val="1255804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41445"/>
            <a:ext cx="10515600" cy="55355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Blood flow in the </a:t>
            </a:r>
            <a:r>
              <a:rPr lang="en-US" dirty="0" err="1" smtClean="0"/>
              <a:t>intracerebral</a:t>
            </a:r>
            <a:r>
              <a:rPr lang="en-US" dirty="0" smtClean="0"/>
              <a:t> vessels can be examined using </a:t>
            </a:r>
            <a:r>
              <a:rPr lang="en-US" b="1" u="sng" dirty="0" err="1" smtClean="0"/>
              <a:t>transcranial</a:t>
            </a:r>
            <a:r>
              <a:rPr lang="en-US" b="1" u="sng" dirty="0" smtClean="0"/>
              <a:t> Doppler. </a:t>
            </a:r>
          </a:p>
          <a:p>
            <a:pPr marL="0" indent="0">
              <a:buNone/>
            </a:pPr>
            <a:r>
              <a:rPr lang="en-US" dirty="0" smtClean="0"/>
              <a:t>Blood flow can also be detected by </a:t>
            </a:r>
            <a:r>
              <a:rPr lang="en-US" b="1" u="sng" dirty="0" err="1" smtClean="0"/>
              <a:t>specialised</a:t>
            </a:r>
            <a:r>
              <a:rPr lang="en-US" b="1" u="sng" dirty="0" smtClean="0"/>
              <a:t> sequences in MR angiography (MRA) </a:t>
            </a:r>
            <a:r>
              <a:rPr lang="en-US" dirty="0" smtClean="0"/>
              <a:t>or CTA but the anatomical resolution is still not as good as that of intra-arterial angiography, which </a:t>
            </a:r>
            <a:r>
              <a:rPr lang="en-US" u="sng" dirty="0" smtClean="0"/>
              <a:t>outlines blood vessels </a:t>
            </a:r>
            <a:r>
              <a:rPr lang="en-US" dirty="0" smtClean="0"/>
              <a:t>by the injection of radio-opaque contrast intravenously or intra-arterially. </a:t>
            </a:r>
          </a:p>
          <a:p>
            <a:pPr marL="0" indent="0">
              <a:buNone/>
            </a:pPr>
            <a:r>
              <a:rPr lang="en-US" dirty="0" smtClean="0"/>
              <a:t>Because of the significant risk of complications, intra-arterial contrast angiography is reserved for use when non-invasive methods have provided a </a:t>
            </a:r>
            <a:r>
              <a:rPr lang="en-US" dirty="0" smtClean="0">
                <a:solidFill>
                  <a:srgbClr val="FF0000"/>
                </a:solidFill>
              </a:rPr>
              <a:t>contradictory picture or incomplete information</a:t>
            </a:r>
            <a:r>
              <a:rPr lang="en-US" dirty="0" smtClean="0"/>
              <a:t>, or when it is necessary to </a:t>
            </a:r>
            <a:r>
              <a:rPr lang="en-US" dirty="0" smtClean="0">
                <a:solidFill>
                  <a:srgbClr val="FF0000"/>
                </a:solidFill>
              </a:rPr>
              <a:t>image the intracranial circulation in detail</a:t>
            </a:r>
            <a:r>
              <a:rPr lang="en-US" dirty="0" smtClean="0"/>
              <a:t>, e.g. to delineate a </a:t>
            </a:r>
            <a:r>
              <a:rPr lang="en-US" dirty="0" err="1" smtClean="0"/>
              <a:t>saccular</a:t>
            </a:r>
            <a:r>
              <a:rPr lang="en-US" dirty="0" smtClean="0"/>
              <a:t> aneurysm, an </a:t>
            </a:r>
            <a:r>
              <a:rPr lang="en-US" dirty="0" err="1" smtClean="0"/>
              <a:t>arteriovenous</a:t>
            </a:r>
            <a:r>
              <a:rPr lang="en-US" dirty="0"/>
              <a:t> </a:t>
            </a:r>
            <a:r>
              <a:rPr lang="en-US" dirty="0" smtClean="0"/>
              <a:t>malformation or </a:t>
            </a:r>
            <a:r>
              <a:rPr lang="en-US" dirty="0" err="1" smtClean="0"/>
              <a:t>vasculitis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4799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060" y="371256"/>
            <a:ext cx="8789158" cy="6235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897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262" y="1760561"/>
            <a:ext cx="11437530" cy="323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3471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490" y="1045925"/>
            <a:ext cx="11361791" cy="370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274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82" y="1951630"/>
            <a:ext cx="11972919" cy="298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9859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78" y="1951630"/>
            <a:ext cx="11950781" cy="2961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799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875" y="392159"/>
            <a:ext cx="5283958" cy="62596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5832" y="1678675"/>
            <a:ext cx="5952769" cy="228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1363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55093" y="655093"/>
            <a:ext cx="11204811" cy="4226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detecting chronic hemorrhages, </a:t>
            </a:r>
            <a:r>
              <a:rPr lang="en-US" sz="24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MRI scan </a:t>
            </a: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 more sensitive.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assessment of stable stroke</a:t>
            </a:r>
            <a:r>
              <a:rPr lang="en-US" sz="24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nuclear medicine scans </a:t>
            </a: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SPECT and PET/CT may be helpful. SPECT documents cerebral blood flow and PET with FDG isotope the metabolic activity of the neurons.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CT scans may not detect an ischemic stroke, especially if it is small, of recent onset, or in the brainstem or cerebellum areas. </a:t>
            </a:r>
            <a:r>
              <a:rPr lang="en-US" sz="24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CT scan is to rule out  bleeding.</a:t>
            </a:r>
            <a:endParaRPr lang="en-US" sz="24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9793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Stroke </a:t>
            </a:r>
            <a:r>
              <a:rPr lang="en-US" b="1" dirty="0"/>
              <a:t>unit</a:t>
            </a:r>
            <a:endParaRPr lang="en-US" dirty="0"/>
          </a:p>
          <a:p>
            <a:r>
              <a:rPr lang="en-US" dirty="0"/>
              <a:t>Ideally, people who have had a stroke are admitted to a "stroke unit", a ward or dedicated area in a hospital staffed by nurses and therapists with experience in stroke treatment.</a:t>
            </a:r>
          </a:p>
          <a:p>
            <a:r>
              <a:rPr lang="en-US" dirty="0"/>
              <a:t> </a:t>
            </a:r>
            <a:r>
              <a:rPr lang="en-US" dirty="0">
                <a:hlinkClick r:id="rId2" tooltip="Nursing care"/>
              </a:rPr>
              <a:t>Nursing care</a:t>
            </a:r>
            <a:r>
              <a:rPr lang="en-US" dirty="0"/>
              <a:t> is fundamental in maintaining </a:t>
            </a:r>
            <a:r>
              <a:rPr lang="en-US" dirty="0">
                <a:hlinkClick r:id="rId3" tooltip="Skin"/>
              </a:rPr>
              <a:t>skin care</a:t>
            </a:r>
            <a:r>
              <a:rPr lang="en-US" dirty="0"/>
              <a:t>, feeding, hydration, positioning, and monitoring </a:t>
            </a:r>
            <a:r>
              <a:rPr lang="en-US" dirty="0">
                <a:hlinkClick r:id="rId4" tooltip="Vital signs"/>
              </a:rPr>
              <a:t>vital signs</a:t>
            </a:r>
            <a:r>
              <a:rPr lang="en-US" dirty="0"/>
              <a:t> such as temperature, pulse, and blood pressure.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262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CEREBRO VASCULAR ACCEDANT (CVA)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</a:t>
            </a:r>
            <a:r>
              <a:rPr lang="en-US" dirty="0" smtClean="0"/>
              <a:t>eurological deficit of </a:t>
            </a:r>
            <a:r>
              <a:rPr lang="en-US" u="sng" dirty="0" smtClean="0"/>
              <a:t>cerebrovascular cause </a:t>
            </a:r>
            <a:r>
              <a:rPr lang="en-US" dirty="0" smtClean="0"/>
              <a:t>that persists beyond 24 hours .</a:t>
            </a:r>
          </a:p>
          <a:p>
            <a:r>
              <a:rPr lang="en-US" dirty="0"/>
              <a:t>T</a:t>
            </a:r>
            <a:r>
              <a:rPr lang="en-US" dirty="0" smtClean="0"/>
              <a:t>ransient ischemic attack (TIA), which is a related syndrome of stroke symptoms that resolve completely within 24 hours.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0058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131" y="692860"/>
            <a:ext cx="10515600" cy="2091282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Rehabilitation</a:t>
            </a:r>
            <a:endParaRPr lang="en-US" dirty="0"/>
          </a:p>
          <a:p>
            <a:r>
              <a:rPr lang="en-US" dirty="0">
                <a:hlinkClick r:id="rId2" tooltip="Stroke rehabilitation"/>
              </a:rPr>
              <a:t>Stroke rehabilitation</a:t>
            </a:r>
            <a:r>
              <a:rPr lang="en-US" dirty="0"/>
              <a:t> is the process by which those with disabling strokes undergo treatment to help them return to normal life as much as possible by regaining and relearning the skills of everyday living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47130" y="2784142"/>
            <a:ext cx="10653215" cy="1467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Medication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Antiplatelet and statin in ischemic stroke, antibiotics in case of infection, treatment of the underlying cause with control of DM,HT.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415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214587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u="sng" dirty="0">
                <a:solidFill>
                  <a:srgbClr val="FF0000"/>
                </a:solidFill>
              </a:rPr>
              <a:t>I</a:t>
            </a:r>
            <a:r>
              <a:rPr lang="en-US" b="1" u="sng" dirty="0" smtClean="0">
                <a:solidFill>
                  <a:srgbClr val="FF0000"/>
                </a:solidFill>
              </a:rPr>
              <a:t>schemic stroke</a:t>
            </a:r>
          </a:p>
          <a:p>
            <a:pPr marL="0" indent="0">
              <a:buNone/>
            </a:pPr>
            <a:r>
              <a:rPr lang="en-US" dirty="0"/>
              <a:t>C</a:t>
            </a:r>
            <a:r>
              <a:rPr lang="en-US" dirty="0" smtClean="0"/>
              <a:t>aused by interruption of the blood supply to the brain</a:t>
            </a:r>
          </a:p>
          <a:p>
            <a:pPr marL="0" indent="0">
              <a:buNone/>
            </a:pPr>
            <a:r>
              <a:rPr lang="en-US" dirty="0"/>
              <a:t>About </a:t>
            </a:r>
            <a:r>
              <a:rPr lang="en-US" dirty="0" smtClean="0"/>
              <a:t>85%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213222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u="sng" dirty="0" smtClean="0">
                <a:solidFill>
                  <a:srgbClr val="FF0000"/>
                </a:solidFill>
              </a:rPr>
              <a:t>Hemorrhagic stroke</a:t>
            </a:r>
          </a:p>
          <a:p>
            <a:pPr marL="0" indent="0">
              <a:buNone/>
            </a:pPr>
            <a:r>
              <a:rPr lang="en-US" dirty="0"/>
              <a:t>hemorrhagic strokes result from the rupture of a </a:t>
            </a:r>
            <a:r>
              <a:rPr lang="en-US" dirty="0">
                <a:hlinkClick r:id="rId2" tooltip="Blood vessel"/>
              </a:rPr>
              <a:t>blood vessel</a:t>
            </a:r>
            <a:r>
              <a:rPr lang="en-US" dirty="0"/>
              <a:t> or an </a:t>
            </a:r>
            <a:r>
              <a:rPr lang="en-US" dirty="0">
                <a:hlinkClick r:id="rId3" tooltip="Cerebral arteriovenous malformation"/>
              </a:rPr>
              <a:t>abnormal vascular </a:t>
            </a:r>
            <a:r>
              <a:rPr lang="en-US" dirty="0" smtClean="0">
                <a:hlinkClick r:id="rId3" tooltip="Cerebral arteriovenous malformation"/>
              </a:rPr>
              <a:t>structure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About 15%</a:t>
            </a:r>
          </a:p>
          <a:p>
            <a:pPr marL="0" indent="0">
              <a:buNone/>
            </a:pPr>
            <a:endParaRPr lang="de-DE" b="1" u="sng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8200" y="3957852"/>
            <a:ext cx="103802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400" b="1" u="sng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main </a:t>
            </a:r>
            <a:r>
              <a:rPr lang="en-US" sz="2400" b="1" u="sng" strike="noStrike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 tooltip="Risk factor"/>
              </a:rPr>
              <a:t>risk factor</a:t>
            </a: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for stroke is </a:t>
            </a:r>
            <a:r>
              <a:rPr lang="en-US" sz="2400" u="none" strike="noStrike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 tooltip="Hypertension"/>
              </a:rPr>
              <a:t>high blood pressure</a:t>
            </a: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 Other risk factors include </a:t>
            </a:r>
            <a:r>
              <a:rPr lang="en-US" sz="2400" u="none" strike="noStrike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 tooltip="Tobacco smoking"/>
              </a:rPr>
              <a:t>tobacco smoking</a:t>
            </a: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 </a:t>
            </a:r>
            <a:r>
              <a:rPr lang="en-US" sz="2400" u="none" strike="noStrike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7" tooltip="Obesity"/>
              </a:rPr>
              <a:t>obesity</a:t>
            </a: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 </a:t>
            </a:r>
            <a:r>
              <a:rPr lang="en-US" sz="2400" u="none" strike="noStrike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8" tooltip="Hypercholesterolemia"/>
              </a:rPr>
              <a:t>high blood cholesterol</a:t>
            </a: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 </a:t>
            </a:r>
            <a:r>
              <a:rPr lang="en-US" sz="2400" u="none" strike="noStrike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9" tooltip="Diabetes mellitus"/>
              </a:rPr>
              <a:t>diabetes mellitus</a:t>
            </a: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 previous TIA, </a:t>
            </a:r>
            <a:r>
              <a:rPr lang="en-US" sz="2400" u="none" strike="noStrike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0" tooltip="End-stage kidney disease"/>
              </a:rPr>
              <a:t>end-stage kidney disease</a:t>
            </a: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and </a:t>
            </a:r>
            <a:r>
              <a:rPr lang="en-US" sz="2400" u="none" strike="noStrike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1" tooltip="Atrial fibrillation"/>
              </a:rPr>
              <a:t>atrial fibrillation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217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Ischemic stroke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818194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In an ischemic stroke, blood supply to part of the brain is decreased, leading to dysfunction of the brain tissue in that area. There are four reasons why this might happen:</a:t>
            </a:r>
          </a:p>
          <a:p>
            <a:pPr lvl="0"/>
            <a:r>
              <a:rPr lang="en-US" dirty="0">
                <a:hlinkClick r:id="rId2" tooltip="Thrombosis"/>
              </a:rPr>
              <a:t>Thrombosis</a:t>
            </a:r>
            <a:r>
              <a:rPr lang="en-US" dirty="0"/>
              <a:t> (obstruction of a blood vessel by a blood clot forming locally).</a:t>
            </a:r>
          </a:p>
          <a:p>
            <a:pPr lvl="0"/>
            <a:r>
              <a:rPr lang="en-US" dirty="0">
                <a:hlinkClick r:id="rId3" tooltip="Embolism"/>
              </a:rPr>
              <a:t>Embolism</a:t>
            </a:r>
            <a:r>
              <a:rPr lang="en-US" dirty="0"/>
              <a:t> (obstruction due to an </a:t>
            </a:r>
            <a:r>
              <a:rPr lang="en-US" dirty="0">
                <a:hlinkClick r:id="rId4" tooltip="Embolus"/>
              </a:rPr>
              <a:t>embolus</a:t>
            </a:r>
            <a:r>
              <a:rPr lang="en-US" dirty="0"/>
              <a:t> from elsewhere in the body).</a:t>
            </a:r>
          </a:p>
          <a:p>
            <a:pPr lvl="0"/>
            <a:r>
              <a:rPr lang="en-US" dirty="0"/>
              <a:t>Systemic </a:t>
            </a:r>
            <a:r>
              <a:rPr lang="en-US" dirty="0" err="1"/>
              <a:t>hypoperfusion</a:t>
            </a:r>
            <a:r>
              <a:rPr lang="en-US" dirty="0"/>
              <a:t> (general decrease in blood supply, e.g., in </a:t>
            </a:r>
            <a:r>
              <a:rPr lang="en-US" dirty="0">
                <a:hlinkClick r:id="rId5" tooltip="Shock (circulatory)"/>
              </a:rPr>
              <a:t>shock</a:t>
            </a:r>
            <a:r>
              <a:rPr lang="en-US" dirty="0"/>
              <a:t>) </a:t>
            </a:r>
          </a:p>
          <a:p>
            <a:pPr lvl="0"/>
            <a:r>
              <a:rPr lang="en-US" dirty="0">
                <a:hlinkClick r:id="rId6" tooltip="Cerebral venous sinus thrombosis"/>
              </a:rPr>
              <a:t>Cerebral venous sinus thrombosis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3320" y="2006221"/>
            <a:ext cx="3540479" cy="4423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905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Hemorrhagic Stroke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615" y="1364776"/>
            <a:ext cx="6823881" cy="481218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There </a:t>
            </a:r>
            <a:r>
              <a:rPr lang="en-US" dirty="0"/>
              <a:t>are two main types of hemorrhagic stroke: </a:t>
            </a:r>
          </a:p>
          <a:p>
            <a:pPr lvl="0"/>
            <a:r>
              <a:rPr lang="en-US" dirty="0">
                <a:hlinkClick r:id="rId2" tooltip="Intracerebral hemorrhage"/>
              </a:rPr>
              <a:t>Intracerebral hemorrhage</a:t>
            </a:r>
            <a:r>
              <a:rPr lang="en-US" dirty="0"/>
              <a:t>, which is basically bleeding within the brain itself (when an artery in the brain bursts, flooding the surrounding tissue with blood), </a:t>
            </a:r>
          </a:p>
          <a:p>
            <a:pPr lvl="0"/>
            <a:r>
              <a:rPr lang="en-US" dirty="0">
                <a:hlinkClick r:id="rId3" tooltip="Subarachnoid hemorrhage"/>
              </a:rPr>
              <a:t>Subarachnoid hemorrhage</a:t>
            </a:r>
            <a:r>
              <a:rPr lang="en-US" dirty="0"/>
              <a:t>, which is basically bleeding that occurs outside of the brain tissue but still within the skull, and precisely between the </a:t>
            </a:r>
            <a:r>
              <a:rPr lang="en-US" dirty="0">
                <a:hlinkClick r:id="rId4" tooltip="Arachnoid mater"/>
              </a:rPr>
              <a:t>arachnoid mater</a:t>
            </a:r>
            <a:r>
              <a:rPr lang="en-US" dirty="0"/>
              <a:t> and </a:t>
            </a:r>
            <a:r>
              <a:rPr lang="en-US" dirty="0" err="1">
                <a:hlinkClick r:id="rId5" tooltip="Pia mater"/>
              </a:rPr>
              <a:t>pia</a:t>
            </a:r>
            <a:r>
              <a:rPr lang="en-US" dirty="0">
                <a:hlinkClick r:id="rId5" tooltip="Pia mater"/>
              </a:rPr>
              <a:t> </a:t>
            </a:r>
            <a:r>
              <a:rPr lang="en-US" dirty="0" smtClean="0">
                <a:hlinkClick r:id="rId5" tooltip="Pia mater"/>
              </a:rPr>
              <a:t>mater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Hemorrhagic strokes may occur on the background of alterations to the blood vessels in the brain, such as  </a:t>
            </a:r>
            <a:r>
              <a:rPr lang="en-US" dirty="0">
                <a:hlinkClick r:id="rId6" tooltip="Cerebral arteriovenous malformation"/>
              </a:rPr>
              <a:t>cerebral </a:t>
            </a:r>
            <a:r>
              <a:rPr lang="en-US" dirty="0" smtClean="0">
                <a:hlinkClick r:id="rId6" tooltip="Cerebral arteriovenous malformation"/>
              </a:rPr>
              <a:t>AV </a:t>
            </a:r>
            <a:r>
              <a:rPr lang="en-US" dirty="0">
                <a:hlinkClick r:id="rId6" tooltip="Cerebral arteriovenous malformation"/>
              </a:rPr>
              <a:t>malformation</a:t>
            </a:r>
            <a:r>
              <a:rPr lang="en-US" dirty="0"/>
              <a:t> and an </a:t>
            </a:r>
            <a:r>
              <a:rPr lang="en-US" dirty="0">
                <a:hlinkClick r:id="rId7" tooltip="Intracranial aneurysm"/>
              </a:rPr>
              <a:t>intracranial aneurysm</a:t>
            </a:r>
            <a:r>
              <a:rPr lang="en-US" dirty="0"/>
              <a:t>, which can cause </a:t>
            </a:r>
            <a:r>
              <a:rPr lang="en-US" dirty="0" err="1"/>
              <a:t>intraparenchymal</a:t>
            </a:r>
            <a:r>
              <a:rPr lang="en-US" dirty="0"/>
              <a:t> or subarachnoid hemorrhage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3235" y="1690688"/>
            <a:ext cx="3810565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946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412" y="538972"/>
            <a:ext cx="10153933" cy="592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399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974" y="777922"/>
            <a:ext cx="10454486" cy="519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036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Neuroimaging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Computed tomography (CT) scanning </a:t>
            </a:r>
            <a:r>
              <a:rPr lang="en-US" dirty="0"/>
              <a:t>is the mainstay </a:t>
            </a:r>
            <a:r>
              <a:rPr lang="en-US" dirty="0" smtClean="0"/>
              <a:t>of emergency </a:t>
            </a:r>
            <a:r>
              <a:rPr lang="en-US" dirty="0"/>
              <a:t>stroke imaging. It allows the rapid </a:t>
            </a:r>
            <a:r>
              <a:rPr lang="en-US" dirty="0" smtClean="0"/>
              <a:t>identification of </a:t>
            </a:r>
            <a:r>
              <a:rPr lang="en-US" dirty="0" err="1"/>
              <a:t>intracerebral</a:t>
            </a:r>
            <a:r>
              <a:rPr lang="en-US" dirty="0"/>
              <a:t> bleeding and stroke ‘mimics’ (i.e. </a:t>
            </a:r>
            <a:r>
              <a:rPr lang="en-US" dirty="0" smtClean="0"/>
              <a:t>pathologies other </a:t>
            </a:r>
            <a:r>
              <a:rPr lang="en-US" dirty="0"/>
              <a:t>than stroke that have similar presentations), such </a:t>
            </a:r>
            <a:r>
              <a:rPr lang="en-US" dirty="0" smtClean="0"/>
              <a:t>as </a:t>
            </a:r>
            <a:r>
              <a:rPr lang="en-US" dirty="0" err="1" smtClean="0"/>
              <a:t>tumours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b="1" dirty="0" smtClean="0"/>
              <a:t>Magnetic </a:t>
            </a:r>
            <a:r>
              <a:rPr lang="en-US" b="1" dirty="0"/>
              <a:t>resonance imaging (MRI) </a:t>
            </a:r>
            <a:r>
              <a:rPr lang="en-US" dirty="0"/>
              <a:t>is used when </a:t>
            </a:r>
            <a:r>
              <a:rPr lang="en-US" dirty="0" smtClean="0"/>
              <a:t>there is </a:t>
            </a:r>
            <a:r>
              <a:rPr lang="en-US" dirty="0"/>
              <a:t>diagnostic uncertainty or delayed presentation, and </a:t>
            </a:r>
            <a:r>
              <a:rPr lang="en-US" dirty="0" smtClean="0"/>
              <a:t>when more </a:t>
            </a:r>
            <a:r>
              <a:rPr lang="en-US" dirty="0"/>
              <a:t>information on brain structure and function is </a:t>
            </a:r>
            <a:r>
              <a:rPr lang="en-US" dirty="0" smtClean="0"/>
              <a:t>required .</a:t>
            </a:r>
            <a:r>
              <a:rPr lang="en-US" u="sng" dirty="0" smtClean="0"/>
              <a:t>Contraindications</a:t>
            </a:r>
            <a:r>
              <a:rPr lang="en-US" dirty="0" smtClean="0"/>
              <a:t> </a:t>
            </a:r>
            <a:r>
              <a:rPr lang="en-US" dirty="0"/>
              <a:t>to MRI include cardiac </a:t>
            </a:r>
            <a:r>
              <a:rPr lang="en-US" dirty="0" smtClean="0"/>
              <a:t>pacemakers and </a:t>
            </a:r>
            <a:r>
              <a:rPr lang="en-US" dirty="0"/>
              <a:t>claustrophobia on entering the scanner. </a:t>
            </a:r>
            <a:endParaRPr lang="en-US" dirty="0" smtClean="0"/>
          </a:p>
          <a:p>
            <a:r>
              <a:rPr lang="en-US" b="1" dirty="0" smtClean="0"/>
              <a:t>CT angiography (CTA</a:t>
            </a:r>
            <a:r>
              <a:rPr lang="en-US" b="1" dirty="0"/>
              <a:t>) and CT perfusion </a:t>
            </a:r>
            <a:r>
              <a:rPr lang="en-US" dirty="0"/>
              <a:t>are now being used to </a:t>
            </a:r>
            <a:r>
              <a:rPr lang="en-US" dirty="0" smtClean="0"/>
              <a:t>characterize the </a:t>
            </a:r>
            <a:r>
              <a:rPr lang="en-US" dirty="0"/>
              <a:t>cerebral circulation and areas of </a:t>
            </a:r>
            <a:r>
              <a:rPr lang="en-US" dirty="0" err="1"/>
              <a:t>ischaemia</a:t>
            </a:r>
            <a:r>
              <a:rPr lang="en-US" dirty="0"/>
              <a:t> better 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308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184" y="805219"/>
            <a:ext cx="11087081" cy="5076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656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110</TotalTime>
  <Words>598</Words>
  <Application>Microsoft Office PowerPoint</Application>
  <PresentationFormat>Widescreen</PresentationFormat>
  <Paragraphs>47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CEREBRO VASCULAR ACCEDANT (CVA)</vt:lpstr>
      <vt:lpstr>CEREBRO VASCULAR ACCEDANT (CVA) </vt:lpstr>
      <vt:lpstr>CLASSIFICATION</vt:lpstr>
      <vt:lpstr>Ischemic stroke</vt:lpstr>
      <vt:lpstr>Hemorrhagic Stroke </vt:lpstr>
      <vt:lpstr>PowerPoint Presentation</vt:lpstr>
      <vt:lpstr>PowerPoint Presentation</vt:lpstr>
      <vt:lpstr>Neuroimaging</vt:lpstr>
      <vt:lpstr>PowerPoint Presentation</vt:lpstr>
      <vt:lpstr>Vascular imaging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Management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CEREBRO VASCULAR ACCEDANT (CVA)</dc:title>
  <dc:creator>Microsoft account</dc:creator>
  <cp:lastModifiedBy>Microsoft account</cp:lastModifiedBy>
  <cp:revision>16</cp:revision>
  <dcterms:created xsi:type="dcterms:W3CDTF">2023-10-15T18:26:38Z</dcterms:created>
  <dcterms:modified xsi:type="dcterms:W3CDTF">2023-10-15T20:17:20Z</dcterms:modified>
</cp:coreProperties>
</file>