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81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300" r:id="rId14"/>
    <p:sldId id="297" r:id="rId15"/>
    <p:sldId id="298" r:id="rId16"/>
    <p:sldId id="301" r:id="rId17"/>
    <p:sldId id="302" r:id="rId18"/>
    <p:sldId id="299" r:id="rId19"/>
    <p:sldId id="303" r:id="rId20"/>
    <p:sldId id="285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565" autoAdjust="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7232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743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9054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7448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267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7683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3971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2465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833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9573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6622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2022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886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4852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219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643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646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87624" y="188640"/>
            <a:ext cx="6840760" cy="5644008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University of Al-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Mustaqbal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 /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College of Nursing</a:t>
            </a:r>
          </a:p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Fourth Year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Students  / Family and Community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Health Nursing</a:t>
            </a:r>
          </a:p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Lecture 3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Community Assessment</a:t>
            </a:r>
          </a:p>
          <a:p>
            <a:pPr algn="ctr"/>
            <a:endParaRPr lang="en-US" sz="36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88840"/>
            <a:ext cx="7272808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4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274768" cy="142490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3. Community </a:t>
            </a:r>
            <a:r>
              <a:rPr lang="en-US" b="1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Needs </a:t>
            </a:r>
            <a:r>
              <a:rPr lang="en-US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A</a:t>
            </a:r>
            <a:r>
              <a:rPr lang="en-US" b="1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ssessment III</a:t>
            </a:r>
            <a:endParaRPr lang="en-US" b="1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1412776"/>
            <a:ext cx="7346777" cy="4498446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This final type of needs assessment is 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based within an organization 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which either serves the community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at large,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or is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currently addressing a need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(problem) within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the community, or is dedicated to an under-served population within the community. </a:t>
            </a:r>
            <a:endParaRPr lang="en-US" sz="2800" b="1" dirty="0" smtClean="0">
              <a:solidFill>
                <a:schemeClr val="accent6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This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type of needs assessment centers around </a:t>
            </a:r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improving the efficiency or effectiveness of such organizations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endParaRPr lang="en-US" sz="2800" dirty="0">
              <a:latin typeface="Andalus" pitchFamily="18" charset="-78"/>
              <a:cs typeface="Andalus" pitchFamily="18" charset="-78"/>
            </a:endParaRPr>
          </a:p>
          <a:p>
            <a:endParaRPr lang="en-US" sz="2800" dirty="0">
              <a:latin typeface="Andalus" pitchFamily="18" charset="-78"/>
              <a:cs typeface="Andalus" pitchFamily="18" charset="-78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3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848872" cy="1656184"/>
          </a:xfrm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Types</a:t>
            </a:r>
            <a:r>
              <a:rPr lang="en-US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of Community Health Assessment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1412776"/>
            <a:ext cx="7632847" cy="511256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1. Familiarization or Windshield </a:t>
            </a:r>
            <a:r>
              <a:rPr lang="en-US" sz="28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Survey</a:t>
            </a:r>
            <a:endParaRPr lang="en-US" sz="2800" b="1" dirty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2400" b="1" dirty="0">
                <a:latin typeface="Andalus" pitchFamily="18" charset="-78"/>
                <a:cs typeface="Andalus" pitchFamily="18" charset="-78"/>
              </a:rPr>
              <a:t>It involves studying data already available on a community, then gathering a certain amount of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firsthand data 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in order to gain a working knowledge of the community. Nurses drive (</a:t>
            </a:r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or walk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) around the community of interest; find health, social, and governmental services; obtain literature.</a:t>
            </a:r>
          </a:p>
          <a:p>
            <a:r>
              <a:rPr lang="en-US" sz="28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2. Problem-Oriented </a:t>
            </a:r>
            <a:r>
              <a:rPr lang="en-US" sz="28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Assessment</a:t>
            </a:r>
            <a:endParaRPr lang="en-US" sz="2800" b="1" dirty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2400" b="1" dirty="0">
                <a:latin typeface="Andalus" pitchFamily="18" charset="-78"/>
                <a:cs typeface="Andalus" pitchFamily="18" charset="-78"/>
              </a:rPr>
              <a:t>It begins with a single and assesses the community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in terms of that problem</a:t>
            </a:r>
            <a:r>
              <a:rPr lang="en-US" sz="2400" b="1" u="sng" dirty="0" smtClean="0">
                <a:latin typeface="Andalus" pitchFamily="18" charset="-78"/>
                <a:cs typeface="Andalus" pitchFamily="18" charset="-78"/>
              </a:rPr>
              <a:t>.</a:t>
            </a:r>
            <a:endParaRPr lang="en-US" sz="2400" b="1" u="sng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88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589199" cy="243216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Andalus" pitchFamily="18" charset="-78"/>
                <a:cs typeface="Andalus" pitchFamily="18" charset="-78"/>
              </a:rPr>
              <a:t>Cont..</a:t>
            </a:r>
            <a:endParaRPr lang="en-US" sz="4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124744"/>
            <a:ext cx="7418785" cy="478647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3. Community Subsystem </a:t>
            </a:r>
            <a:r>
              <a:rPr lang="en-US" sz="28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Assessment</a:t>
            </a:r>
            <a:endParaRPr lang="en-US" sz="2800" b="1" dirty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In community subsystem assessment, the </a:t>
            </a:r>
            <a:r>
              <a:rPr lang="en-US" sz="2400" b="1" u="sng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CHN focuses on a single dimension of community life </a:t>
            </a:r>
            <a:r>
              <a:rPr lang="en-US" sz="2400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(e.g., the nurse might decide to survey churches and religious organizations to discover their roles in the community). </a:t>
            </a:r>
          </a:p>
          <a:p>
            <a:r>
              <a:rPr lang="en-US" sz="28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4. Comprehensive </a:t>
            </a:r>
            <a:r>
              <a:rPr lang="en-US" sz="28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Assessment</a:t>
            </a:r>
            <a:endParaRPr lang="en-US" sz="2800" b="1" dirty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It seeks to </a:t>
            </a:r>
            <a:r>
              <a:rPr lang="en-US" sz="2400" b="1" u="sng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discover </a:t>
            </a:r>
            <a:r>
              <a:rPr lang="en-US" sz="2400" b="1" u="sng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</a:t>
            </a:r>
            <a:r>
              <a:rPr lang="en-US" sz="2400" b="1" u="sng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ll </a:t>
            </a:r>
            <a:r>
              <a:rPr lang="en-US" sz="2400" b="1" u="sng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relevant community health information. </a:t>
            </a:r>
            <a:r>
              <a:rPr lang="en-US" sz="2400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It begins with a review of existing studies and all the data presently available on the community .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A survey </a:t>
            </a:r>
            <a:r>
              <a:rPr lang="en-US" sz="2400" b="1" u="sng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compiles all the demographic information on the population</a:t>
            </a:r>
            <a:r>
              <a:rPr lang="en-US" sz="2400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, such as its size, density, and composition. </a:t>
            </a:r>
          </a:p>
          <a:p>
            <a:endParaRPr lang="en-US" sz="2400" b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  <a:p>
            <a:endParaRPr lang="en-US" sz="20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51720" y="-836712"/>
            <a:ext cx="6589199" cy="836712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7584" y="548680"/>
            <a:ext cx="8064896" cy="536254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Methods </a:t>
            </a:r>
            <a:r>
              <a:rPr lang="en-US" sz="4000" b="1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of Community Assessment </a:t>
            </a:r>
          </a:p>
        </p:txBody>
      </p:sp>
    </p:spTree>
    <p:extLst>
      <p:ext uri="{BB962C8B-B14F-4D97-AF65-F5344CB8AC3E}">
        <p14:creationId xmlns:p14="http://schemas.microsoft.com/office/powerpoint/2010/main" val="91884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31641" y="624110"/>
            <a:ext cx="6048672" cy="1280890"/>
          </a:xfrm>
        </p:spPr>
        <p:txBody>
          <a:bodyPr>
            <a:normAutofit fontScale="90000"/>
          </a:bodyPr>
          <a:lstStyle/>
          <a:p>
            <a:r>
              <a:rPr lang="en-US" sz="53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1. Surveys</a:t>
            </a:r>
            <a:r>
              <a:rPr lang="en-US" dirty="0">
                <a:solidFill>
                  <a:srgbClr val="00B050"/>
                </a:solidFill>
              </a:rPr>
              <a:t/>
            </a:r>
            <a:br>
              <a:rPr lang="en-US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59633" y="1628800"/>
            <a:ext cx="7274768" cy="428242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A 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survey is an assessment method in which a series of questions is used to collect data for analysis of specific group or area.</a:t>
            </a:r>
          </a:p>
          <a:p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To plan and conduct community health surveys, the </a:t>
            </a:r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goal should be to determine the variables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(selected environmental, socio-economic, and behavioral conditions or needs) </a:t>
            </a:r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that affect a community ability to </a:t>
            </a:r>
            <a:r>
              <a:rPr lang="en-US" sz="2800" b="1" u="sng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control </a:t>
            </a:r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disease and promote wellness.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3090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632847" cy="106828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2. Descriptive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ndalus" pitchFamily="18" charset="-78"/>
                <a:cs typeface="Andalus" pitchFamily="18" charset="-78"/>
              </a:rPr>
              <a:t>Epidemiologic Studies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1" y="1628800"/>
            <a:ext cx="7202760" cy="4282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</a:rPr>
              <a:t>It examines the </a:t>
            </a:r>
            <a:r>
              <a:rPr lang="en-US" sz="2400" b="1" u="sng" dirty="0">
                <a:solidFill>
                  <a:srgbClr val="7030A0"/>
                </a:solidFill>
              </a:rPr>
              <a:t>amount and distribution of a disease</a:t>
            </a:r>
            <a:r>
              <a:rPr lang="en-US" sz="2400" b="1" dirty="0">
                <a:solidFill>
                  <a:srgbClr val="7030A0"/>
                </a:solidFill>
              </a:rPr>
              <a:t> or health condition </a:t>
            </a:r>
            <a:r>
              <a:rPr lang="en-US" sz="2400" b="1" u="sng" dirty="0">
                <a:solidFill>
                  <a:srgbClr val="7030A0"/>
                </a:solidFill>
              </a:rPr>
              <a:t>in a population </a:t>
            </a:r>
          </a:p>
          <a:p>
            <a:r>
              <a:rPr lang="en-US" sz="2400" b="1" dirty="0">
                <a:solidFill>
                  <a:srgbClr val="7030A0"/>
                </a:solidFill>
              </a:rPr>
              <a:t>B</a:t>
            </a:r>
            <a:r>
              <a:rPr lang="en-US" sz="2400" b="1" dirty="0" smtClean="0">
                <a:solidFill>
                  <a:srgbClr val="7030A0"/>
                </a:solidFill>
              </a:rPr>
              <a:t>y </a:t>
            </a:r>
            <a:r>
              <a:rPr lang="en-US" sz="2400" b="1" dirty="0">
                <a:solidFill>
                  <a:srgbClr val="7030A0"/>
                </a:solidFill>
              </a:rPr>
              <a:t>person </a:t>
            </a:r>
            <a:r>
              <a:rPr lang="en-US" sz="2400" b="1" u="sng" dirty="0">
                <a:solidFill>
                  <a:srgbClr val="7030A0"/>
                </a:solidFill>
              </a:rPr>
              <a:t>(Who is </a:t>
            </a:r>
            <a:r>
              <a:rPr lang="en-US" sz="2400" b="1" u="sng" dirty="0" smtClean="0">
                <a:solidFill>
                  <a:srgbClr val="7030A0"/>
                </a:solidFill>
              </a:rPr>
              <a:t>affected</a:t>
            </a:r>
            <a:r>
              <a:rPr lang="en-US" sz="2400" b="1" dirty="0" smtClean="0">
                <a:solidFill>
                  <a:srgbClr val="7030A0"/>
                </a:solidFill>
              </a:rPr>
              <a:t>),</a:t>
            </a:r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B</a:t>
            </a:r>
            <a:r>
              <a:rPr lang="en-US" sz="2400" b="1" dirty="0" smtClean="0">
                <a:solidFill>
                  <a:srgbClr val="7030A0"/>
                </a:solidFill>
              </a:rPr>
              <a:t>y </a:t>
            </a:r>
            <a:r>
              <a:rPr lang="en-US" sz="2400" b="1" dirty="0">
                <a:solidFill>
                  <a:srgbClr val="7030A0"/>
                </a:solidFill>
              </a:rPr>
              <a:t>place (</a:t>
            </a:r>
            <a:r>
              <a:rPr lang="en-US" sz="2400" b="1" u="sng" dirty="0">
                <a:solidFill>
                  <a:srgbClr val="7030A0"/>
                </a:solidFill>
              </a:rPr>
              <a:t>Where does the condition </a:t>
            </a:r>
            <a:r>
              <a:rPr lang="en-US" sz="2400" b="1" u="sng" dirty="0" smtClean="0">
                <a:solidFill>
                  <a:srgbClr val="7030A0"/>
                </a:solidFill>
              </a:rPr>
              <a:t>occur</a:t>
            </a:r>
            <a:r>
              <a:rPr lang="en-US" sz="2400" b="1" dirty="0" smtClean="0">
                <a:solidFill>
                  <a:srgbClr val="7030A0"/>
                </a:solidFill>
              </a:rPr>
              <a:t>),</a:t>
            </a:r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B</a:t>
            </a:r>
            <a:r>
              <a:rPr lang="en-US" sz="2400" b="1" dirty="0" smtClean="0">
                <a:solidFill>
                  <a:srgbClr val="7030A0"/>
                </a:solidFill>
              </a:rPr>
              <a:t>y </a:t>
            </a:r>
            <a:r>
              <a:rPr lang="en-US" sz="2400" b="1" dirty="0">
                <a:solidFill>
                  <a:srgbClr val="7030A0"/>
                </a:solidFill>
              </a:rPr>
              <a:t>time (</a:t>
            </a:r>
            <a:r>
              <a:rPr lang="en-US" sz="2400" b="1" u="sng" dirty="0">
                <a:solidFill>
                  <a:srgbClr val="7030A0"/>
                </a:solidFill>
              </a:rPr>
              <a:t>When do the cases </a:t>
            </a:r>
            <a:r>
              <a:rPr lang="en-US" sz="2400" b="1" u="sng" dirty="0" smtClean="0">
                <a:solidFill>
                  <a:srgbClr val="7030A0"/>
                </a:solidFill>
              </a:rPr>
              <a:t>occur</a:t>
            </a:r>
            <a:r>
              <a:rPr lang="en-US" sz="2400" b="1" dirty="0" smtClean="0">
                <a:solidFill>
                  <a:srgbClr val="7030A0"/>
                </a:solidFill>
              </a:rPr>
              <a:t>). </a:t>
            </a: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</a:rPr>
              <a:t>They are useful for </a:t>
            </a:r>
            <a:r>
              <a:rPr lang="en-US" sz="2400" b="1" u="sng" dirty="0">
                <a:solidFill>
                  <a:srgbClr val="7030A0"/>
                </a:solidFill>
              </a:rPr>
              <a:t>suggesting </a:t>
            </a:r>
            <a:r>
              <a:rPr lang="en-US" sz="2400" b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which individuals are at greatest risk </a:t>
            </a:r>
            <a:r>
              <a:rPr lang="en-US" sz="2400" b="1" u="sng" dirty="0">
                <a:solidFill>
                  <a:srgbClr val="7030A0"/>
                </a:solidFill>
              </a:rPr>
              <a:t>and </a:t>
            </a:r>
            <a:r>
              <a:rPr lang="en-US" sz="2400" b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where</a:t>
            </a:r>
            <a:r>
              <a:rPr lang="en-US" sz="2400" b="1" u="sng" dirty="0">
                <a:solidFill>
                  <a:srgbClr val="7030A0"/>
                </a:solidFill>
              </a:rPr>
              <a:t> and </a:t>
            </a:r>
            <a:r>
              <a:rPr lang="en-US" sz="2400" b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when the condition might occur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  <a:endParaRPr lang="en-US" sz="24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They </a:t>
            </a:r>
            <a:r>
              <a:rPr lang="en-US" sz="2400" b="1" dirty="0">
                <a:solidFill>
                  <a:srgbClr val="7030A0"/>
                </a:solidFill>
              </a:rPr>
              <a:t>are useful for </a:t>
            </a:r>
            <a:r>
              <a:rPr lang="en-US" sz="2400" b="1" u="sng" dirty="0">
                <a:solidFill>
                  <a:srgbClr val="7030A0"/>
                </a:solidFill>
              </a:rPr>
              <a:t>health planning purposes</a:t>
            </a:r>
            <a:r>
              <a:rPr lang="en-US" sz="2400" b="1" dirty="0">
                <a:solidFill>
                  <a:srgbClr val="7030A0"/>
                </a:solidFill>
              </a:rPr>
              <a:t>. </a:t>
            </a:r>
          </a:p>
          <a:p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848871" cy="852264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3. Community Forums or Town Hall </a:t>
            </a:r>
            <a:r>
              <a:rPr lang="en-US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Meetings</a:t>
            </a:r>
            <a:endParaRPr lang="en-US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03648" y="2348880"/>
            <a:ext cx="7384073" cy="348959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It is a </a:t>
            </a:r>
            <a:r>
              <a:rPr lang="en-US" sz="4000" b="1" u="sng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qualitative</a:t>
            </a:r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assessment method designed to </a:t>
            </a:r>
            <a:r>
              <a:rPr lang="en-US" sz="40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obtain community opinions</a:t>
            </a:r>
            <a:r>
              <a:rPr lang="en-US" sz="3200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774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03648" y="908720"/>
            <a:ext cx="7130753" cy="99628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4. Focus </a:t>
            </a:r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Group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2060848"/>
            <a:ext cx="7418785" cy="385037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It is similar to the community forum or town hall meeting in that it is designed to </a:t>
            </a:r>
            <a:r>
              <a:rPr lang="en-US" sz="3200" b="1" u="sng" dirty="0">
                <a:solidFill>
                  <a:schemeClr val="accent6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obtain grassroots opinion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993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346777" cy="1008112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accent2"/>
                </a:solidFill>
                <a:latin typeface="Andalus" pitchFamily="18" charset="-78"/>
                <a:cs typeface="Andalus" pitchFamily="18" charset="-78"/>
              </a:rPr>
              <a:t>Sources </a:t>
            </a:r>
            <a:r>
              <a:rPr lang="en-US" sz="4000" b="1" dirty="0">
                <a:solidFill>
                  <a:schemeClr val="accent2"/>
                </a:solidFill>
                <a:latin typeface="Andalus" pitchFamily="18" charset="-78"/>
                <a:cs typeface="Andalus" pitchFamily="18" charset="-78"/>
              </a:rPr>
              <a:t>of Community </a:t>
            </a:r>
            <a:r>
              <a:rPr lang="en-US" sz="4000" b="1" dirty="0" smtClean="0">
                <a:solidFill>
                  <a:schemeClr val="accent2"/>
                </a:solidFill>
                <a:latin typeface="Andalus" pitchFamily="18" charset="-78"/>
                <a:cs typeface="Andalus" pitchFamily="18" charset="-78"/>
              </a:rPr>
              <a:t>Data</a:t>
            </a:r>
            <a:endParaRPr lang="en-US" sz="4000" b="1" dirty="0">
              <a:solidFill>
                <a:schemeClr val="accent2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03648" y="692697"/>
            <a:ext cx="7344816" cy="6178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	</a:t>
            </a:r>
          </a:p>
          <a:p>
            <a:pPr marL="0" indent="0">
              <a:buNone/>
            </a:pP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Data sources can be </a:t>
            </a:r>
          </a:p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     1. 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Primary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Community members, including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formal leaders, informal leaders, and community members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, can frequently offer the most accurate insights and comprehensive information. 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2. 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Secondary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People who know the community well and the records;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examples are health team members, client records, community health (vital) statistics, census bureau data, reference books, research reports, and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community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health nurses.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3. 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International Sources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World Health Organization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(WHO) and its six regional offices and health organizations.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4. 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National Sources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5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91680" y="692696"/>
            <a:ext cx="6842720" cy="1208882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Six Regional Offices </a:t>
            </a:r>
            <a:r>
              <a:rPr lang="en-US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of WHO</a:t>
            </a:r>
            <a:r>
              <a:rPr lang="en-US" dirty="0">
                <a:solidFill>
                  <a:srgbClr val="00B0F0"/>
                </a:solidFill>
              </a:rPr>
              <a:t/>
            </a:r>
            <a:br>
              <a:rPr lang="en-US" dirty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19673" y="1484784"/>
            <a:ext cx="6914728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1" dirty="0" smtClean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Regional </a:t>
            </a:r>
            <a:r>
              <a:rPr lang="en-US" sz="2400" b="1" i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offices and regions of the WHO:</a:t>
            </a:r>
          </a:p>
          <a:p>
            <a:r>
              <a:rPr lang="en-US" sz="2400" b="1" i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Africa; HQ: Brazzaville, Congo.</a:t>
            </a:r>
          </a:p>
          <a:p>
            <a:r>
              <a:rPr lang="en-US" sz="2400" b="1" i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Americas; HQ: Washington, DC, USA.</a:t>
            </a:r>
          </a:p>
          <a:p>
            <a:r>
              <a:rPr lang="en-US" sz="2400" b="1" i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Eastern Med.; HQ: Cairo, Egypt.</a:t>
            </a:r>
          </a:p>
          <a:p>
            <a:r>
              <a:rPr lang="en-US" sz="2400" b="1" i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Europe; HQ: Copenhagen, Denmark.</a:t>
            </a:r>
          </a:p>
          <a:p>
            <a:r>
              <a:rPr lang="en-US" sz="2400" b="1" i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South East Asia; HQ: New Delhi, India.</a:t>
            </a:r>
          </a:p>
          <a:p>
            <a:r>
              <a:rPr lang="en-US" sz="2400" b="1" i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Western Pacific; HQ: Manila, Philippines.</a:t>
            </a:r>
          </a:p>
          <a:p>
            <a:pPr marL="0" indent="0">
              <a:buNone/>
            </a:pPr>
            <a:endParaRPr lang="en-US" sz="2400" b="1" i="1" dirty="0">
              <a:solidFill>
                <a:srgbClr val="7030A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47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6864" cy="230425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Community Assessment</a:t>
            </a:r>
            <a:endParaRPr lang="en-US" sz="4000" b="1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836712"/>
            <a:ext cx="7920880" cy="42104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Andalus" pitchFamily="18" charset="-78"/>
                <a:cs typeface="Andalus" pitchFamily="18" charset="-78"/>
              </a:rPr>
              <a:t>It is the process by which data are compiled regarding a community’s health status and resources and from which nursing diagnoses are derived.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80928"/>
            <a:ext cx="896448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1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على مدار الساعة د. ضياء عواد كاظم مدير إحصاءات التنمية البشرية - ppt  download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14633" r="2718" b="3336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12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418785" cy="2016224"/>
          </a:xfrm>
        </p:spPr>
        <p:txBody>
          <a:bodyPr/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>Cont..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1196752"/>
            <a:ext cx="756083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Population 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or Community health 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assessment 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can be approached 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from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Two </a:t>
            </a:r>
            <a:r>
              <a:rPr lang="en-US" sz="2800" b="1" u="sng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P</a:t>
            </a:r>
            <a:r>
              <a:rPr lang="en-US" sz="2800" b="1" u="sng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erspectives</a:t>
            </a:r>
            <a:r>
              <a:rPr lang="en-US" sz="28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-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 need 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Assessment Approach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-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Focuses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on</a:t>
            </a: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community health </a:t>
            </a:r>
            <a:r>
              <a:rPr lang="en-US" sz="28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problems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. </a:t>
            </a:r>
            <a:endParaRPr lang="en-US" sz="28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 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population 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Assessment Approach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-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0" indent="0">
              <a:buNone/>
            </a:pPr>
            <a:r>
              <a:rPr lang="en-US" sz="2800" b="1" u="sng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</a:t>
            </a:r>
            <a:r>
              <a:rPr lang="en-US" sz="2800" b="1" u="sng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rovides</a:t>
            </a:r>
            <a:r>
              <a:rPr lang="en-US" sz="28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an </a:t>
            </a:r>
            <a:r>
              <a:rPr lang="en-US" sz="28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overall </a:t>
            </a:r>
            <a:r>
              <a:rPr lang="en-US" sz="28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picture </a:t>
            </a:r>
            <a:r>
              <a:rPr lang="en-US" sz="28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of community health status</a:t>
            </a:r>
            <a:r>
              <a:rPr lang="en-US" sz="2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, including community strengths and assets as well as needs and problems. </a:t>
            </a:r>
          </a:p>
          <a:p>
            <a:endParaRPr lang="en-US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767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202761" cy="1500336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Functions of </a:t>
            </a:r>
            <a:r>
              <a:rPr lang="en-US" sz="28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Community </a:t>
            </a:r>
            <a:r>
              <a:rPr lang="en-US" sz="2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</a:t>
            </a:r>
            <a:r>
              <a:rPr lang="en-US" sz="28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ealth </a:t>
            </a:r>
            <a:r>
              <a:rPr lang="en-US" sz="2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</a:t>
            </a:r>
            <a:r>
              <a:rPr lang="en-US" sz="28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ssessment-</a:t>
            </a:r>
            <a:endParaRPr lang="en-US" sz="2800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1124744"/>
            <a:ext cx="7632847" cy="478647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Identifying health problems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Assessing risk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factors.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Identifying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n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eeds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as perceived by its members.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Determining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its interests and priorities related to health.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Describing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population lifestyles.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Delineating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community strengths and resources.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Facilitates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decision making, particularly with respect to resources allocation.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Provide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skill training for residents.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Facilitates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group mobilization.</a:t>
            </a:r>
          </a:p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Enables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consciousness raising.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870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7812360" cy="1352898"/>
          </a:xfrm>
        </p:spPr>
        <p:txBody>
          <a:bodyPr>
            <a:normAutofit/>
          </a:bodyPr>
          <a:lstStyle/>
          <a:p>
            <a:r>
              <a:rPr lang="en-US" sz="3200" b="1" i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Principles of Community Health </a:t>
            </a:r>
            <a:r>
              <a:rPr lang="en-US" sz="3200" b="1" i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Assessment</a:t>
            </a:r>
            <a:endParaRPr lang="en-US" sz="3200" b="1" i="1" dirty="0">
              <a:solidFill>
                <a:schemeClr val="accent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268760"/>
            <a:ext cx="7418785" cy="4824536"/>
          </a:xfrm>
        </p:spPr>
        <p:txBody>
          <a:bodyPr>
            <a:normAutofit lnSpcReduction="10000"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Multiple </a:t>
            </a:r>
            <a:r>
              <a:rPr lang="en-US" sz="20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sources of information should be sought to provide an overall picture of community health rather than the view of one segment of the population.</a:t>
            </a:r>
          </a:p>
          <a:p>
            <a:r>
              <a:rPr lang="en-US" sz="20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Assessment </a:t>
            </a:r>
            <a:r>
              <a:rPr lang="en-US" sz="20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should address the needs of specific subgroups within the population (e.g., vulnerable populations such as the elderly or members of diverse cultural groups).</a:t>
            </a:r>
          </a:p>
          <a:p>
            <a:r>
              <a:rPr lang="en-US" sz="20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Assessment </a:t>
            </a:r>
            <a:r>
              <a:rPr lang="en-US" sz="20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should consider all potential stakeholders in the population. Stakeholders are those concerned with the outcome of the assessment (e.g., community residents, officials, health care providers, funders). </a:t>
            </a:r>
          </a:p>
          <a:p>
            <a:r>
              <a:rPr lang="en-US" sz="20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Assessment </a:t>
            </a:r>
            <a:r>
              <a:rPr lang="en-US" sz="20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should identify population assets as well as needs and problems.</a:t>
            </a:r>
          </a:p>
          <a:p>
            <a:r>
              <a:rPr lang="en-US" sz="2000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Assessment </a:t>
            </a:r>
            <a:r>
              <a:rPr lang="en-US" sz="20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should be conducted or directed by persons with experience in population health assessment.</a:t>
            </a:r>
          </a:p>
          <a:p>
            <a:endParaRPr lang="en-US" b="1" dirty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632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562800" cy="142832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Data Sources for Population Health </a:t>
            </a:r>
            <a:r>
              <a:rPr lang="en-US" sz="28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Assessment</a:t>
            </a:r>
            <a:endParaRPr lang="en-US" sz="28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412776"/>
            <a:ext cx="741878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ndalus" pitchFamily="18" charset="-78"/>
                <a:cs typeface="Andalus" pitchFamily="18" charset="-78"/>
              </a:rPr>
              <a:t>Assessment data may be either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Q</a:t>
            </a:r>
            <a:r>
              <a:rPr lang="en-US" sz="2400" b="1" u="sng" dirty="0" smtClean="0">
                <a:latin typeface="Andalus" pitchFamily="18" charset="-78"/>
                <a:cs typeface="Andalus" pitchFamily="18" charset="-78"/>
              </a:rPr>
              <a:t>uantitative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or </a:t>
            </a:r>
            <a:r>
              <a:rPr lang="en-US" sz="2400" b="1" u="sng" dirty="0" smtClean="0">
                <a:latin typeface="Andalus" pitchFamily="18" charset="-78"/>
                <a:cs typeface="Andalus" pitchFamily="18" charset="-78"/>
              </a:rPr>
              <a:t>Qualitative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.</a:t>
            </a:r>
          </a:p>
          <a:p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Quantitative 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data reflect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numbers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 of people, characteristics, or events within the population. (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number 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of people in specific age or ethnic groups and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rates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 of specific diseases and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causes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 of death within the population).</a:t>
            </a:r>
          </a:p>
          <a:p>
            <a:r>
              <a:rPr lang="en-US" sz="2400" b="1" dirty="0" smtClean="0">
                <a:latin typeface="Andalus" pitchFamily="18" charset="-78"/>
                <a:cs typeface="Andalus" pitchFamily="18" charset="-78"/>
              </a:rPr>
              <a:t>Qualitative 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data focus on </a:t>
            </a:r>
            <a:r>
              <a:rPr lang="en-US" sz="2400" b="1" u="sng" dirty="0">
                <a:latin typeface="Andalus" pitchFamily="18" charset="-78"/>
                <a:cs typeface="Andalus" pitchFamily="18" charset="-78"/>
              </a:rPr>
              <a:t>perceptions of health, attitudes, and health concerns as voiced by members of the population</a:t>
            </a:r>
            <a:r>
              <a:rPr lang="en-US" sz="2400" b="1" dirty="0">
                <a:latin typeface="Andalus" pitchFamily="18" charset="-78"/>
                <a:cs typeface="Andalus" pitchFamily="18" charset="-78"/>
              </a:rPr>
              <a:t> (community members’ identification of adolescent pregnancy, substance abuse). </a:t>
            </a:r>
          </a:p>
          <a:p>
            <a:endParaRPr lang="en-US" sz="2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183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776863" cy="1656184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C00000"/>
                </a:solidFill>
              </a:rPr>
              <a:t>Types </a:t>
            </a:r>
            <a:r>
              <a:rPr lang="en-US" sz="2800" b="1" dirty="0">
                <a:solidFill>
                  <a:srgbClr val="C00000"/>
                </a:solidFill>
              </a:rPr>
              <a:t>of Community Needs </a:t>
            </a:r>
            <a:r>
              <a:rPr lang="en-US" sz="2800" b="1" dirty="0" smtClean="0">
                <a:solidFill>
                  <a:srgbClr val="C00000"/>
                </a:solidFill>
              </a:rPr>
              <a:t>Assessment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1556792"/>
            <a:ext cx="7761643" cy="4896544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Assessment</a:t>
            </a:r>
            <a:r>
              <a:rPr lang="en-US" sz="28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means </a:t>
            </a:r>
            <a:r>
              <a:rPr lang="en-US" sz="28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collecting and evaluating information about a community’s health status to discover existing or potential needs and assets as a basis for planning future action. </a:t>
            </a:r>
            <a:endParaRPr lang="en-US" sz="2800" b="1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Assessment involves </a:t>
            </a:r>
            <a:r>
              <a:rPr lang="en-US" sz="2800" b="1" u="sng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two major activities</a:t>
            </a:r>
            <a:r>
              <a:rPr lang="en-US" sz="28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1. The </a:t>
            </a:r>
            <a:r>
              <a:rPr lang="en-US" sz="2800" b="1" u="sng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first </a:t>
            </a:r>
            <a:r>
              <a:rPr lang="en-US" sz="28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is 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collecting of pertinent data</a:t>
            </a:r>
            <a:r>
              <a:rPr lang="en-US" sz="28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sz="2800" b="1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and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 2. The </a:t>
            </a:r>
            <a:r>
              <a:rPr lang="en-US" sz="2800" b="1" u="sng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second </a:t>
            </a:r>
            <a:r>
              <a:rPr lang="en-US" sz="2800" b="1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is 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analysis and interpretation of data. </a:t>
            </a:r>
          </a:p>
          <a:p>
            <a:endParaRPr lang="en-US" sz="2800" b="1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830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3" y="476672"/>
            <a:ext cx="7274768" cy="142832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1. </a:t>
            </a:r>
            <a:r>
              <a:rPr lang="en-US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Community </a:t>
            </a:r>
            <a:r>
              <a:rPr lang="en-US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Needs </a:t>
            </a:r>
            <a:r>
              <a:rPr lang="en-US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A</a:t>
            </a:r>
            <a:r>
              <a:rPr lang="en-US" b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ssessment I</a:t>
            </a:r>
            <a:endParaRPr lang="en-US" b="1" dirty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340768"/>
            <a:ext cx="7202760" cy="496855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This type of needs assessment seeks to </a:t>
            </a:r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evaluate the strengths and weaknesses within a community and create or improve services </a:t>
            </a:r>
            <a:r>
              <a:rPr lang="en-US" sz="2800" b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based on the identified weaknesses. </a:t>
            </a:r>
            <a:endParaRPr lang="en-US" sz="2800" b="1" dirty="0" smtClean="0">
              <a:solidFill>
                <a:srgbClr val="7030A0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en-US" sz="2800" b="1" u="sng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Organizing</a:t>
            </a:r>
            <a:r>
              <a:rPr lang="en-US" sz="28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this type </a:t>
            </a:r>
            <a:r>
              <a:rPr lang="en-US" sz="2800" b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of needs assessment is primarily structured around </a:t>
            </a:r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how</a:t>
            </a:r>
            <a:r>
              <a:rPr lang="en-US" sz="2800" b="1" u="sng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 to best obtain information, opinions, and input from the </a:t>
            </a:r>
            <a:r>
              <a:rPr lang="en-US" sz="2800" b="1" u="sng" dirty="0" smtClean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community </a:t>
            </a:r>
            <a:r>
              <a:rPr lang="en-US" sz="2800" b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and then </a:t>
            </a:r>
            <a:r>
              <a:rPr lang="en-US" sz="28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what </a:t>
            </a:r>
            <a:r>
              <a:rPr lang="en-US" sz="2800" b="1" u="sng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to do with that information. </a:t>
            </a:r>
          </a:p>
          <a:p>
            <a:endParaRPr lang="en-US" sz="2800" dirty="0">
              <a:solidFill>
                <a:srgbClr val="7030A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452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704856" cy="120888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2. Community 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Needs </a:t>
            </a:r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A</a:t>
            </a:r>
            <a:r>
              <a:rPr lang="en-US" b="1" dirty="0" smtClean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ssessment </a:t>
            </a:r>
            <a:r>
              <a:rPr lang="en-US" b="1" dirty="0">
                <a:solidFill>
                  <a:schemeClr val="accent1"/>
                </a:solidFill>
                <a:latin typeface="Andalus" pitchFamily="18" charset="-78"/>
                <a:cs typeface="Andalus" pitchFamily="18" charset="-78"/>
              </a:rPr>
              <a:t>II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608" y="1556792"/>
            <a:ext cx="7490793" cy="4354430"/>
          </a:xfrm>
        </p:spPr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This type of needs assessment is constructed around </a:t>
            </a:r>
            <a:r>
              <a:rPr lang="en-US" sz="3200" b="1" u="sng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a known problem or potential problem facing the community </a:t>
            </a:r>
            <a:r>
              <a:rPr lang="en-US" sz="3200" b="1" dirty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for example, disaster preparedness, how to address an increase in violent crime etc. </a:t>
            </a:r>
            <a:endParaRPr lang="en-US" sz="3200" b="1" dirty="0" smtClean="0">
              <a:solidFill>
                <a:srgbClr val="0070C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2189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932</TotalTime>
  <Words>1035</Words>
  <Application>Microsoft Office PowerPoint</Application>
  <PresentationFormat>عرض على الشاشة (3:4)‏</PresentationFormat>
  <Paragraphs>98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Wisp</vt:lpstr>
      <vt:lpstr>عرض تقديمي في PowerPoint</vt:lpstr>
      <vt:lpstr>Community Assessment</vt:lpstr>
      <vt:lpstr>Cont..</vt:lpstr>
      <vt:lpstr>Functions of Community Health Assessment-</vt:lpstr>
      <vt:lpstr>Principles of Community Health Assessment</vt:lpstr>
      <vt:lpstr>Data Sources for Population Health Assessment</vt:lpstr>
      <vt:lpstr>Types of Community Needs Assessment</vt:lpstr>
      <vt:lpstr>1. Community Needs Assessment I</vt:lpstr>
      <vt:lpstr>2. Community Needs Assessment II </vt:lpstr>
      <vt:lpstr>3. Community Needs Assessment III</vt:lpstr>
      <vt:lpstr>Types of Community Health Assessment</vt:lpstr>
      <vt:lpstr>Cont..</vt:lpstr>
      <vt:lpstr>عرض تقديمي في PowerPoint</vt:lpstr>
      <vt:lpstr>1. Surveys </vt:lpstr>
      <vt:lpstr>2. Descriptive Epidemiologic Studies</vt:lpstr>
      <vt:lpstr>3. Community Forums or Town Hall Meetings</vt:lpstr>
      <vt:lpstr>4. Focus Group</vt:lpstr>
      <vt:lpstr>Sources of Community Data</vt:lpstr>
      <vt:lpstr>Six Regional Offices of WHO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لمحات</dc:title>
  <dc:creator>dell</dc:creator>
  <cp:lastModifiedBy>Maher</cp:lastModifiedBy>
  <cp:revision>101</cp:revision>
  <dcterms:created xsi:type="dcterms:W3CDTF">2022-03-04T11:27:25Z</dcterms:created>
  <dcterms:modified xsi:type="dcterms:W3CDTF">2023-10-23T09:20:26Z</dcterms:modified>
</cp:coreProperties>
</file>