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73" r:id="rId2"/>
    <p:sldId id="272" r:id="rId3"/>
    <p:sldId id="257" r:id="rId4"/>
    <p:sldId id="270" r:id="rId5"/>
    <p:sldId id="271" r:id="rId6"/>
    <p:sldId id="263" r:id="rId7"/>
    <p:sldId id="258" r:id="rId8"/>
    <p:sldId id="259" r:id="rId9"/>
    <p:sldId id="260" r:id="rId10"/>
    <p:sldId id="261" r:id="rId11"/>
    <p:sldId id="262" r:id="rId12"/>
    <p:sldId id="264" r:id="rId13"/>
    <p:sldId id="265" r:id="rId14"/>
    <p:sldId id="266" r:id="rId15"/>
    <p:sldId id="267" r:id="rId16"/>
    <p:sldId id="268" r:id="rId17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5" d="100"/>
          <a:sy n="65" d="100"/>
        </p:scale>
        <p:origin x="-129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02/05/1445</a:t>
            </a:fld>
            <a:endParaRPr lang="ar-S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02/05/1445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02/05/1445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02/05/1445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02/05/1445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02/05/1445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02/05/1445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02/05/1445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02/05/1445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02/05/1445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02/05/1445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02/05/1445</a:t>
            </a:fld>
            <a:endParaRPr lang="ar-S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ICU</a:t>
            </a:r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76200" y="5029200"/>
            <a:ext cx="4114800" cy="144780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US" sz="3200" b="1" dirty="0" smtClean="0"/>
              <a:t>Anesthesia </a:t>
            </a:r>
            <a:r>
              <a:rPr lang="en-US" sz="3200" b="1" dirty="0"/>
              <a:t>Technologist</a:t>
            </a:r>
            <a:br>
              <a:rPr lang="en-US" sz="3200" b="1" dirty="0"/>
            </a:br>
            <a:r>
              <a:rPr lang="en-US" sz="2400" dirty="0">
                <a:solidFill>
                  <a:schemeClr val="tx2">
                    <a:lumMod val="90000"/>
                  </a:schemeClr>
                </a:solidFill>
              </a:rPr>
              <a:t>BCS. Anesthesia. and IC</a:t>
            </a:r>
            <a:r>
              <a:rPr lang="ar-IQ" sz="2400" dirty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ar-IQ" sz="2400" dirty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2400" dirty="0">
                <a:solidFill>
                  <a:schemeClr val="tx2">
                    <a:lumMod val="90000"/>
                  </a:schemeClr>
                </a:solidFill>
              </a:rPr>
              <a:t>diploma. Community health</a:t>
            </a:r>
            <a:r>
              <a:rPr lang="en-US" sz="3200" dirty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en-US" sz="3200" dirty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4000" b="1" u="sng" dirty="0" err="1">
                <a:solidFill>
                  <a:schemeClr val="tx2">
                    <a:lumMod val="90000"/>
                  </a:schemeClr>
                </a:solidFill>
              </a:rPr>
              <a:t>Karrar</a:t>
            </a:r>
            <a:r>
              <a:rPr lang="en-US" sz="4000" b="1" u="sng" dirty="0">
                <a:solidFill>
                  <a:schemeClr val="tx2">
                    <a:lumMod val="90000"/>
                  </a:schemeClr>
                </a:solidFill>
              </a:rPr>
              <a:t> Nader AL-</a:t>
            </a:r>
            <a:r>
              <a:rPr lang="en-US" sz="4000" b="1" u="sng" dirty="0" err="1">
                <a:solidFill>
                  <a:schemeClr val="tx2">
                    <a:lumMod val="90000"/>
                  </a:schemeClr>
                </a:solidFill>
              </a:rPr>
              <a:t>Taie</a:t>
            </a:r>
            <a:endParaRPr lang="en-US" sz="3200" b="1" u="sng" dirty="0">
              <a:solidFill>
                <a:schemeClr val="bg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4" name="عنوان فرعي 2"/>
          <p:cNvSpPr txBox="1">
            <a:spLocks/>
          </p:cNvSpPr>
          <p:nvPr/>
        </p:nvSpPr>
        <p:spPr>
          <a:xfrm>
            <a:off x="4572000" y="5029200"/>
            <a:ext cx="4343400" cy="1600200"/>
          </a:xfrm>
          <a:prstGeom prst="rect">
            <a:avLst/>
          </a:prstGeom>
        </p:spPr>
        <p:txBody>
          <a:bodyPr vert="horz" lIns="0" rIns="18288">
            <a:normAutofit fontScale="77500" lnSpcReduction="20000"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smtClean="0"/>
              <a:t>Anesthesia Technologist</a:t>
            </a:r>
            <a:br>
              <a:rPr lang="en-US" sz="3200" b="1" dirty="0" smtClean="0"/>
            </a:b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</a:rPr>
              <a:t>BCS. Anesthesia. and IC</a:t>
            </a:r>
            <a:r>
              <a:rPr lang="ar-IQ" sz="2400" dirty="0" smtClean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ar-IQ" sz="2400" dirty="0" smtClean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</a:rPr>
              <a:t>diploma. Community health</a:t>
            </a:r>
            <a:r>
              <a:rPr lang="en-US" sz="3200" dirty="0" smtClean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en-US" sz="3200" dirty="0" smtClean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4000" b="1" u="sng" dirty="0" err="1" smtClean="0">
                <a:solidFill>
                  <a:schemeClr val="tx2">
                    <a:lumMod val="90000"/>
                  </a:schemeClr>
                </a:solidFill>
              </a:rPr>
              <a:t>Muneer</a:t>
            </a:r>
            <a:r>
              <a:rPr lang="en-US" sz="4000" b="1" u="sng" dirty="0" smtClean="0">
                <a:solidFill>
                  <a:schemeClr val="tx2">
                    <a:lumMod val="90000"/>
                  </a:schemeClr>
                </a:solidFill>
              </a:rPr>
              <a:t> Salman </a:t>
            </a:r>
            <a:r>
              <a:rPr lang="en-US" sz="4000" b="1" u="sng" dirty="0" err="1" smtClean="0">
                <a:solidFill>
                  <a:schemeClr val="tx2">
                    <a:lumMod val="90000"/>
                  </a:schemeClr>
                </a:solidFill>
              </a:rPr>
              <a:t>Hasan</a:t>
            </a:r>
            <a:endParaRPr lang="en-US" sz="3200" b="1" u="sng" dirty="0" smtClean="0">
              <a:solidFill>
                <a:schemeClr val="bg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5" name="عنوان فرعي 2"/>
          <p:cNvSpPr txBox="1">
            <a:spLocks/>
          </p:cNvSpPr>
          <p:nvPr/>
        </p:nvSpPr>
        <p:spPr>
          <a:xfrm>
            <a:off x="2286000" y="3581400"/>
            <a:ext cx="4114800" cy="1143000"/>
          </a:xfrm>
          <a:prstGeom prst="rect">
            <a:avLst/>
          </a:prstGeom>
        </p:spPr>
        <p:txBody>
          <a:bodyPr vert="horz" lIns="0" rIns="18288">
            <a:norm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smtClean="0"/>
              <a:t>L</a:t>
            </a:r>
            <a:r>
              <a:rPr lang="ar-IQ" sz="3200" b="1" dirty="0" smtClean="0"/>
              <a:t>7</a:t>
            </a:r>
            <a:endParaRPr lang="en-US" sz="3200" b="1" u="sng" dirty="0" smtClean="0">
              <a:solidFill>
                <a:schemeClr val="bg1"/>
              </a:solidFill>
            </a:endParaRPr>
          </a:p>
          <a:p>
            <a:pPr algn="ctr"/>
            <a:endParaRPr lang="en-US" dirty="0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11765" cy="2334638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0"/>
            <a:ext cx="2209800" cy="233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1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1143000"/>
          </a:xfrm>
        </p:spPr>
        <p:txBody>
          <a:bodyPr/>
          <a:lstStyle/>
          <a:p>
            <a:r>
              <a:rPr lang="en-US" b="1" dirty="0"/>
              <a:t>Management of ARDS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1412776"/>
            <a:ext cx="8784976" cy="5184576"/>
          </a:xfrm>
        </p:spPr>
        <p:txBody>
          <a:bodyPr>
            <a:normAutofit fontScale="92500" lnSpcReduction="20000"/>
          </a:bodyPr>
          <a:lstStyle/>
          <a:p>
            <a:pPr algn="l" rtl="0"/>
            <a:r>
              <a:rPr lang="en-US" b="1" dirty="0" smtClean="0"/>
              <a:t>General </a:t>
            </a:r>
            <a:r>
              <a:rPr lang="en-US" b="1" dirty="0"/>
              <a:t>principles and supportive care: </a:t>
            </a:r>
            <a:endParaRPr lang="en-US" b="1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dirty="0"/>
              <a:t>Early recognition and treatment of underlying cause. </a:t>
            </a:r>
            <a:endParaRPr lang="en-US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dirty="0"/>
              <a:t>Minimizing procedures and their complications. </a:t>
            </a:r>
            <a:endParaRPr lang="en-US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Venous </a:t>
            </a:r>
            <a:r>
              <a:rPr lang="en-US" dirty="0"/>
              <a:t>thromboembolism and stress ulcer prophylaxis. </a:t>
            </a:r>
            <a:endParaRPr lang="en-US" dirty="0" smtClean="0"/>
          </a:p>
          <a:p>
            <a:pPr algn="l" rtl="0"/>
            <a:r>
              <a:rPr lang="en-US" b="1" dirty="0" smtClean="0">
                <a:solidFill>
                  <a:srgbClr val="FF0000"/>
                </a:solidFill>
              </a:rPr>
              <a:t>Lung </a:t>
            </a:r>
            <a:r>
              <a:rPr lang="en-US" b="1" dirty="0">
                <a:solidFill>
                  <a:srgbClr val="FF0000"/>
                </a:solidFill>
              </a:rPr>
              <a:t>protective ventilation protocol </a:t>
            </a:r>
            <a:endParaRPr lang="en-US" b="1" dirty="0" smtClean="0">
              <a:solidFill>
                <a:srgbClr val="FF0000"/>
              </a:solidFill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b="1" dirty="0" smtClean="0">
                <a:latin typeface="+mj-lt"/>
              </a:rPr>
              <a:t> Limit tidal volume to 6ml/kg. 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b="1" dirty="0" smtClean="0">
                <a:latin typeface="+mj-lt"/>
              </a:rPr>
              <a:t> Limit peak pressure to 35cmH2O. 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b="1" dirty="0" smtClean="0">
                <a:latin typeface="+mj-lt"/>
              </a:rPr>
              <a:t> Accept PaO2 (55-60 mmHg) and SaO2 &gt;</a:t>
            </a:r>
            <a:r>
              <a:rPr lang="ar-IQ" b="1" smtClean="0">
                <a:latin typeface="+mj-lt"/>
              </a:rPr>
              <a:t> </a:t>
            </a:r>
            <a:r>
              <a:rPr lang="en-US" b="1" smtClean="0">
                <a:latin typeface="+mj-lt"/>
              </a:rPr>
              <a:t>90</a:t>
            </a:r>
            <a:r>
              <a:rPr lang="en-US" b="1" dirty="0" smtClean="0">
                <a:latin typeface="+mj-lt"/>
              </a:rPr>
              <a:t>%. 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b="1" dirty="0" smtClean="0">
                <a:latin typeface="+mj-lt"/>
              </a:rPr>
              <a:t> Accept higher than normal PaCO2 level (45-55mmHg). 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b="1" dirty="0" smtClean="0">
                <a:latin typeface="+mj-lt"/>
              </a:rPr>
              <a:t> Use higher level of PEEP to improve alveolar recruitment. 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b="1" dirty="0" smtClean="0">
                <a:latin typeface="+mj-lt"/>
              </a:rPr>
              <a:t> Use longer inspiratory time. 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b="1" dirty="0" smtClean="0">
                <a:latin typeface="+mj-lt"/>
              </a:rPr>
              <a:t> Use ventilator mode which allow and support spontaneous respiratory effort. 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b="1" dirty="0" smtClean="0">
                <a:latin typeface="+mj-lt"/>
              </a:rPr>
              <a:t> Paralysis with neuromuscular blockade within first 48 hr.</a:t>
            </a:r>
            <a:endParaRPr lang="en-US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5710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Complications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 smtClean="0"/>
              <a:t>The </a:t>
            </a:r>
            <a:r>
              <a:rPr lang="en-US" dirty="0"/>
              <a:t>mortality rate for ARDS is 35-40% within the first 2 weeks of illness and complications of management are common and include: </a:t>
            </a:r>
            <a:endParaRPr lang="en-US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Barotrauma 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nosocomial </a:t>
            </a:r>
            <a:r>
              <a:rPr lang="en-US" dirty="0"/>
              <a:t>pneumonia </a:t>
            </a:r>
            <a:endParaRPr lang="en-US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DVT 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catheter </a:t>
            </a:r>
            <a:r>
              <a:rPr lang="en-US" dirty="0"/>
              <a:t>related infections </a:t>
            </a:r>
            <a:endParaRPr lang="en-US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stress </a:t>
            </a:r>
            <a:r>
              <a:rPr lang="en-US" dirty="0"/>
              <a:t>ulcer</a:t>
            </a:r>
          </a:p>
        </p:txBody>
      </p:sp>
    </p:spTree>
    <p:extLst>
      <p:ext uri="{BB962C8B-B14F-4D97-AF65-F5344CB8AC3E}">
        <p14:creationId xmlns:p14="http://schemas.microsoft.com/office/powerpoint/2010/main" val="3898766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en-US" b="1" dirty="0" smtClean="0"/>
              <a:t>Pneumothorax</a:t>
            </a:r>
            <a:endParaRPr lang="en-US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544616"/>
          </a:xfrm>
        </p:spPr>
        <p:txBody>
          <a:bodyPr/>
          <a:lstStyle/>
          <a:p>
            <a:pPr algn="l" rtl="0"/>
            <a:r>
              <a:rPr lang="en-US" dirty="0"/>
              <a:t>Means air in pleural space, air can enter from the outside (injury penetrated the chest wall) or air can enter from inside (if the lung is torn or </a:t>
            </a:r>
            <a:r>
              <a:rPr lang="en-US" dirty="0" smtClean="0"/>
              <a:t>ruptured)</a:t>
            </a:r>
            <a:endParaRPr lang="en-US" dirty="0"/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0" r="5047"/>
          <a:stretch/>
        </p:blipFill>
        <p:spPr>
          <a:xfrm>
            <a:off x="35496" y="3338381"/>
            <a:ext cx="3161489" cy="3573016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311" y="3287933"/>
            <a:ext cx="2806849" cy="3614453"/>
          </a:xfrm>
          <a:prstGeom prst="rect">
            <a:avLst/>
          </a:prstGeom>
        </p:spPr>
      </p:pic>
      <p:pic>
        <p:nvPicPr>
          <p:cNvPr id="10" name="صورة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1"/>
          <a:stretch/>
        </p:blipFill>
        <p:spPr>
          <a:xfrm>
            <a:off x="5982510" y="3287933"/>
            <a:ext cx="3252735" cy="3583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21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r>
              <a:rPr lang="en-US" dirty="0"/>
              <a:t>Types of pneumothorax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1484784"/>
            <a:ext cx="8928992" cy="5373216"/>
          </a:xfrm>
        </p:spPr>
        <p:txBody>
          <a:bodyPr>
            <a:normAutofit fontScale="92500" lnSpcReduction="10000"/>
          </a:bodyPr>
          <a:lstStyle/>
          <a:p>
            <a:pPr algn="l" rtl="0"/>
            <a:r>
              <a:rPr lang="en-US" b="1" dirty="0" smtClean="0"/>
              <a:t>Spontaneous</a:t>
            </a:r>
            <a:r>
              <a:rPr lang="en-US" dirty="0"/>
              <a:t>: This refers to a condition in which the lung collapses with no apparent injury or trauma (pulmonary blebs, COPD emphysematous bullae, lung tumor and infective or infiltrative lung disease) </a:t>
            </a:r>
            <a:r>
              <a:rPr lang="en-US" dirty="0" smtClean="0"/>
              <a:t>Cigarette </a:t>
            </a:r>
            <a:r>
              <a:rPr lang="en-US" dirty="0"/>
              <a:t>smokers also at great risk of spontaneous pneumothorax. </a:t>
            </a:r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r>
              <a:rPr lang="en-US" b="1" dirty="0" smtClean="0"/>
              <a:t>Traumatic </a:t>
            </a:r>
            <a:r>
              <a:rPr lang="en-US" b="1" dirty="0"/>
              <a:t>pneumothorax</a:t>
            </a:r>
            <a:r>
              <a:rPr lang="en-US" dirty="0"/>
              <a:t>: Result from direct trauma to the chest wall from either blunt or penetrated trauma (mostly </a:t>
            </a:r>
            <a:r>
              <a:rPr lang="en-US" dirty="0" err="1"/>
              <a:t>thoracentesis</a:t>
            </a:r>
            <a:r>
              <a:rPr lang="en-US" dirty="0"/>
              <a:t> then central line and pulmonary artery cath.) </a:t>
            </a:r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 </a:t>
            </a:r>
            <a:r>
              <a:rPr lang="en-US" b="1" dirty="0"/>
              <a:t>Tension pneumothorax: </a:t>
            </a:r>
            <a:r>
              <a:rPr lang="en-US" dirty="0"/>
              <a:t>Occur when the pleural pressure is positive throughout respiratory cycle (ball valve mechanism) Injury to pleura creates a tissue flap that open on inspiration and close on expiration. </a:t>
            </a:r>
          </a:p>
        </p:txBody>
      </p:sp>
    </p:spTree>
    <p:extLst>
      <p:ext uri="{BB962C8B-B14F-4D97-AF65-F5344CB8AC3E}">
        <p14:creationId xmlns:p14="http://schemas.microsoft.com/office/powerpoint/2010/main" val="3827654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Clinical features of </a:t>
            </a:r>
            <a:r>
              <a:rPr lang="en-US" dirty="0" smtClean="0"/>
              <a:t>pneumothorax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412776"/>
            <a:ext cx="8784976" cy="5328592"/>
          </a:xfrm>
        </p:spPr>
        <p:txBody>
          <a:bodyPr>
            <a:normAutofit/>
          </a:bodyPr>
          <a:lstStyle/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Sharp</a:t>
            </a:r>
            <a:r>
              <a:rPr lang="en-US" dirty="0"/>
              <a:t>, stabbing chest pain that worsens on breathing, pain radiates to the shoulder </a:t>
            </a:r>
            <a:endParaRPr lang="en-US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dirty="0"/>
              <a:t>A dry hacking cough may occur because of irritation of the diaphragm. </a:t>
            </a:r>
            <a:endParaRPr lang="en-US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dirty="0"/>
              <a:t>Decrease breath sounds on affected side </a:t>
            </a:r>
            <a:endParaRPr lang="en-US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dirty="0"/>
              <a:t>Hyper resonance on percussion on affected side. </a:t>
            </a:r>
            <a:endParaRPr lang="en-US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dirty="0"/>
              <a:t>Tracheal deviation to other side. </a:t>
            </a:r>
            <a:endParaRPr lang="en-US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dirty="0"/>
              <a:t>Cyanosis. </a:t>
            </a:r>
            <a:endParaRPr lang="en-US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 Hypotension 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dirty="0"/>
              <a:t>Marked tachycardia. </a:t>
            </a:r>
            <a:endParaRPr lang="en-US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dirty="0"/>
              <a:t>Profuse diaphoresis.</a:t>
            </a:r>
          </a:p>
        </p:txBody>
      </p:sp>
    </p:spTree>
    <p:extLst>
      <p:ext uri="{BB962C8B-B14F-4D97-AF65-F5344CB8AC3E}">
        <p14:creationId xmlns:p14="http://schemas.microsoft.com/office/powerpoint/2010/main" val="429448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/>
            <a:r>
              <a:rPr lang="en-US" b="1" dirty="0" smtClean="0"/>
              <a:t>Diagnosis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dirty="0"/>
              <a:t>CXR </a:t>
            </a:r>
            <a:endParaRPr lang="en-US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CT </a:t>
            </a:r>
            <a:r>
              <a:rPr lang="en-US" dirty="0"/>
              <a:t>scan </a:t>
            </a:r>
            <a:endParaRPr lang="en-US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Ultrasonography </a:t>
            </a:r>
          </a:p>
          <a:p>
            <a:pPr algn="l" rtl="0"/>
            <a:r>
              <a:rPr lang="en-US" b="1" dirty="0" smtClean="0"/>
              <a:t>Treatment</a:t>
            </a:r>
            <a:r>
              <a:rPr lang="en-US" dirty="0" smtClean="0"/>
              <a:t> 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/>
              <a:t>Small pneumothorax</a:t>
            </a:r>
            <a:r>
              <a:rPr lang="en-US" dirty="0"/>
              <a:t>: resolve over days to weeks, O2 supplement with observation. </a:t>
            </a:r>
            <a:endParaRPr lang="en-US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/>
              <a:t>Spontaneous pneumothorax</a:t>
            </a:r>
            <a:r>
              <a:rPr lang="en-US" dirty="0"/>
              <a:t>: Asymptomatic: follow up with serial CXR Symptomatic: chest tube Recurrent: CT to evaluate need for thoracotomy. </a:t>
            </a:r>
            <a:endParaRPr lang="en-US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/>
              <a:t>Tension pneumothorax: </a:t>
            </a:r>
            <a:r>
              <a:rPr lang="en-US" dirty="0"/>
              <a:t>Immediate needle decompression by inserting a large bore needle (14-16 gauge) into 2nd intercostal space in </a:t>
            </a:r>
            <a:r>
              <a:rPr lang="en-US" dirty="0" err="1"/>
              <a:t>midclavicular</a:t>
            </a:r>
            <a:r>
              <a:rPr lang="en-US" dirty="0"/>
              <a:t> line, then tube thoracotomy should be done immediately.</a:t>
            </a:r>
          </a:p>
        </p:txBody>
      </p:sp>
    </p:spTree>
    <p:extLst>
      <p:ext uri="{BB962C8B-B14F-4D97-AF65-F5344CB8AC3E}">
        <p14:creationId xmlns:p14="http://schemas.microsoft.com/office/powerpoint/2010/main" val="368447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692696"/>
            <a:ext cx="6840760" cy="6840760"/>
          </a:xfrm>
        </p:spPr>
      </p:pic>
    </p:spTree>
    <p:extLst>
      <p:ext uri="{BB962C8B-B14F-4D97-AF65-F5344CB8AC3E}">
        <p14:creationId xmlns:p14="http://schemas.microsoft.com/office/powerpoint/2010/main" val="291675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003232" cy="2004832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Special complications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in </a:t>
            </a:r>
            <a:r>
              <a:rPr lang="en-US" b="1" dirty="0"/>
              <a:t>the ICU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27584" y="3212976"/>
            <a:ext cx="7859216" cy="3111624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b="1" dirty="0"/>
              <a:t>Acute respiratory distress syndrome (ARDS):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Pneumothorax: 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DVT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stress ulcer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01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Acute </a:t>
            </a:r>
            <a:r>
              <a:rPr lang="en-US" b="1" dirty="0" smtClean="0"/>
              <a:t>Respiratory Distress Syndrome </a:t>
            </a:r>
            <a:r>
              <a:rPr lang="en-US" b="1" dirty="0"/>
              <a:t>(ARDS</a:t>
            </a:r>
            <a:r>
              <a:rPr lang="en-US" b="1" dirty="0" smtClean="0"/>
              <a:t>):</a:t>
            </a:r>
            <a:endParaRPr lang="en-US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916832"/>
            <a:ext cx="8856984" cy="4680520"/>
          </a:xfrm>
        </p:spPr>
        <p:txBody>
          <a:bodyPr/>
          <a:lstStyle/>
          <a:p>
            <a:pPr algn="l" rtl="0"/>
            <a:r>
              <a:rPr lang="en-US" dirty="0"/>
              <a:t>It is a state of acute diffuse alveolar damage characterized by increased capillary permeability, pulmonary edema and refractory hypoxia due to right to left shunting</a:t>
            </a:r>
            <a:r>
              <a:rPr lang="en-US" dirty="0" smtClean="0"/>
              <a:t>.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b="1" dirty="0"/>
              <a:t>Timing</a:t>
            </a:r>
            <a:r>
              <a:rPr lang="en-US" dirty="0"/>
              <a:t>: within 1 week of a known clinical insult or new worsening respiratory symptoms</a:t>
            </a:r>
            <a:r>
              <a:rPr lang="en-US" dirty="0" smtClean="0"/>
              <a:t>.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b="1" dirty="0"/>
              <a:t>chest imaging</a:t>
            </a:r>
            <a:r>
              <a:rPr lang="en-US" dirty="0"/>
              <a:t>: bilateral opacities- not fully explained by effusion, lobar/lung collapse, or nodules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06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92696"/>
            <a:ext cx="9217022" cy="5184575"/>
          </a:xfrm>
        </p:spPr>
      </p:pic>
    </p:spTree>
    <p:extLst>
      <p:ext uri="{BB962C8B-B14F-4D97-AF65-F5344CB8AC3E}">
        <p14:creationId xmlns:p14="http://schemas.microsoft.com/office/powerpoint/2010/main" val="248934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عنصر نائب للمحتوى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0808"/>
            <a:ext cx="9153017" cy="3744416"/>
          </a:xfrm>
        </p:spPr>
      </p:pic>
    </p:spTree>
    <p:extLst>
      <p:ext uri="{BB962C8B-B14F-4D97-AF65-F5344CB8AC3E}">
        <p14:creationId xmlns:p14="http://schemas.microsoft.com/office/powerpoint/2010/main" val="335014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diagnosis</a:t>
            </a:r>
            <a:endParaRPr lang="en-US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1935480"/>
            <a:ext cx="9001000" cy="4389120"/>
          </a:xfrm>
        </p:spPr>
        <p:txBody>
          <a:bodyPr>
            <a:normAutofit/>
          </a:bodyPr>
          <a:lstStyle/>
          <a:p>
            <a:pPr algn="l" rtl="0"/>
            <a:r>
              <a:rPr lang="en-US" b="1" dirty="0" smtClean="0"/>
              <a:t>Oxygenation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b="1" dirty="0" smtClean="0"/>
              <a:t>PaO2/FiO2 200-300    </a:t>
            </a:r>
            <a:r>
              <a:rPr lang="en-US" dirty="0"/>
              <a:t>with PEEP or CPAP &gt; </a:t>
            </a:r>
            <a:r>
              <a:rPr lang="en-US" dirty="0" smtClean="0"/>
              <a:t>5 cmH2O </a:t>
            </a:r>
            <a:r>
              <a:rPr lang="en-US" dirty="0" smtClean="0">
                <a:solidFill>
                  <a:srgbClr val="FF0000"/>
                </a:solidFill>
              </a:rPr>
              <a:t>(</a:t>
            </a:r>
            <a:r>
              <a:rPr lang="en-US" b="1" dirty="0">
                <a:solidFill>
                  <a:srgbClr val="FF0000"/>
                </a:solidFill>
              </a:rPr>
              <a:t>mild ARDS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/>
              <a:t>PaO2/FiO2 100-200 </a:t>
            </a:r>
            <a:r>
              <a:rPr lang="en-US" b="1" dirty="0" smtClean="0"/>
              <a:t>   </a:t>
            </a:r>
            <a:r>
              <a:rPr lang="en-US" dirty="0" smtClean="0"/>
              <a:t>with </a:t>
            </a:r>
            <a:r>
              <a:rPr lang="en-US" dirty="0"/>
              <a:t>PEEP or CPAP &gt; </a:t>
            </a:r>
            <a:r>
              <a:rPr lang="en-US" dirty="0" smtClean="0"/>
              <a:t>5 cmH2O </a:t>
            </a:r>
            <a:r>
              <a:rPr lang="en-US" dirty="0">
                <a:solidFill>
                  <a:srgbClr val="FF0000"/>
                </a:solidFill>
              </a:rPr>
              <a:t>(</a:t>
            </a:r>
            <a:r>
              <a:rPr lang="en-US" b="1" dirty="0">
                <a:solidFill>
                  <a:srgbClr val="FF0000"/>
                </a:solidFill>
              </a:rPr>
              <a:t>moderate ARDS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/>
              <a:t>PaO2/FiO2 &lt; 100       </a:t>
            </a:r>
            <a:r>
              <a:rPr lang="en-US" dirty="0" smtClean="0"/>
              <a:t>with PEEP</a:t>
            </a:r>
            <a:r>
              <a:rPr lang="ar-IQ" dirty="0" smtClean="0"/>
              <a:t> </a:t>
            </a:r>
            <a:r>
              <a:rPr lang="en-US"/>
              <a:t>or </a:t>
            </a:r>
            <a:r>
              <a:rPr lang="en-US" smtClean="0"/>
              <a:t>CPAP &gt;</a:t>
            </a:r>
            <a:r>
              <a:rPr lang="ar-IQ" dirty="0" smtClean="0"/>
              <a:t> </a:t>
            </a:r>
            <a:r>
              <a:rPr lang="en-US" dirty="0" smtClean="0"/>
              <a:t> 5 cmH2O </a:t>
            </a:r>
            <a:r>
              <a:rPr lang="en-US" dirty="0">
                <a:solidFill>
                  <a:srgbClr val="FF0000"/>
                </a:solidFill>
              </a:rPr>
              <a:t>(</a:t>
            </a:r>
            <a:r>
              <a:rPr lang="en-US" b="1" dirty="0">
                <a:solidFill>
                  <a:srgbClr val="FF0000"/>
                </a:solidFill>
              </a:rPr>
              <a:t>sever ARDS</a:t>
            </a:r>
            <a:r>
              <a:rPr lang="en-US" dirty="0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30772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72" t="26667" r="55000" b="37583"/>
          <a:stretch/>
        </p:blipFill>
        <p:spPr bwMode="auto">
          <a:xfrm>
            <a:off x="-108520" y="1124744"/>
            <a:ext cx="4373601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79" t="34579" r="45439" b="21905"/>
          <a:stretch/>
        </p:blipFill>
        <p:spPr bwMode="auto">
          <a:xfrm>
            <a:off x="3851920" y="1844824"/>
            <a:ext cx="5428239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505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ARDS-problems and concerns: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b="1" dirty="0" smtClean="0"/>
              <a:t>Strain </a:t>
            </a:r>
            <a:r>
              <a:rPr lang="en-US" b="1" dirty="0"/>
              <a:t>(stretch) </a:t>
            </a:r>
            <a:r>
              <a:rPr lang="en-US" dirty="0"/>
              <a:t>due to over distension of compliant alveoli leading to </a:t>
            </a:r>
            <a:r>
              <a:rPr lang="en-US" b="1" dirty="0" err="1">
                <a:solidFill>
                  <a:srgbClr val="FF0000"/>
                </a:solidFill>
              </a:rPr>
              <a:t>volutrauma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</a:p>
          <a:p>
            <a:pPr algn="l" rtl="0"/>
            <a:r>
              <a:rPr lang="en-US" b="1" dirty="0" smtClean="0"/>
              <a:t>High </a:t>
            </a:r>
            <a:r>
              <a:rPr lang="en-US" b="1" dirty="0"/>
              <a:t>inspiratory pressure (</a:t>
            </a:r>
            <a:r>
              <a:rPr lang="en-US" b="1" dirty="0" err="1"/>
              <a:t>Pplat</a:t>
            </a:r>
            <a:r>
              <a:rPr lang="en-US" b="1" dirty="0"/>
              <a:t>) </a:t>
            </a:r>
            <a:r>
              <a:rPr lang="en-US" dirty="0"/>
              <a:t>leading to </a:t>
            </a:r>
            <a:r>
              <a:rPr lang="en-US" b="1" dirty="0">
                <a:solidFill>
                  <a:srgbClr val="FF0000"/>
                </a:solidFill>
              </a:rPr>
              <a:t>barotrauma</a:t>
            </a:r>
            <a:r>
              <a:rPr lang="en-US" dirty="0"/>
              <a:t>. </a:t>
            </a:r>
            <a:endParaRPr lang="en-US" dirty="0" smtClean="0"/>
          </a:p>
          <a:p>
            <a:pPr algn="l" rtl="0"/>
            <a:r>
              <a:rPr lang="en-US" b="1" dirty="0" smtClean="0"/>
              <a:t> </a:t>
            </a:r>
            <a:r>
              <a:rPr lang="en-US" b="1" dirty="0"/>
              <a:t>Release of inflammatory mediators </a:t>
            </a:r>
            <a:r>
              <a:rPr lang="en-US" dirty="0"/>
              <a:t>from lung leading to </a:t>
            </a:r>
            <a:r>
              <a:rPr lang="en-US" b="1" dirty="0" err="1">
                <a:solidFill>
                  <a:srgbClr val="FF0000"/>
                </a:solidFill>
              </a:rPr>
              <a:t>biotrauma</a:t>
            </a:r>
            <a:r>
              <a:rPr lang="en-US" dirty="0"/>
              <a:t>. </a:t>
            </a:r>
            <a:endParaRPr lang="en-US" dirty="0" smtClean="0"/>
          </a:p>
          <a:p>
            <a:pPr algn="l" rtl="0"/>
            <a:r>
              <a:rPr lang="en-US" b="1" dirty="0" smtClean="0"/>
              <a:t>Shear </a:t>
            </a:r>
            <a:r>
              <a:rPr lang="en-US" b="1" dirty="0"/>
              <a:t>stress </a:t>
            </a:r>
            <a:r>
              <a:rPr lang="en-US" dirty="0"/>
              <a:t>due to complete closure and re-opening of </a:t>
            </a:r>
            <a:r>
              <a:rPr lang="en-US" dirty="0" err="1"/>
              <a:t>noncompliant</a:t>
            </a:r>
            <a:r>
              <a:rPr lang="en-US" dirty="0"/>
              <a:t> alveoli (</a:t>
            </a:r>
            <a:r>
              <a:rPr lang="en-US" b="1" dirty="0" err="1">
                <a:solidFill>
                  <a:srgbClr val="FF0000"/>
                </a:solidFill>
              </a:rPr>
              <a:t>atelectrauma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7286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Differential diagnosis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3600" dirty="0" smtClean="0"/>
              <a:t>Cardiogenic </a:t>
            </a:r>
            <a:r>
              <a:rPr lang="en-US" sz="3600" dirty="0"/>
              <a:t>pulmonary edema</a:t>
            </a:r>
            <a:r>
              <a:rPr lang="en-US" sz="3600" dirty="0" smtClean="0"/>
              <a:t>.</a:t>
            </a:r>
          </a:p>
          <a:p>
            <a:pPr algn="l" rtl="0"/>
            <a:r>
              <a:rPr lang="en-US" sz="3600" dirty="0" smtClean="0"/>
              <a:t>Diffuse pneumonia.</a:t>
            </a:r>
          </a:p>
          <a:p>
            <a:pPr algn="l" rtl="0"/>
            <a:r>
              <a:rPr lang="en-US" sz="3600" dirty="0" smtClean="0"/>
              <a:t>Alveolar </a:t>
            </a:r>
            <a:r>
              <a:rPr lang="en-US" sz="3600" dirty="0"/>
              <a:t>hemorrhage. </a:t>
            </a:r>
            <a:endParaRPr lang="en-US" sz="3600" dirty="0" smtClean="0"/>
          </a:p>
          <a:p>
            <a:pPr algn="l" rtl="0"/>
            <a:r>
              <a:rPr lang="en-US" sz="3600" dirty="0" smtClean="0"/>
              <a:t>Acute </a:t>
            </a:r>
            <a:r>
              <a:rPr lang="en-US" sz="3600" dirty="0"/>
              <a:t>interstitial pneumonitis</a:t>
            </a:r>
            <a:r>
              <a:rPr lang="en-US" sz="3600" dirty="0" smtClean="0"/>
              <a:t>.</a:t>
            </a:r>
          </a:p>
          <a:p>
            <a:pPr algn="l" rtl="0"/>
            <a:r>
              <a:rPr lang="en-US" sz="3600" dirty="0" smtClean="0"/>
              <a:t>Toxin </a:t>
            </a:r>
            <a:r>
              <a:rPr lang="en-US" sz="3600" dirty="0"/>
              <a:t>injury (radiation pneumonitis).</a:t>
            </a:r>
          </a:p>
        </p:txBody>
      </p:sp>
    </p:spTree>
    <p:extLst>
      <p:ext uri="{BB962C8B-B14F-4D97-AF65-F5344CB8AC3E}">
        <p14:creationId xmlns:p14="http://schemas.microsoft.com/office/powerpoint/2010/main" val="1752666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515</TotalTime>
  <Words>646</Words>
  <Application>Microsoft Office PowerPoint</Application>
  <PresentationFormat>عرض على الشاشة (3:4)‏</PresentationFormat>
  <Paragraphs>78</Paragraphs>
  <Slides>16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17" baseType="lpstr">
      <vt:lpstr>تدفق</vt:lpstr>
      <vt:lpstr>ICU</vt:lpstr>
      <vt:lpstr>Special complications  in the ICU</vt:lpstr>
      <vt:lpstr>Acute Respiratory Distress Syndrome (ARDS):</vt:lpstr>
      <vt:lpstr>عرض تقديمي في PowerPoint</vt:lpstr>
      <vt:lpstr>عرض تقديمي في PowerPoint</vt:lpstr>
      <vt:lpstr>diagnosis</vt:lpstr>
      <vt:lpstr>عرض تقديمي في PowerPoint</vt:lpstr>
      <vt:lpstr>ARDS-problems and concerns:</vt:lpstr>
      <vt:lpstr>Differential diagnosis</vt:lpstr>
      <vt:lpstr>Management of ARDS</vt:lpstr>
      <vt:lpstr>Complications</vt:lpstr>
      <vt:lpstr>Pneumothorax</vt:lpstr>
      <vt:lpstr>Types of pneumothorax</vt:lpstr>
      <vt:lpstr>Clinical features of pneumothorax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Blood trasnsfusion</dc:title>
  <dc:creator>hp</dc:creator>
  <cp:lastModifiedBy>Maher</cp:lastModifiedBy>
  <cp:revision>27</cp:revision>
  <dcterms:created xsi:type="dcterms:W3CDTF">2023-02-06T18:32:41Z</dcterms:created>
  <dcterms:modified xsi:type="dcterms:W3CDTF">2023-11-14T14:08:52Z</dcterms:modified>
</cp:coreProperties>
</file>