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8" r:id="rId2"/>
    <p:sldId id="265" r:id="rId3"/>
    <p:sldId id="257" r:id="rId4"/>
    <p:sldId id="267" r:id="rId5"/>
    <p:sldId id="258" r:id="rId6"/>
    <p:sldId id="259" r:id="rId7"/>
    <p:sldId id="261" r:id="rId8"/>
    <p:sldId id="260" r:id="rId9"/>
    <p:sldId id="262" r:id="rId10"/>
    <p:sldId id="263" r:id="rId11"/>
    <p:sldId id="264" r:id="rId12"/>
    <p:sldId id="266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02/05/1445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ICU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200" y="5029200"/>
            <a:ext cx="4114800" cy="1447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200" b="1" dirty="0" smtClean="0"/>
              <a:t>Anesthesia </a:t>
            </a:r>
            <a:r>
              <a:rPr lang="en-US" sz="3200" b="1" dirty="0"/>
              <a:t>Technologist</a:t>
            </a:r>
            <a:br>
              <a:rPr lang="en-US" sz="3200" b="1" dirty="0"/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Karrar</a:t>
            </a:r>
            <a:r>
              <a:rPr lang="en-US" sz="4000" b="1" u="sng" dirty="0">
                <a:solidFill>
                  <a:schemeClr val="tx2">
                    <a:lumMod val="90000"/>
                  </a:schemeClr>
                </a:solidFill>
              </a:rPr>
              <a:t> Nader AL-</a:t>
            </a: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Taie</a:t>
            </a:r>
            <a:endParaRPr lang="en-US" sz="3200" b="1" u="sng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572000" y="5029200"/>
            <a:ext cx="4343400" cy="1600200"/>
          </a:xfrm>
          <a:prstGeom prst="rect">
            <a:avLst/>
          </a:prstGeom>
        </p:spPr>
        <p:txBody>
          <a:bodyPr vert="horz" lIns="0" rIns="18288">
            <a:normAutofit fontScale="77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Anesthesia Technologist</a:t>
            </a:r>
            <a:br>
              <a:rPr lang="en-US" sz="3200" b="1" dirty="0" smtClean="0"/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Muneer</a:t>
            </a:r>
            <a:r>
              <a:rPr lang="en-US" sz="4000" b="1" u="sng" dirty="0" smtClean="0">
                <a:solidFill>
                  <a:schemeClr val="tx2">
                    <a:lumMod val="90000"/>
                  </a:schemeClr>
                </a:solidFill>
              </a:rPr>
              <a:t> Salman </a:t>
            </a: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Hasan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286000" y="3581400"/>
            <a:ext cx="4114800" cy="11430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L</a:t>
            </a:r>
            <a:r>
              <a:rPr lang="ar-IQ" sz="3200" b="1" dirty="0" smtClean="0"/>
              <a:t>7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1765" cy="233463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2209800" cy="23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1646" y="116632"/>
            <a:ext cx="9022354" cy="1224136"/>
          </a:xfrm>
        </p:spPr>
        <p:txBody>
          <a:bodyPr>
            <a:noAutofit/>
          </a:bodyPr>
          <a:lstStyle/>
          <a:p>
            <a:r>
              <a:rPr lang="en-US" sz="4000" b="1" dirty="0"/>
              <a:t>Calcium </a:t>
            </a:r>
            <a:r>
              <a:rPr lang="en-US" sz="4000" b="1" dirty="0" err="1"/>
              <a:t>ca</a:t>
            </a:r>
            <a:r>
              <a:rPr lang="en-US" sz="4000" b="1" dirty="0"/>
              <a:t> (8.5-10.5) </a:t>
            </a:r>
            <a:r>
              <a:rPr lang="ar-IQ" sz="4000" dirty="0" smtClean="0"/>
              <a:t/>
            </a:r>
            <a:br>
              <a:rPr lang="ar-IQ" sz="4000" dirty="0" smtClean="0"/>
            </a:br>
            <a:r>
              <a:rPr lang="en-US" sz="4000" b="1" dirty="0" err="1" smtClean="0"/>
              <a:t>ca</a:t>
            </a:r>
            <a:r>
              <a:rPr lang="en-US" sz="4000" b="1" dirty="0" smtClean="0"/>
              <a:t> deficit </a:t>
            </a:r>
            <a:r>
              <a:rPr lang="en-US" sz="4000" b="1" dirty="0"/>
              <a:t>(</a:t>
            </a:r>
            <a:r>
              <a:rPr lang="en-US" sz="4000" b="1" dirty="0" err="1"/>
              <a:t>Hypocalcemia</a:t>
            </a:r>
            <a:r>
              <a:rPr lang="en-US" sz="4000" b="1" dirty="0" smtClean="0"/>
              <a:t>)</a:t>
            </a:r>
            <a:endParaRPr lang="en-US" sz="4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36512" y="1340768"/>
            <a:ext cx="9289032" cy="5517232"/>
          </a:xfrm>
        </p:spPr>
        <p:txBody>
          <a:bodyPr>
            <a:normAutofit fontScale="92500" lnSpcReduction="20000"/>
          </a:bodyPr>
          <a:lstStyle/>
          <a:p>
            <a:pPr algn="l" rtl="0"/>
            <a:r>
              <a:rPr lang="en-US" dirty="0">
                <a:latin typeface="+mj-lt"/>
              </a:rPr>
              <a:t>-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Definition </a:t>
            </a:r>
            <a:r>
              <a:rPr lang="en-US" sz="3000" b="1" dirty="0" err="1" smtClean="0">
                <a:solidFill>
                  <a:srgbClr val="FF0000"/>
                </a:solidFill>
                <a:latin typeface="+mj-lt"/>
              </a:rPr>
              <a:t>Ca</a:t>
            </a:r>
            <a:r>
              <a:rPr lang="en-US" sz="30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↓ </a:t>
            </a:r>
            <a:r>
              <a:rPr lang="en-US" sz="3000" b="1" dirty="0" smtClean="0">
                <a:solidFill>
                  <a:srgbClr val="FF0000"/>
                </a:solidFill>
                <a:latin typeface="+mj-lt"/>
              </a:rPr>
              <a:t>8.5</a:t>
            </a:r>
            <a:endParaRPr lang="ar-IQ" sz="3500" b="1" dirty="0" smtClean="0">
              <a:solidFill>
                <a:srgbClr val="FF0000"/>
              </a:solidFill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- </a:t>
            </a:r>
            <a:r>
              <a:rPr lang="en-US" b="1" dirty="0">
                <a:latin typeface="+mj-lt"/>
              </a:rPr>
              <a:t>Contributing factors </a:t>
            </a:r>
            <a:r>
              <a:rPr lang="en-US" b="1" dirty="0" smtClean="0">
                <a:latin typeface="+mj-lt"/>
              </a:rPr>
              <a:t>.</a:t>
            </a:r>
            <a:endParaRPr lang="ar-IQ" b="1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err="1" smtClean="0">
                <a:latin typeface="+mj-lt"/>
              </a:rPr>
              <a:t>Hypoparathyroidism</a:t>
            </a:r>
            <a:r>
              <a:rPr lang="en-US" dirty="0" smtClean="0">
                <a:latin typeface="+mj-lt"/>
              </a:rPr>
              <a:t> 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Surgical </a:t>
            </a:r>
            <a:r>
              <a:rPr lang="en-US" dirty="0">
                <a:latin typeface="+mj-lt"/>
              </a:rPr>
              <a:t>removal of parathyroid gland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Vitamin </a:t>
            </a:r>
            <a:r>
              <a:rPr lang="en-US" dirty="0">
                <a:latin typeface="+mj-lt"/>
              </a:rPr>
              <a:t>D deficiency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Pancreatitis </a:t>
            </a:r>
            <a:endParaRPr lang="ar-IQ" dirty="0" smtClean="0">
              <a:latin typeface="+mj-lt"/>
            </a:endParaRPr>
          </a:p>
          <a:p>
            <a:pPr algn="l" rtl="0"/>
            <a:r>
              <a:rPr lang="en-US" b="1" dirty="0" smtClean="0">
                <a:latin typeface="+mj-lt"/>
              </a:rPr>
              <a:t>Signs </a:t>
            </a:r>
            <a:r>
              <a:rPr lang="en-US" b="1" dirty="0">
                <a:latin typeface="+mj-lt"/>
              </a:rPr>
              <a:t>and symptoms </a:t>
            </a:r>
            <a:r>
              <a:rPr lang="en-US" dirty="0" smtClean="0">
                <a:latin typeface="+mj-lt"/>
              </a:rPr>
              <a:t>.Positive </a:t>
            </a:r>
            <a:r>
              <a:rPr lang="en-US" dirty="0">
                <a:latin typeface="+mj-lt"/>
              </a:rPr>
              <a:t>Trousseau's Sign. . </a:t>
            </a:r>
            <a:r>
              <a:rPr lang="en-US" dirty="0" smtClean="0">
                <a:latin typeface="+mj-lt"/>
              </a:rPr>
              <a:t>Positive </a:t>
            </a:r>
            <a:r>
              <a:rPr lang="en-US" dirty="0" err="1">
                <a:latin typeface="+mj-lt"/>
              </a:rPr>
              <a:t>Chvostek's</a:t>
            </a:r>
            <a:r>
              <a:rPr lang="en-US" dirty="0">
                <a:latin typeface="+mj-lt"/>
              </a:rPr>
              <a:t> Sign .</a:t>
            </a:r>
            <a:r>
              <a:rPr lang="en-US" dirty="0" err="1">
                <a:latin typeface="+mj-lt"/>
              </a:rPr>
              <a:t>Tetany</a:t>
            </a:r>
            <a:r>
              <a:rPr lang="en-US" dirty="0">
                <a:latin typeface="+mj-lt"/>
              </a:rPr>
              <a:t> .Numbness and tingling of fingers and toes Diagnostic Evaluation Serum </a:t>
            </a:r>
            <a:r>
              <a:rPr lang="en-US" dirty="0" err="1">
                <a:latin typeface="+mj-lt"/>
              </a:rPr>
              <a:t>ca</a:t>
            </a: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medical management </a:t>
            </a:r>
            <a:r>
              <a:rPr lang="en-US" dirty="0">
                <a:latin typeface="+mj-lt"/>
              </a:rPr>
              <a:t>.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Administration </a:t>
            </a:r>
            <a:r>
              <a:rPr lang="en-US" dirty="0">
                <a:latin typeface="+mj-lt"/>
              </a:rPr>
              <a:t>of calcium </a:t>
            </a:r>
            <a:r>
              <a:rPr lang="en-US" dirty="0" err="1">
                <a:latin typeface="+mj-lt"/>
              </a:rPr>
              <a:t>gluconate</a:t>
            </a:r>
            <a:r>
              <a:rPr lang="en-US" dirty="0">
                <a:latin typeface="+mj-lt"/>
              </a:rPr>
              <a:t> .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Vitamin </a:t>
            </a:r>
            <a:r>
              <a:rPr lang="en-US" dirty="0">
                <a:latin typeface="+mj-lt"/>
              </a:rPr>
              <a:t>D therapy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Seizure precautions .Intake and output (1&amp;0)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Monitor </a:t>
            </a:r>
            <a:r>
              <a:rPr lang="en-US" dirty="0">
                <a:latin typeface="+mj-lt"/>
              </a:rPr>
              <a:t>serum calcium closely</a:t>
            </a:r>
          </a:p>
        </p:txBody>
      </p:sp>
    </p:spTree>
    <p:extLst>
      <p:ext uri="{BB962C8B-B14F-4D97-AF65-F5344CB8AC3E}">
        <p14:creationId xmlns:p14="http://schemas.microsoft.com/office/powerpoint/2010/main" val="3255449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0072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Calcium Excess </a:t>
            </a:r>
            <a:r>
              <a:rPr lang="en-US" b="1" dirty="0" smtClean="0"/>
              <a:t>(</a:t>
            </a:r>
            <a:r>
              <a:rPr lang="en-US" b="1" dirty="0" err="1" smtClean="0"/>
              <a:t>Hypercalcemia</a:t>
            </a:r>
            <a:r>
              <a:rPr lang="en-US" b="1" dirty="0" smtClean="0"/>
              <a:t>) 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496" y="1196752"/>
            <a:ext cx="9001000" cy="5544616"/>
          </a:xfrm>
        </p:spPr>
        <p:txBody>
          <a:bodyPr>
            <a:normAutofit fontScale="85000" lnSpcReduction="20000"/>
          </a:bodyPr>
          <a:lstStyle/>
          <a:p>
            <a:pPr algn="l" rtl="0"/>
            <a:r>
              <a:rPr lang="en-US" b="1" dirty="0" smtClean="0"/>
              <a:t>. </a:t>
            </a:r>
            <a:r>
              <a:rPr lang="en-US" sz="3300" b="1" dirty="0">
                <a:solidFill>
                  <a:srgbClr val="FF0000"/>
                </a:solidFill>
                <a:latin typeface="+mj-lt"/>
              </a:rPr>
              <a:t>Definition ↑ 10.5 </a:t>
            </a:r>
            <a:r>
              <a:rPr lang="en-US" sz="3300" b="1" dirty="0" smtClean="0">
                <a:solidFill>
                  <a:srgbClr val="FF0000"/>
                </a:solidFill>
                <a:latin typeface="+mj-lt"/>
              </a:rPr>
              <a:t>.</a:t>
            </a:r>
            <a:endParaRPr lang="ar-IQ" sz="3300" b="1" dirty="0" smtClean="0">
              <a:solidFill>
                <a:srgbClr val="FF0000"/>
              </a:solidFill>
              <a:latin typeface="+mj-lt"/>
            </a:endParaRPr>
          </a:p>
          <a:p>
            <a:pPr algn="l" rtl="0"/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Contributing factors</a:t>
            </a:r>
            <a:r>
              <a:rPr lang="en-US" dirty="0">
                <a:latin typeface="+mj-lt"/>
              </a:rPr>
              <a:t>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</a:t>
            </a:r>
            <a:r>
              <a:rPr lang="en-US" dirty="0">
                <a:latin typeface="+mj-lt"/>
              </a:rPr>
              <a:t>Hyperparathyroidism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 </a:t>
            </a:r>
            <a:r>
              <a:rPr lang="en-US" dirty="0">
                <a:latin typeface="+mj-lt"/>
              </a:rPr>
              <a:t>Over use of calcium supplement |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</a:t>
            </a:r>
            <a:r>
              <a:rPr lang="en-US" dirty="0">
                <a:latin typeface="+mj-lt"/>
              </a:rPr>
              <a:t>Vitamin D excess signs and </a:t>
            </a:r>
            <a:r>
              <a:rPr lang="en-US" dirty="0" smtClean="0">
                <a:latin typeface="+mj-lt"/>
              </a:rPr>
              <a:t>symptoms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-Renal colic -Renal calculi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</a:t>
            </a:r>
            <a:r>
              <a:rPr lang="en-US" dirty="0" err="1">
                <a:latin typeface="+mj-lt"/>
              </a:rPr>
              <a:t>Hypercalcemia</a:t>
            </a: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crisis</a:t>
            </a:r>
          </a:p>
          <a:p>
            <a:r>
              <a:rPr lang="en-US" b="1" dirty="0" smtClean="0">
                <a:latin typeface="+mj-lt"/>
              </a:rPr>
              <a:t>Signs </a:t>
            </a:r>
            <a:r>
              <a:rPr lang="en-US" b="1" dirty="0">
                <a:latin typeface="+mj-lt"/>
              </a:rPr>
              <a:t>and </a:t>
            </a:r>
            <a:r>
              <a:rPr lang="en-US" b="1" dirty="0" smtClean="0">
                <a:latin typeface="+mj-lt"/>
              </a:rPr>
              <a:t>symptoms :</a:t>
            </a:r>
            <a:r>
              <a:rPr lang="en-US" dirty="0">
                <a:latin typeface="+mj-lt"/>
              </a:rPr>
              <a:t>  stomach upset, nausea, vomiting and constipation. Bones and </a:t>
            </a:r>
            <a:r>
              <a:rPr lang="en-US" dirty="0" err="1" smtClean="0">
                <a:latin typeface="+mj-lt"/>
              </a:rPr>
              <a:t>musclesbone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pain and muscle weakness</a:t>
            </a:r>
            <a:endParaRPr lang="en-US" b="1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Diagnostic Evaluation </a:t>
            </a:r>
            <a:r>
              <a:rPr lang="en-US" dirty="0">
                <a:latin typeface="+mj-lt"/>
              </a:rPr>
              <a:t>Serum </a:t>
            </a:r>
            <a:r>
              <a:rPr lang="en-US" dirty="0" err="1">
                <a:latin typeface="+mj-lt"/>
              </a:rPr>
              <a:t>ca</a:t>
            </a:r>
            <a:r>
              <a:rPr lang="en-US" dirty="0">
                <a:latin typeface="+mj-lt"/>
              </a:rPr>
              <a:t> </a:t>
            </a:r>
            <a:endParaRPr lang="ar-IQ" dirty="0" smtClean="0">
              <a:latin typeface="+mj-lt"/>
            </a:endParaRPr>
          </a:p>
          <a:p>
            <a:pPr algn="l" rtl="0"/>
            <a:r>
              <a:rPr lang="en-US" b="1" dirty="0" smtClean="0">
                <a:latin typeface="+mj-lt"/>
              </a:rPr>
              <a:t>medical </a:t>
            </a:r>
            <a:r>
              <a:rPr lang="en-US" b="1" dirty="0">
                <a:latin typeface="+mj-lt"/>
              </a:rPr>
              <a:t>management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 </a:t>
            </a:r>
            <a:r>
              <a:rPr lang="en-US" dirty="0">
                <a:latin typeface="+mj-lt"/>
              </a:rPr>
              <a:t>Treat the underlying </a:t>
            </a:r>
            <a:r>
              <a:rPr lang="en-US" dirty="0" smtClean="0">
                <a:latin typeface="+mj-lt"/>
              </a:rPr>
              <a:t>cause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-Increase fluid intake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 </a:t>
            </a:r>
            <a:r>
              <a:rPr lang="en-US" dirty="0">
                <a:latin typeface="+mj-lt"/>
              </a:rPr>
              <a:t>Normal saline IV administration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</a:t>
            </a:r>
            <a:r>
              <a:rPr lang="en-US" dirty="0">
                <a:latin typeface="+mj-lt"/>
              </a:rPr>
              <a:t>Calcitonin (IM or S.C. </a:t>
            </a:r>
            <a:r>
              <a:rPr lang="en-US" dirty="0" err="1">
                <a:latin typeface="+mj-lt"/>
              </a:rPr>
              <a:t>hypocalcemia</a:t>
            </a:r>
            <a:r>
              <a:rPr lang="en-US" dirty="0" smtClean="0">
                <a:latin typeface="+mj-lt"/>
              </a:rPr>
              <a:t>)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-Corticosteroids (decrease shifting of calcium</a:t>
            </a:r>
          </a:p>
        </p:txBody>
      </p:sp>
    </p:spTree>
    <p:extLst>
      <p:ext uri="{BB962C8B-B14F-4D97-AF65-F5344CB8AC3E}">
        <p14:creationId xmlns:p14="http://schemas.microsoft.com/office/powerpoint/2010/main" val="1859006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9" r="10829"/>
          <a:stretch/>
        </p:blipFill>
        <p:spPr>
          <a:xfrm>
            <a:off x="-107004" y="0"/>
            <a:ext cx="9251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520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91264" cy="2868928"/>
          </a:xfrm>
        </p:spPr>
        <p:txBody>
          <a:bodyPr>
            <a:normAutofit/>
          </a:bodyPr>
          <a:lstStyle/>
          <a:p>
            <a:r>
              <a:rPr lang="en-US" sz="6600" b="1" dirty="0"/>
              <a:t>Electrolyte disturbance</a:t>
            </a:r>
          </a:p>
        </p:txBody>
      </p:sp>
    </p:spTree>
    <p:extLst>
      <p:ext uri="{BB962C8B-B14F-4D97-AF65-F5344CB8AC3E}">
        <p14:creationId xmlns:p14="http://schemas.microsoft.com/office/powerpoint/2010/main" val="1977220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77809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Introduction</a:t>
            </a:r>
            <a:r>
              <a:rPr lang="en-US" dirty="0"/>
              <a:t> .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77500" lnSpcReduction="20000"/>
          </a:bodyPr>
          <a:lstStyle/>
          <a:p>
            <a:pPr algn="l" rtl="0"/>
            <a:r>
              <a:rPr lang="en-US" b="1" dirty="0" smtClean="0">
                <a:latin typeface="+mj-lt"/>
              </a:rPr>
              <a:t>Body </a:t>
            </a:r>
            <a:r>
              <a:rPr lang="en-US" b="1" dirty="0">
                <a:latin typeface="+mj-lt"/>
              </a:rPr>
              <a:t>fluid</a:t>
            </a:r>
            <a:r>
              <a:rPr lang="en-US" dirty="0">
                <a:latin typeface="+mj-lt"/>
              </a:rPr>
              <a:t>:- Approximately 60% of adult weight is composed of fluid </a:t>
            </a:r>
            <a:endParaRPr lang="en-US" dirty="0" smtClean="0">
              <a:latin typeface="+mj-lt"/>
            </a:endParaRPr>
          </a:p>
          <a:p>
            <a:pPr algn="l" rtl="0"/>
            <a:endParaRPr lang="en-US" dirty="0">
              <a:latin typeface="+mj-lt"/>
            </a:endParaRPr>
          </a:p>
          <a:p>
            <a:pPr marL="0" indent="0" algn="l" rtl="0">
              <a:buNone/>
            </a:pPr>
            <a:r>
              <a:rPr lang="en-US" b="1" dirty="0" smtClean="0">
                <a:latin typeface="+mj-lt"/>
              </a:rPr>
              <a:t>Factors </a:t>
            </a:r>
            <a:r>
              <a:rPr lang="en-US" b="1" dirty="0">
                <a:latin typeface="+mj-lt"/>
              </a:rPr>
              <a:t>that influence the amount of body fluids</a:t>
            </a:r>
            <a:r>
              <a:rPr lang="en-US" dirty="0">
                <a:latin typeface="+mj-lt"/>
              </a:rPr>
              <a:t> </a:t>
            </a:r>
            <a:endParaRPr lang="en-US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 </a:t>
            </a:r>
            <a:r>
              <a:rPr lang="en-US" dirty="0">
                <a:latin typeface="+mj-lt"/>
              </a:rPr>
              <a:t>Age : Younger people have a high percentage of body fluid than do older </a:t>
            </a:r>
            <a:r>
              <a:rPr lang="en-US" dirty="0" smtClean="0">
                <a:latin typeface="+mj-lt"/>
              </a:rPr>
              <a:t>people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-Gender:- Men have proportionally more body fluid than do women Body </a:t>
            </a:r>
            <a:r>
              <a:rPr lang="en-US" dirty="0" smtClean="0">
                <a:latin typeface="+mj-lt"/>
              </a:rPr>
              <a:t>fat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 </a:t>
            </a:r>
            <a:r>
              <a:rPr lang="en-US" dirty="0">
                <a:latin typeface="+mj-lt"/>
              </a:rPr>
              <a:t>Obese people have less fluid than thin </a:t>
            </a:r>
            <a:r>
              <a:rPr lang="en-US" dirty="0" smtClean="0">
                <a:latin typeface="+mj-lt"/>
              </a:rPr>
              <a:t>people</a:t>
            </a:r>
            <a:endParaRPr lang="ar-IQ" dirty="0" smtClean="0">
              <a:latin typeface="+mj-lt"/>
            </a:endParaRPr>
          </a:p>
          <a:p>
            <a:pPr algn="l" rtl="0"/>
            <a:endParaRPr lang="en-US" dirty="0" smtClean="0">
              <a:latin typeface="+mj-lt"/>
            </a:endParaRPr>
          </a:p>
          <a:p>
            <a:pPr marL="0" indent="0" algn="l" rtl="0">
              <a:buNone/>
            </a:pPr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Body fluid is located in two compartments -40% in intracellular , 20% </a:t>
            </a:r>
            <a:r>
              <a:rPr lang="en-US" b="1" dirty="0" smtClean="0">
                <a:latin typeface="+mj-lt"/>
              </a:rPr>
              <a:t>extracellular</a:t>
            </a: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1. The intracellular fluid</a:t>
            </a:r>
            <a:r>
              <a:rPr lang="en-US" dirty="0" smtClean="0">
                <a:latin typeface="+mj-lt"/>
              </a:rPr>
              <a:t>:</a:t>
            </a:r>
          </a:p>
          <a:p>
            <a:pPr algn="l" rtl="0"/>
            <a:r>
              <a:rPr lang="en-US" dirty="0" smtClean="0">
                <a:latin typeface="+mj-lt"/>
              </a:rPr>
              <a:t>- </a:t>
            </a:r>
            <a:r>
              <a:rPr lang="en-US" dirty="0">
                <a:latin typeface="+mj-lt"/>
              </a:rPr>
              <a:t>Approximately two-thirds of body fluid is in intracellular fluid </a:t>
            </a:r>
            <a:r>
              <a:rPr lang="en-US" dirty="0" smtClean="0">
                <a:latin typeface="+mj-lt"/>
              </a:rPr>
              <a:t>compartment</a:t>
            </a: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2. The Extracellular fluid - Approximately one-third of body fluid is extracellular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algn="l" rtl="0"/>
            <a:endParaRPr lang="en-US" dirty="0" smtClean="0">
              <a:latin typeface="+mj-lt"/>
            </a:endParaRPr>
          </a:p>
          <a:p>
            <a:pPr marL="0" indent="0" algn="l" rtl="0">
              <a:buNone/>
            </a:pPr>
            <a:r>
              <a:rPr lang="en-US" b="1" dirty="0" smtClean="0">
                <a:latin typeface="+mj-lt"/>
              </a:rPr>
              <a:t>Extracellular </a:t>
            </a:r>
            <a:r>
              <a:rPr lang="en-US" b="1" dirty="0">
                <a:latin typeface="+mj-lt"/>
              </a:rPr>
              <a:t>fluid has two main </a:t>
            </a:r>
            <a:r>
              <a:rPr lang="en-US" b="1" dirty="0" smtClean="0">
                <a:latin typeface="+mj-lt"/>
              </a:rPr>
              <a:t>subdivision</a:t>
            </a: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1 Intravascular </a:t>
            </a:r>
            <a:endParaRPr lang="en-US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2</a:t>
            </a:r>
            <a:r>
              <a:rPr lang="en-US" dirty="0">
                <a:latin typeface="+mj-lt"/>
              </a:rPr>
              <a:t>. Extravascular (interstitial space) </a:t>
            </a:r>
            <a:endParaRPr lang="ar-IQ" dirty="0" smtClean="0">
              <a:latin typeface="+mj-lt"/>
            </a:endParaRPr>
          </a:p>
          <a:p>
            <a:pPr marL="0" indent="0" algn="l" rtl="0">
              <a:buNone/>
            </a:pPr>
            <a:endParaRPr lang="en-US" dirty="0" smtClean="0">
              <a:latin typeface="+mj-lt"/>
            </a:endParaRPr>
          </a:p>
          <a:p>
            <a:pPr marL="0" indent="0" algn="l" rtl="0">
              <a:buNone/>
            </a:pPr>
            <a:r>
              <a:rPr lang="en-US" b="1" dirty="0" smtClean="0">
                <a:latin typeface="+mj-lt"/>
              </a:rPr>
              <a:t>-Note </a:t>
            </a:r>
            <a:r>
              <a:rPr lang="en-US" dirty="0" smtClean="0">
                <a:latin typeface="+mj-lt"/>
              </a:rPr>
              <a:t>/ </a:t>
            </a:r>
            <a:r>
              <a:rPr lang="en-US" dirty="0">
                <a:latin typeface="+mj-lt"/>
              </a:rPr>
              <a:t>Body fluid normally shift between two compartments in order to maintain an </a:t>
            </a:r>
            <a:r>
              <a:rPr lang="en-US" dirty="0" smtClean="0">
                <a:latin typeface="+mj-lt"/>
              </a:rPr>
              <a:t>equilibrium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482" y="4365104"/>
            <a:ext cx="2679997" cy="15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52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44417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760640"/>
          </a:xfrm>
        </p:spPr>
        <p:txBody>
          <a:bodyPr>
            <a:normAutofit lnSpcReduction="10000"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3200" b="1" dirty="0">
                <a:latin typeface="+mj-lt"/>
              </a:rPr>
              <a:t>normal input = </a:t>
            </a:r>
            <a:r>
              <a:rPr lang="en-US" sz="3200" b="1" dirty="0" smtClean="0">
                <a:latin typeface="+mj-lt"/>
              </a:rPr>
              <a:t>output</a:t>
            </a:r>
          </a:p>
          <a:p>
            <a:pPr marL="0" indent="0" algn="l" rtl="0">
              <a:buNone/>
            </a:pPr>
            <a:r>
              <a:rPr lang="en-US" b="1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-hydration </a:t>
            </a:r>
            <a:r>
              <a:rPr lang="en-US" b="1" dirty="0">
                <a:latin typeface="+mj-lt"/>
              </a:rPr>
              <a:t>fluid over load </a:t>
            </a:r>
            <a:r>
              <a:rPr lang="en-US" dirty="0" smtClean="0">
                <a:latin typeface="+mj-lt"/>
              </a:rPr>
              <a:t>=↑ </a:t>
            </a:r>
            <a:r>
              <a:rPr lang="en-US" dirty="0">
                <a:latin typeface="+mj-lt"/>
              </a:rPr>
              <a:t>input </a:t>
            </a:r>
            <a:r>
              <a:rPr lang="en-US" dirty="0" smtClean="0">
                <a:latin typeface="+mj-lt"/>
              </a:rPr>
              <a:t>----↓ </a:t>
            </a:r>
            <a:r>
              <a:rPr lang="en-US" dirty="0">
                <a:latin typeface="+mj-lt"/>
              </a:rPr>
              <a:t>output </a:t>
            </a:r>
          </a:p>
          <a:p>
            <a:pPr marL="0" indent="0" algn="l" rtl="0">
              <a:buNone/>
            </a:pPr>
            <a:r>
              <a:rPr lang="en-US" dirty="0" smtClean="0">
                <a:latin typeface="+mj-lt"/>
              </a:rPr>
              <a:t>-dehydration</a:t>
            </a:r>
            <a:r>
              <a:rPr lang="en-US" b="1" dirty="0" smtClean="0">
                <a:latin typeface="+mj-lt"/>
              </a:rPr>
              <a:t> fluid loss=</a:t>
            </a:r>
            <a:r>
              <a:rPr lang="en-US" dirty="0" smtClean="0">
                <a:latin typeface="+mj-lt"/>
              </a:rPr>
              <a:t>↓</a:t>
            </a:r>
            <a:r>
              <a:rPr lang="en-US" dirty="0">
                <a:latin typeface="+mj-lt"/>
              </a:rPr>
              <a:t>input </a:t>
            </a:r>
            <a:r>
              <a:rPr lang="en-US" dirty="0" smtClean="0">
                <a:latin typeface="+mj-lt"/>
              </a:rPr>
              <a:t>-----↑</a:t>
            </a:r>
            <a:r>
              <a:rPr lang="en-US" dirty="0">
                <a:latin typeface="+mj-lt"/>
              </a:rPr>
              <a:t>output </a:t>
            </a:r>
            <a:endParaRPr lang="en-US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latin typeface="+mj-lt"/>
              </a:rPr>
              <a:t>Routes of fluid loses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  </a:t>
            </a:r>
            <a:r>
              <a:rPr lang="en-US" dirty="0">
                <a:latin typeface="+mj-lt"/>
              </a:rPr>
              <a:t>-kidneys (1-2L)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>
                <a:latin typeface="+mj-lt"/>
              </a:rPr>
              <a:t>   -skin (600 ML )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>
                <a:latin typeface="+mj-lt"/>
              </a:rPr>
              <a:t>   -lung INSP &amp; EXP.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>
                <a:latin typeface="+mj-lt"/>
              </a:rPr>
              <a:t>   -Gastrointestinal ( 100 – 200 ML </a:t>
            </a:r>
            <a:r>
              <a:rPr lang="en-US" dirty="0" smtClean="0">
                <a:latin typeface="+mj-lt"/>
              </a:rPr>
              <a:t>)</a:t>
            </a:r>
          </a:p>
          <a:p>
            <a:pPr algn="l" rtl="0">
              <a:buFont typeface="Wingdings" pitchFamily="2" charset="2"/>
              <a:buChar char="q"/>
            </a:pPr>
            <a:r>
              <a:rPr lang="en-US" b="1" dirty="0" smtClean="0">
                <a:latin typeface="+mj-lt"/>
              </a:rPr>
              <a:t>Laboratory </a:t>
            </a:r>
            <a:r>
              <a:rPr lang="en-US" b="1" dirty="0">
                <a:latin typeface="+mj-lt"/>
              </a:rPr>
              <a:t>tests evaluation </a:t>
            </a:r>
            <a:endParaRPr lang="en-US" b="1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• </a:t>
            </a:r>
            <a:r>
              <a:rPr lang="en-US" dirty="0">
                <a:latin typeface="+mj-lt"/>
              </a:rPr>
              <a:t>Blood Urea Nitrogen (BUN) </a:t>
            </a:r>
            <a:endParaRPr lang="en-US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• </a:t>
            </a:r>
            <a:r>
              <a:rPr lang="en-US" dirty="0" err="1">
                <a:latin typeface="+mj-lt"/>
              </a:rPr>
              <a:t>Creatinine</a:t>
            </a:r>
            <a:r>
              <a:rPr lang="en-US" dirty="0">
                <a:latin typeface="+mj-lt"/>
              </a:rPr>
              <a:t> </a:t>
            </a:r>
            <a:endParaRPr lang="en-US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• </a:t>
            </a:r>
            <a:r>
              <a:rPr lang="en-US" dirty="0">
                <a:latin typeface="+mj-lt"/>
              </a:rPr>
              <a:t>Hematocrit Electrolytes</a:t>
            </a:r>
          </a:p>
        </p:txBody>
      </p:sp>
    </p:spTree>
    <p:extLst>
      <p:ext uri="{BB962C8B-B14F-4D97-AF65-F5344CB8AC3E}">
        <p14:creationId xmlns:p14="http://schemas.microsoft.com/office/powerpoint/2010/main" val="182573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36904" cy="1012974"/>
          </a:xfrm>
        </p:spPr>
        <p:txBody>
          <a:bodyPr>
            <a:noAutofit/>
          </a:bodyPr>
          <a:lstStyle/>
          <a:p>
            <a:r>
              <a:rPr lang="en-US" sz="3600" b="1" dirty="0"/>
              <a:t>Na (135-145) Normal rang </a:t>
            </a:r>
            <a:r>
              <a:rPr lang="ar-IQ" sz="3600" dirty="0" smtClean="0"/>
              <a:t/>
            </a:r>
            <a:br>
              <a:rPr lang="ar-IQ" sz="3600" dirty="0" smtClean="0"/>
            </a:br>
            <a:r>
              <a:rPr lang="en-US" sz="3600" dirty="0" smtClean="0"/>
              <a:t>Sodium </a:t>
            </a:r>
            <a:r>
              <a:rPr lang="en-US" sz="3600" dirty="0"/>
              <a:t>deficit (</a:t>
            </a:r>
            <a:r>
              <a:rPr lang="en-US" sz="3600" dirty="0" err="1"/>
              <a:t>hyponatremia</a:t>
            </a:r>
            <a:r>
              <a:rPr lang="en-US" sz="3600" dirty="0"/>
              <a:t>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96752"/>
            <a:ext cx="9036496" cy="5661248"/>
          </a:xfrm>
        </p:spPr>
        <p:txBody>
          <a:bodyPr>
            <a:normAutofit fontScale="77500" lnSpcReduction="20000"/>
          </a:bodyPr>
          <a:lstStyle/>
          <a:p>
            <a:pPr algn="l" rtl="0"/>
            <a:r>
              <a:rPr lang="en-US" dirty="0" smtClean="0">
                <a:solidFill>
                  <a:srgbClr val="FF0000"/>
                </a:solidFill>
                <a:latin typeface="+mj-lt"/>
              </a:rPr>
              <a:t>. </a:t>
            </a:r>
            <a:r>
              <a:rPr lang="en-US" sz="3600" b="1" dirty="0">
                <a:solidFill>
                  <a:srgbClr val="FF0000"/>
                </a:solidFill>
                <a:latin typeface="+mj-lt"/>
              </a:rPr>
              <a:t>Definition ↓ </a:t>
            </a:r>
            <a:r>
              <a:rPr lang="en-US" sz="3600" b="1" dirty="0" err="1">
                <a:solidFill>
                  <a:srgbClr val="FF0000"/>
                </a:solidFill>
                <a:latin typeface="+mj-lt"/>
              </a:rPr>
              <a:t>na</a:t>
            </a:r>
            <a:r>
              <a:rPr lang="en-US" sz="3600" b="1" dirty="0">
                <a:solidFill>
                  <a:srgbClr val="FF0000"/>
                </a:solidFill>
                <a:latin typeface="+mj-lt"/>
              </a:rPr>
              <a:t> 135 </a:t>
            </a:r>
            <a:r>
              <a:rPr lang="en-US" sz="3600" b="1" dirty="0" smtClean="0">
                <a:solidFill>
                  <a:srgbClr val="FF0000"/>
                </a:solidFill>
                <a:latin typeface="+mj-lt"/>
              </a:rPr>
              <a:t>.</a:t>
            </a:r>
          </a:p>
          <a:p>
            <a:pPr algn="l" rtl="0">
              <a:buFont typeface="Wingdings" pitchFamily="2" charset="2"/>
              <a:buChar char="v"/>
            </a:pPr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Contributing factors </a:t>
            </a:r>
            <a:r>
              <a:rPr lang="en-US" b="1" dirty="0" smtClean="0">
                <a:latin typeface="+mj-lt"/>
              </a:rPr>
              <a:t>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Renal disease </a:t>
            </a:r>
            <a:r>
              <a:rPr lang="en-US" dirty="0" smtClean="0">
                <a:latin typeface="+mj-lt"/>
              </a:rPr>
              <a:t>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Gain water via administration of fluids . </a:t>
            </a:r>
            <a:endParaRPr lang="en-US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ar-IQ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Excessive </a:t>
            </a:r>
            <a:r>
              <a:rPr lang="en-US" dirty="0">
                <a:latin typeface="+mj-lt"/>
              </a:rPr>
              <a:t>water supplements (tube feeding) </a:t>
            </a:r>
            <a:r>
              <a:rPr lang="en-US" dirty="0" smtClean="0">
                <a:latin typeface="+mj-lt"/>
              </a:rPr>
              <a:t>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Compulsive water drinking (psychogenic </a:t>
            </a:r>
            <a:r>
              <a:rPr lang="en-US" dirty="0" smtClean="0">
                <a:latin typeface="+mj-lt"/>
              </a:rPr>
              <a:t>polydipsia) </a:t>
            </a:r>
            <a:r>
              <a:rPr lang="en-US" dirty="0">
                <a:latin typeface="+mj-lt"/>
              </a:rPr>
              <a:t>. </a:t>
            </a:r>
            <a:endParaRPr lang="en-US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endParaRPr lang="en-US" dirty="0" smtClean="0">
              <a:latin typeface="+mj-lt"/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b="1" dirty="0" smtClean="0">
                <a:latin typeface="+mj-lt"/>
              </a:rPr>
              <a:t>Signs </a:t>
            </a:r>
            <a:r>
              <a:rPr lang="en-US" b="1" dirty="0">
                <a:latin typeface="+mj-lt"/>
              </a:rPr>
              <a:t>and symptoms </a:t>
            </a:r>
            <a:r>
              <a:rPr lang="en-US" dirty="0" smtClean="0">
                <a:latin typeface="+mj-lt"/>
              </a:rPr>
              <a:t>/ Anorexia</a:t>
            </a:r>
            <a:r>
              <a:rPr lang="en-US" dirty="0">
                <a:latin typeface="+mj-lt"/>
              </a:rPr>
              <a:t>, </a:t>
            </a:r>
            <a:r>
              <a:rPr lang="en-US" dirty="0" smtClean="0">
                <a:latin typeface="+mj-lt"/>
              </a:rPr>
              <a:t>Nausea</a:t>
            </a:r>
            <a:r>
              <a:rPr lang="en-US" dirty="0">
                <a:latin typeface="+mj-lt"/>
              </a:rPr>
              <a:t>, </a:t>
            </a:r>
            <a:r>
              <a:rPr lang="en-US" dirty="0" smtClean="0">
                <a:latin typeface="+mj-lt"/>
              </a:rPr>
              <a:t>vomiting</a:t>
            </a:r>
            <a:r>
              <a:rPr lang="en-US" dirty="0">
                <a:latin typeface="+mj-lt"/>
              </a:rPr>
              <a:t>, headache, lethargy. confusion, muscle cramps. Poor elastic skin turgor, dry mouth </a:t>
            </a:r>
            <a:r>
              <a:rPr lang="en-US" dirty="0" smtClean="0">
                <a:latin typeface="+mj-lt"/>
              </a:rPr>
              <a:t>hypotension</a:t>
            </a:r>
            <a:r>
              <a:rPr lang="en-US" dirty="0">
                <a:latin typeface="+mj-lt"/>
              </a:rPr>
              <a:t>.(common ) </a:t>
            </a:r>
            <a:r>
              <a:rPr lang="en-US" dirty="0" smtClean="0">
                <a:latin typeface="+mj-lt"/>
              </a:rPr>
              <a:t>.</a:t>
            </a:r>
          </a:p>
          <a:p>
            <a:pPr algn="l" rtl="0">
              <a:buFont typeface="Wingdings" pitchFamily="2" charset="2"/>
              <a:buChar char="v"/>
            </a:pPr>
            <a:endParaRPr lang="en-US" dirty="0" smtClean="0">
              <a:latin typeface="+mj-lt"/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Diagnostic </a:t>
            </a:r>
            <a:r>
              <a:rPr lang="en-US" b="1" dirty="0" smtClean="0">
                <a:latin typeface="+mj-lt"/>
              </a:rPr>
              <a:t>Evaluation</a:t>
            </a:r>
            <a:r>
              <a:rPr lang="en-US" dirty="0" smtClean="0">
                <a:latin typeface="+mj-lt"/>
              </a:rPr>
              <a:t>/ </a:t>
            </a:r>
            <a:r>
              <a:rPr lang="en-US" dirty="0">
                <a:latin typeface="+mj-lt"/>
              </a:rPr>
              <a:t>Serum electrolyte </a:t>
            </a:r>
            <a:r>
              <a:rPr lang="en-US" dirty="0" smtClean="0">
                <a:latin typeface="+mj-lt"/>
              </a:rPr>
              <a:t>.</a:t>
            </a:r>
          </a:p>
          <a:p>
            <a:pPr algn="l" rtl="0">
              <a:buFont typeface="Wingdings" pitchFamily="2" charset="2"/>
              <a:buChar char="v"/>
            </a:pPr>
            <a:endParaRPr lang="en-US" dirty="0" smtClean="0">
              <a:latin typeface="+mj-lt"/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medical management </a:t>
            </a:r>
            <a:r>
              <a:rPr lang="en-US" dirty="0">
                <a:latin typeface="+mj-lt"/>
              </a:rPr>
              <a:t>. </a:t>
            </a:r>
            <a:endParaRPr lang="en-US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Sodium </a:t>
            </a:r>
            <a:r>
              <a:rPr lang="en-US" dirty="0">
                <a:latin typeface="+mj-lt"/>
              </a:rPr>
              <a:t>replacement (mouth, NG tube, Intravenous) </a:t>
            </a:r>
            <a:endParaRPr lang="en-US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.</a:t>
            </a:r>
            <a:r>
              <a:rPr lang="en-US" dirty="0">
                <a:latin typeface="+mj-lt"/>
              </a:rPr>
              <a:t>Water restriction </a:t>
            </a:r>
            <a:r>
              <a:rPr lang="en-US" dirty="0" smtClean="0">
                <a:latin typeface="+mj-lt"/>
              </a:rPr>
              <a:t>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Intake and output (1&amp;0) and daily weight </a:t>
            </a:r>
            <a:r>
              <a:rPr lang="en-US" dirty="0" smtClean="0">
                <a:latin typeface="+mj-lt"/>
              </a:rPr>
              <a:t>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Monitor serum sodium closely </a:t>
            </a:r>
            <a:r>
              <a:rPr lang="en-US" dirty="0" smtClean="0">
                <a:latin typeface="+mj-lt"/>
              </a:rPr>
              <a:t>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Encourage fluids and foods with high sodium content</a:t>
            </a:r>
          </a:p>
        </p:txBody>
      </p:sp>
    </p:spTree>
    <p:extLst>
      <p:ext uri="{BB962C8B-B14F-4D97-AF65-F5344CB8AC3E}">
        <p14:creationId xmlns:p14="http://schemas.microsoft.com/office/powerpoint/2010/main" val="924115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706090"/>
          </a:xfrm>
        </p:spPr>
        <p:txBody>
          <a:bodyPr>
            <a:normAutofit fontScale="90000"/>
          </a:bodyPr>
          <a:lstStyle/>
          <a:p>
            <a:r>
              <a:rPr lang="en-US" dirty="0"/>
              <a:t>Sodium Excess (Hypernatremia)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733256"/>
          </a:xfrm>
        </p:spPr>
        <p:txBody>
          <a:bodyPr>
            <a:normAutofit fontScale="85000" lnSpcReduction="20000"/>
          </a:bodyPr>
          <a:lstStyle/>
          <a:p>
            <a:pPr algn="l" rtl="0"/>
            <a:r>
              <a:rPr lang="en-US" dirty="0" smtClean="0">
                <a:latin typeface="+mj-lt"/>
              </a:rPr>
              <a:t>-</a:t>
            </a:r>
            <a:r>
              <a:rPr lang="en-US" sz="3300" b="1" dirty="0">
                <a:solidFill>
                  <a:srgbClr val="FF0000"/>
                </a:solidFill>
                <a:latin typeface="+mj-lt"/>
              </a:rPr>
              <a:t>Definition . Na ↑ 145 </a:t>
            </a:r>
            <a:endParaRPr lang="en-US" sz="3300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b="1" dirty="0" smtClean="0">
                <a:latin typeface="+mj-lt"/>
              </a:rPr>
              <a:t>contributing </a:t>
            </a:r>
            <a:r>
              <a:rPr lang="en-US" b="1" dirty="0">
                <a:latin typeface="+mj-lt"/>
              </a:rPr>
              <a:t>factors . </a:t>
            </a:r>
            <a:endParaRPr lang="en-US" b="1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Loss </a:t>
            </a:r>
            <a:r>
              <a:rPr lang="en-US" dirty="0">
                <a:latin typeface="+mj-lt"/>
              </a:rPr>
              <a:t>of water (watery diarrhea) and gain of sodium (drowning</a:t>
            </a:r>
            <a:r>
              <a:rPr lang="en-US" dirty="0" smtClean="0">
                <a:latin typeface="+mj-lt"/>
              </a:rPr>
              <a:t>)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Fluid </a:t>
            </a:r>
            <a:r>
              <a:rPr lang="en-US" dirty="0">
                <a:latin typeface="+mj-lt"/>
              </a:rPr>
              <a:t>deprivation in an unconscious patient </a:t>
            </a:r>
            <a:endParaRPr lang="en-US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Diabetes </a:t>
            </a:r>
            <a:r>
              <a:rPr lang="en-US" dirty="0" err="1" smtClean="0">
                <a:latin typeface="+mj-lt"/>
              </a:rPr>
              <a:t>insipidus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Heat stroke</a:t>
            </a:r>
          </a:p>
          <a:p>
            <a:pPr algn="l" rtl="0"/>
            <a:r>
              <a:rPr lang="ar-IQ" dirty="0" smtClean="0">
                <a:latin typeface="+mj-lt"/>
              </a:rPr>
              <a:t>. </a:t>
            </a:r>
            <a:r>
              <a:rPr lang="en-US" b="1" dirty="0">
                <a:latin typeface="+mj-lt"/>
              </a:rPr>
              <a:t>Signs and symptoms </a:t>
            </a:r>
            <a:r>
              <a:rPr lang="en-US" b="1" dirty="0" smtClean="0">
                <a:latin typeface="+mj-lt"/>
              </a:rPr>
              <a:t>/</a:t>
            </a:r>
            <a:r>
              <a:rPr lang="en-US" dirty="0" smtClean="0">
                <a:latin typeface="+mj-lt"/>
              </a:rPr>
              <a:t>Dry </a:t>
            </a:r>
            <a:r>
              <a:rPr lang="en-US" dirty="0">
                <a:latin typeface="+mj-lt"/>
              </a:rPr>
              <a:t>mouth, thirsty</a:t>
            </a:r>
            <a:r>
              <a:rPr lang="en-US" dirty="0" smtClean="0">
                <a:latin typeface="+mj-lt"/>
              </a:rPr>
              <a:t>,, </a:t>
            </a:r>
            <a:r>
              <a:rPr lang="en-US" dirty="0">
                <a:latin typeface="+mj-lt"/>
              </a:rPr>
              <a:t>restlessness, fatigue, general weakness, disorientation, hallucination, and brain damage, ↑BP </a:t>
            </a:r>
            <a:endParaRPr lang="en-US" dirty="0" smtClean="0">
              <a:latin typeface="+mj-lt"/>
            </a:endParaRPr>
          </a:p>
          <a:p>
            <a:pPr algn="l" rtl="0"/>
            <a:endParaRPr lang="ar-IQ" dirty="0" smtClean="0">
              <a:latin typeface="+mj-lt"/>
            </a:endParaRPr>
          </a:p>
          <a:p>
            <a:pPr algn="l" rtl="0"/>
            <a:r>
              <a:rPr lang="en-US" b="1" dirty="0" smtClean="0">
                <a:latin typeface="+mj-lt"/>
              </a:rPr>
              <a:t>Diagnostic </a:t>
            </a:r>
            <a:r>
              <a:rPr lang="en-US" b="1" dirty="0">
                <a:latin typeface="+mj-lt"/>
              </a:rPr>
              <a:t>Evaluation </a:t>
            </a:r>
            <a:r>
              <a:rPr lang="en-US" b="1" dirty="0" smtClean="0">
                <a:latin typeface="+mj-lt"/>
              </a:rPr>
              <a:t>/ </a:t>
            </a:r>
            <a:r>
              <a:rPr lang="en-US" dirty="0" smtClean="0">
                <a:latin typeface="+mj-lt"/>
              </a:rPr>
              <a:t>Serum </a:t>
            </a:r>
            <a:r>
              <a:rPr lang="en-US" dirty="0">
                <a:latin typeface="+mj-lt"/>
              </a:rPr>
              <a:t>electrolyte </a:t>
            </a:r>
            <a:r>
              <a:rPr lang="en-US" dirty="0" smtClean="0">
                <a:latin typeface="+mj-lt"/>
              </a:rPr>
              <a:t>.</a:t>
            </a:r>
          </a:p>
          <a:p>
            <a:pPr marL="0" indent="0" algn="l" rtl="0">
              <a:buNone/>
            </a:pPr>
            <a:endParaRPr lang="ar-IQ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medical management </a:t>
            </a:r>
            <a:r>
              <a:rPr lang="en-US" dirty="0">
                <a:latin typeface="+mj-lt"/>
              </a:rPr>
              <a:t>.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Isotonic </a:t>
            </a:r>
            <a:r>
              <a:rPr lang="en-US" dirty="0">
                <a:latin typeface="+mj-lt"/>
              </a:rPr>
              <a:t>non-saline solution .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Monitor </a:t>
            </a:r>
            <a:r>
              <a:rPr lang="en-US" dirty="0">
                <a:latin typeface="+mj-lt"/>
              </a:rPr>
              <a:t>the changes in behavior .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Intake </a:t>
            </a:r>
            <a:r>
              <a:rPr lang="en-US" dirty="0">
                <a:latin typeface="+mj-lt"/>
              </a:rPr>
              <a:t>and output (1&amp;0) and daily Weight .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Monitor </a:t>
            </a:r>
            <a:r>
              <a:rPr lang="en-US" dirty="0">
                <a:latin typeface="+mj-lt"/>
              </a:rPr>
              <a:t>serum sodium .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Offering </a:t>
            </a:r>
            <a:r>
              <a:rPr lang="en-US" dirty="0">
                <a:latin typeface="+mj-lt"/>
              </a:rPr>
              <a:t>fluid at regular time for diabetes </a:t>
            </a:r>
            <a:r>
              <a:rPr lang="en-US" dirty="0" err="1">
                <a:latin typeface="+mj-lt"/>
              </a:rPr>
              <a:t>insipidus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1796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560840" cy="864096"/>
          </a:xfrm>
        </p:spPr>
        <p:txBody>
          <a:bodyPr>
            <a:noAutofit/>
          </a:bodyPr>
          <a:lstStyle/>
          <a:p>
            <a:pPr rtl="0"/>
            <a:r>
              <a:rPr lang="en-US" sz="4000" b="1" dirty="0" smtClean="0"/>
              <a:t>Potassium </a:t>
            </a:r>
            <a:r>
              <a:rPr lang="en-US" sz="4000" b="1" dirty="0"/>
              <a:t>(3.5-5.5</a:t>
            </a:r>
            <a:r>
              <a:rPr lang="en-US" sz="4000" b="1" dirty="0" smtClean="0"/>
              <a:t>) </a:t>
            </a:r>
            <a:r>
              <a:rPr lang="ar-IQ" sz="4000" b="1" dirty="0" smtClean="0"/>
              <a:t/>
            </a:r>
            <a:br>
              <a:rPr lang="ar-IQ" sz="4000" b="1" dirty="0" smtClean="0"/>
            </a:br>
            <a:r>
              <a:rPr lang="en-US" sz="4000" b="1" dirty="0"/>
              <a:t>Potassium </a:t>
            </a:r>
            <a:r>
              <a:rPr lang="ar-IQ" sz="4000" b="1" dirty="0"/>
              <a:t> </a:t>
            </a:r>
            <a:r>
              <a:rPr lang="en-US" sz="4000" b="1" dirty="0"/>
              <a:t>deficit (Hypokalemia)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637" y="1052736"/>
            <a:ext cx="9301891" cy="5904656"/>
          </a:xfrm>
        </p:spPr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+mj-lt"/>
              </a:rPr>
              <a:t>Definition 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K ↓ 3.5 </a:t>
            </a:r>
            <a:endParaRPr lang="ar-IQ" sz="3000" b="1" dirty="0" smtClean="0">
              <a:solidFill>
                <a:srgbClr val="FF0000"/>
              </a:solidFill>
              <a:latin typeface="+mj-lt"/>
            </a:endParaRPr>
          </a:p>
          <a:p>
            <a:pPr marL="0" indent="0" algn="l" rtl="0">
              <a:buNone/>
            </a:pPr>
            <a:r>
              <a:rPr lang="en-US" b="1" dirty="0" smtClean="0">
                <a:latin typeface="+mj-lt"/>
              </a:rPr>
              <a:t>Contributing </a:t>
            </a:r>
            <a:r>
              <a:rPr lang="en-US" b="1" dirty="0">
                <a:latin typeface="+mj-lt"/>
              </a:rPr>
              <a:t>factors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Vomiting </a:t>
            </a:r>
            <a:r>
              <a:rPr lang="en-US" dirty="0">
                <a:latin typeface="+mj-lt"/>
              </a:rPr>
              <a:t>and diarrhea .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Gastric </a:t>
            </a:r>
            <a:r>
              <a:rPr lang="en-US" dirty="0">
                <a:latin typeface="+mj-lt"/>
              </a:rPr>
              <a:t>suction .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Uses </a:t>
            </a:r>
            <a:r>
              <a:rPr lang="en-US" dirty="0">
                <a:latin typeface="+mj-lt"/>
              </a:rPr>
              <a:t>of diuretics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Decrease </a:t>
            </a:r>
            <a:r>
              <a:rPr lang="en-US" dirty="0">
                <a:latin typeface="+mj-lt"/>
              </a:rPr>
              <a:t>dietary intake . </a:t>
            </a:r>
            <a:endParaRPr lang="en-US" dirty="0" smtClean="0">
              <a:latin typeface="+mj-lt"/>
            </a:endParaRPr>
          </a:p>
          <a:p>
            <a:pPr marL="0" indent="0" algn="l" rtl="0">
              <a:buNone/>
            </a:pPr>
            <a:endParaRPr lang="ar-IQ" dirty="0" smtClean="0">
              <a:latin typeface="+mj-lt"/>
            </a:endParaRPr>
          </a:p>
          <a:p>
            <a:pPr algn="l" rtl="0"/>
            <a:r>
              <a:rPr lang="en-US" b="1" dirty="0" smtClean="0">
                <a:latin typeface="+mj-lt"/>
              </a:rPr>
              <a:t>Signs </a:t>
            </a:r>
            <a:r>
              <a:rPr lang="en-US" b="1" dirty="0">
                <a:latin typeface="+mj-lt"/>
              </a:rPr>
              <a:t>and symptoms </a:t>
            </a:r>
            <a:r>
              <a:rPr lang="en-US" dirty="0">
                <a:latin typeface="+mj-lt"/>
              </a:rPr>
              <a:t>Fatigue, anorexia, nausea, vomiting, muscle weakness, leg cramps, </a:t>
            </a:r>
            <a:r>
              <a:rPr lang="en-US" dirty="0" err="1" smtClean="0">
                <a:latin typeface="+mj-lt"/>
              </a:rPr>
              <a:t>paresthesia</a:t>
            </a:r>
            <a:r>
              <a:rPr lang="en-US" dirty="0">
                <a:latin typeface="+mj-lt"/>
              </a:rPr>
              <a:t>,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cardiac dysrhythmias </a:t>
            </a:r>
            <a:r>
              <a:rPr lang="en-US" dirty="0" smtClean="0">
                <a:latin typeface="+mj-lt"/>
              </a:rPr>
              <a:t>(</a:t>
            </a:r>
            <a:r>
              <a:rPr lang="en-US" dirty="0">
                <a:latin typeface="+mj-lt"/>
              </a:rPr>
              <a:t>Flattened T waves, prominent of U waves and ST depression) </a:t>
            </a:r>
            <a:endParaRPr lang="en-US" dirty="0" smtClean="0">
              <a:latin typeface="+mj-lt"/>
            </a:endParaRPr>
          </a:p>
          <a:p>
            <a:pPr algn="l" rtl="0"/>
            <a:endParaRPr lang="ar-IQ" dirty="0" smtClean="0">
              <a:latin typeface="+mj-lt"/>
            </a:endParaRPr>
          </a:p>
          <a:p>
            <a:pPr algn="l" rtl="0"/>
            <a:r>
              <a:rPr lang="en-US" b="1" dirty="0" smtClean="0">
                <a:latin typeface="+mj-lt"/>
              </a:rPr>
              <a:t>Diagnostic </a:t>
            </a:r>
            <a:r>
              <a:rPr lang="en-US" b="1" dirty="0">
                <a:latin typeface="+mj-lt"/>
              </a:rPr>
              <a:t>Evaluation </a:t>
            </a:r>
            <a:r>
              <a:rPr lang="en-US" dirty="0">
                <a:latin typeface="+mj-lt"/>
              </a:rPr>
              <a:t>ECG, serum electrolyte. </a:t>
            </a:r>
            <a:r>
              <a:rPr lang="en-US" dirty="0" smtClean="0">
                <a:latin typeface="+mj-lt"/>
              </a:rPr>
              <a:t>.</a:t>
            </a:r>
          </a:p>
          <a:p>
            <a:pPr algn="l" rtl="0"/>
            <a:endParaRPr lang="ar-IQ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medical </a:t>
            </a:r>
            <a:r>
              <a:rPr lang="en-US" b="1" dirty="0" smtClean="0">
                <a:latin typeface="+mj-lt"/>
              </a:rPr>
              <a:t>management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-Oral or IV replacement therapy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</a:t>
            </a:r>
            <a:r>
              <a:rPr lang="en-US" dirty="0">
                <a:latin typeface="+mj-lt"/>
              </a:rPr>
              <a:t>Monitor ECG for change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</a:t>
            </a:r>
            <a:r>
              <a:rPr lang="en-US" dirty="0">
                <a:latin typeface="+mj-lt"/>
              </a:rPr>
              <a:t>Dietary </a:t>
            </a:r>
            <a:r>
              <a:rPr lang="en-US" dirty="0" smtClean="0">
                <a:latin typeface="+mj-lt"/>
              </a:rPr>
              <a:t>supplement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 </a:t>
            </a:r>
            <a:r>
              <a:rPr lang="en-US" dirty="0">
                <a:latin typeface="+mj-lt"/>
              </a:rPr>
              <a:t>Intake and output (1&amp;0)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- </a:t>
            </a:r>
            <a:r>
              <a:rPr lang="en-US" dirty="0">
                <a:latin typeface="+mj-lt"/>
              </a:rPr>
              <a:t>Monitor serum potassium closely</a:t>
            </a:r>
          </a:p>
        </p:txBody>
      </p:sp>
    </p:spTree>
    <p:extLst>
      <p:ext uri="{BB962C8B-B14F-4D97-AF65-F5344CB8AC3E}">
        <p14:creationId xmlns:p14="http://schemas.microsoft.com/office/powerpoint/2010/main" val="4119859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750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Potassium Excess (hyperkalemia)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268760"/>
            <a:ext cx="9540552" cy="5688632"/>
          </a:xfrm>
        </p:spPr>
        <p:txBody>
          <a:bodyPr>
            <a:normAutofit fontScale="77500" lnSpcReduction="20000"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Definition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K ↑ 5.5 </a:t>
            </a:r>
            <a:endParaRPr lang="ar-IQ" sz="2800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b="1" dirty="0" smtClean="0">
                <a:latin typeface="+mj-lt"/>
              </a:rPr>
              <a:t>Contributing </a:t>
            </a:r>
            <a:r>
              <a:rPr lang="en-US" b="1" dirty="0">
                <a:latin typeface="+mj-lt"/>
              </a:rPr>
              <a:t>factors </a:t>
            </a:r>
            <a:r>
              <a:rPr lang="en-US" b="1" dirty="0" smtClean="0">
                <a:latin typeface="+mj-lt"/>
              </a:rPr>
              <a:t>.</a:t>
            </a:r>
            <a:endParaRPr lang="ar-IQ" b="1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Renal </a:t>
            </a:r>
            <a:r>
              <a:rPr lang="en-US" dirty="0">
                <a:latin typeface="+mj-lt"/>
              </a:rPr>
              <a:t>Failure (decrease renal excretion) .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Rapid </a:t>
            </a:r>
            <a:r>
              <a:rPr lang="en-US" dirty="0">
                <a:latin typeface="+mj-lt"/>
              </a:rPr>
              <a:t>intravenous administration of potassium (treatment of hypokalemia)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Hemolytic </a:t>
            </a:r>
            <a:r>
              <a:rPr lang="en-US" dirty="0">
                <a:latin typeface="+mj-lt"/>
              </a:rPr>
              <a:t>anemia (Excessive destruction of RBC) 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Medications </a:t>
            </a:r>
            <a:r>
              <a:rPr lang="en-US" dirty="0">
                <a:latin typeface="+mj-lt"/>
              </a:rPr>
              <a:t>(heparin, captopril, etc</a:t>
            </a:r>
            <a:r>
              <a:rPr lang="en-US" dirty="0" smtClean="0">
                <a:latin typeface="+mj-lt"/>
              </a:rPr>
              <a:t>...)</a:t>
            </a:r>
          </a:p>
          <a:p>
            <a:pPr marL="514350" indent="-514350" algn="l" rtl="0">
              <a:buFont typeface="+mj-lt"/>
              <a:buAutoNum type="arabicPeriod"/>
            </a:pPr>
            <a:endParaRPr lang="ar-IQ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Signs and symptoms </a:t>
            </a:r>
            <a:r>
              <a:rPr lang="en-US" dirty="0">
                <a:latin typeface="+mj-lt"/>
              </a:rPr>
              <a:t>Fatigue, anorexia, nausea, vomiting, muscle weakness cardiac dysrhythmias (Tall tented T waves and ST depression</a:t>
            </a:r>
            <a:r>
              <a:rPr lang="en-US" dirty="0" smtClean="0">
                <a:latin typeface="+mj-lt"/>
              </a:rPr>
              <a:t>)</a:t>
            </a:r>
          </a:p>
          <a:p>
            <a:pPr algn="l" rtl="0"/>
            <a:endParaRPr lang="ar-IQ" dirty="0" smtClean="0">
              <a:latin typeface="+mj-lt"/>
            </a:endParaRPr>
          </a:p>
          <a:p>
            <a:pPr algn="l" rtl="0"/>
            <a:r>
              <a:rPr lang="en-US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Diagnostic Evaluation </a:t>
            </a:r>
            <a:r>
              <a:rPr lang="en-US" dirty="0">
                <a:latin typeface="+mj-lt"/>
              </a:rPr>
              <a:t>-ECG - serum electrolyte . </a:t>
            </a:r>
            <a:endParaRPr lang="en-US" dirty="0" smtClean="0">
              <a:latin typeface="+mj-lt"/>
            </a:endParaRPr>
          </a:p>
          <a:p>
            <a:pPr algn="l" rtl="0"/>
            <a:endParaRPr lang="ar-IQ" dirty="0" smtClean="0">
              <a:latin typeface="+mj-lt"/>
            </a:endParaRPr>
          </a:p>
          <a:p>
            <a:pPr algn="l" rtl="0"/>
            <a:r>
              <a:rPr lang="en-US" b="1" dirty="0" smtClean="0">
                <a:latin typeface="+mj-lt"/>
              </a:rPr>
              <a:t>medical </a:t>
            </a:r>
            <a:r>
              <a:rPr lang="en-US" b="1" dirty="0">
                <a:latin typeface="+mj-lt"/>
              </a:rPr>
              <a:t>management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Administration </a:t>
            </a:r>
            <a:r>
              <a:rPr lang="en-US" dirty="0">
                <a:latin typeface="+mj-lt"/>
              </a:rPr>
              <a:t>of regular insulin and dextrose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Peritoneal or hemodialysis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Monitor ECG for changes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Intake and output (I&amp;O) </a:t>
            </a:r>
            <a:r>
              <a:rPr lang="en-US" dirty="0" smtClean="0">
                <a:latin typeface="+mj-lt"/>
              </a:rPr>
              <a:t>.</a:t>
            </a:r>
            <a:endParaRPr lang="ar-IQ" dirty="0" smtClean="0">
              <a:latin typeface="+mj-lt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latin typeface="+mj-lt"/>
              </a:rPr>
              <a:t> Monitor </a:t>
            </a:r>
            <a:r>
              <a:rPr lang="en-US" dirty="0">
                <a:latin typeface="+mj-lt"/>
              </a:rPr>
              <a:t>serum potassium</a:t>
            </a:r>
          </a:p>
        </p:txBody>
      </p:sp>
    </p:spTree>
    <p:extLst>
      <p:ext uri="{BB962C8B-B14F-4D97-AF65-F5344CB8AC3E}">
        <p14:creationId xmlns:p14="http://schemas.microsoft.com/office/powerpoint/2010/main" val="32706616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225</TotalTime>
  <Words>804</Words>
  <Application>Microsoft Office PowerPoint</Application>
  <PresentationFormat>عرض على الشاشة (3:4)‏</PresentationFormat>
  <Paragraphs>135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تدفق</vt:lpstr>
      <vt:lpstr>ICU</vt:lpstr>
      <vt:lpstr>Electrolyte disturbance</vt:lpstr>
      <vt:lpstr>Introduction .</vt:lpstr>
      <vt:lpstr>عرض تقديمي في PowerPoint</vt:lpstr>
      <vt:lpstr>عرض تقديمي في PowerPoint</vt:lpstr>
      <vt:lpstr>Na (135-145) Normal rang  Sodium deficit (hyponatremia)</vt:lpstr>
      <vt:lpstr>Sodium Excess (Hypernatremia)</vt:lpstr>
      <vt:lpstr>Potassium (3.5-5.5)  Potassium  deficit (Hypokalemia)</vt:lpstr>
      <vt:lpstr>Potassium Excess (hyperkalemia) </vt:lpstr>
      <vt:lpstr>Calcium ca (8.5-10.5)  ca deficit (Hypocalcemia)</vt:lpstr>
      <vt:lpstr>Calcium Excess (Hypercalcemia)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Electrolyte disturbance</dc:title>
  <dc:creator>hp</dc:creator>
  <cp:lastModifiedBy>Maher</cp:lastModifiedBy>
  <cp:revision>24</cp:revision>
  <dcterms:created xsi:type="dcterms:W3CDTF">2023-02-03T13:57:47Z</dcterms:created>
  <dcterms:modified xsi:type="dcterms:W3CDTF">2023-11-14T14:11:51Z</dcterms:modified>
</cp:coreProperties>
</file>