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5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70" autoAdjust="0"/>
    <p:restoredTop sz="94615" autoAdjust="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08/04/1445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Obstructive_sleep_apne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 smtClean="0"/>
              <a:t>ICU</a:t>
            </a:r>
            <a:endParaRPr lang="en-US" sz="9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699792" y="3284984"/>
            <a:ext cx="3678560" cy="1080120"/>
          </a:xfrm>
        </p:spPr>
        <p:txBody>
          <a:bodyPr>
            <a:normAutofit/>
          </a:bodyPr>
          <a:lstStyle/>
          <a:p>
            <a:pPr algn="ctr"/>
            <a:endParaRPr lang="en-US" sz="2400" dirty="0" smtClean="0">
              <a:solidFill>
                <a:schemeClr val="tx2">
                  <a:lumMod val="90000"/>
                </a:schemeClr>
              </a:solidFill>
            </a:endParaRPr>
          </a:p>
          <a:p>
            <a:pPr algn="ctr"/>
            <a:r>
              <a:rPr lang="en-US" sz="3400" dirty="0" smtClean="0">
                <a:solidFill>
                  <a:schemeClr val="tx2">
                    <a:lumMod val="90000"/>
                  </a:schemeClr>
                </a:solidFill>
              </a:rPr>
              <a:t>L3</a:t>
            </a:r>
          </a:p>
          <a:p>
            <a:pPr algn="ctr"/>
            <a:endParaRPr lang="en-US" sz="34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07504" y="4725144"/>
            <a:ext cx="424795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Anesthesia Technologist</a:t>
            </a:r>
            <a:br>
              <a:rPr lang="en-US" sz="2400" b="1" dirty="0"/>
            </a:br>
            <a:r>
              <a:rPr lang="en-US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32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32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32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2400" b="1" u="sng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5" name="مربع نص 4"/>
          <p:cNvSpPr txBox="1"/>
          <p:nvPr/>
        </p:nvSpPr>
        <p:spPr>
          <a:xfrm>
            <a:off x="4499992" y="4767603"/>
            <a:ext cx="453925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Anesthesia Technologist</a:t>
            </a:r>
            <a:br>
              <a:rPr lang="en-US" sz="2400" b="1" dirty="0"/>
            </a:br>
            <a:r>
              <a:rPr lang="en-US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3200" b="1" u="sng" dirty="0" err="1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3200" b="1" u="sng" dirty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3200" b="1" u="sng" dirty="0" err="1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2400" b="1" u="sng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41358" cy="2492896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" r="4080"/>
          <a:stretch/>
        </p:blipFill>
        <p:spPr>
          <a:xfrm>
            <a:off x="6814438" y="-2848"/>
            <a:ext cx="2366074" cy="256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315416"/>
            <a:ext cx="9036496" cy="8352242"/>
          </a:xfrm>
        </p:spPr>
      </p:pic>
    </p:spTree>
    <p:extLst>
      <p:ext uri="{BB962C8B-B14F-4D97-AF65-F5344CB8AC3E}">
        <p14:creationId xmlns:p14="http://schemas.microsoft.com/office/powerpoint/2010/main" val="122299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 of CPAP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CPAP reduces preload and afterload. Hence it is a very effective for treatment of </a:t>
            </a:r>
            <a:r>
              <a:rPr lang="en-US" dirty="0">
                <a:solidFill>
                  <a:srgbClr val="FF0000"/>
                </a:solidFill>
              </a:rPr>
              <a:t>pulmonary </a:t>
            </a:r>
            <a:r>
              <a:rPr lang="en-US" dirty="0" err="1">
                <a:solidFill>
                  <a:srgbClr val="FF0000"/>
                </a:solidFill>
              </a:rPr>
              <a:t>oedema</a:t>
            </a:r>
            <a:r>
              <a:rPr lang="en-US" dirty="0" smtClean="0"/>
              <a:t>.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It </a:t>
            </a:r>
            <a:r>
              <a:rPr lang="en-US" b="1" dirty="0"/>
              <a:t>keeps your airways open while you sleep so you can receive the oxygen you need for optimal function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4557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 of </a:t>
            </a:r>
            <a:r>
              <a:rPr lang="en-US" dirty="0" smtClean="0"/>
              <a:t>CPAP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discomfort </a:t>
            </a:r>
            <a:r>
              <a:rPr lang="en-US" dirty="0"/>
              <a:t>and difficulty falling asleep, especially in the beginning.</a:t>
            </a:r>
          </a:p>
          <a:p>
            <a:r>
              <a:rPr lang="en-US" dirty="0"/>
              <a:t>a feeling of claustrophobia or anxiety.</a:t>
            </a:r>
          </a:p>
          <a:p>
            <a:r>
              <a:rPr lang="en-US" dirty="0"/>
              <a:t>nasal congestion.</a:t>
            </a:r>
          </a:p>
          <a:p>
            <a:r>
              <a:rPr lang="en-US" dirty="0"/>
              <a:t>dry mouth.</a:t>
            </a:r>
          </a:p>
          <a:p>
            <a:r>
              <a:rPr lang="en-US" dirty="0"/>
              <a:t>nosebleeds.</a:t>
            </a:r>
          </a:p>
          <a:p>
            <a:r>
              <a:rPr lang="en-US" dirty="0"/>
              <a:t>skin irritation or sores where the mask touches the face.</a:t>
            </a:r>
          </a:p>
          <a:p>
            <a:r>
              <a:rPr lang="en-US" dirty="0"/>
              <a:t>a feeling of being bloated with air.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26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BIPAP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Non invasive form of mechanical ventilation provided by means of nasal mask or nasal prongs or full face mask . The system allows to select tow levels of positive pressure support</a:t>
            </a:r>
          </a:p>
          <a:p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inspiratory pressure </a:t>
            </a:r>
            <a:r>
              <a:rPr lang="en-US" dirty="0"/>
              <a:t>support level (referred to as </a:t>
            </a:r>
            <a:r>
              <a:rPr lang="en-US" dirty="0">
                <a:solidFill>
                  <a:srgbClr val="FF0000"/>
                </a:solidFill>
              </a:rPr>
              <a:t>IPAP</a:t>
            </a:r>
            <a:r>
              <a:rPr lang="en-US" dirty="0"/>
              <a:t>)  </a:t>
            </a:r>
          </a:p>
          <a:p>
            <a:r>
              <a:rPr lang="en-US" dirty="0" smtClean="0"/>
              <a:t>An </a:t>
            </a:r>
            <a:r>
              <a:rPr lang="en-US" dirty="0">
                <a:solidFill>
                  <a:srgbClr val="FF0000"/>
                </a:solidFill>
              </a:rPr>
              <a:t>expiratory pressure </a:t>
            </a:r>
            <a:r>
              <a:rPr lang="en-US" dirty="0"/>
              <a:t>called </a:t>
            </a:r>
            <a:r>
              <a:rPr lang="en-US" dirty="0">
                <a:solidFill>
                  <a:srgbClr val="FF0000"/>
                </a:solidFill>
              </a:rPr>
              <a:t>EPAP</a:t>
            </a:r>
            <a:r>
              <a:rPr lang="en-US" dirty="0"/>
              <a:t> (PEEP/CPAP level</a:t>
            </a:r>
            <a:r>
              <a:rPr lang="en-US" dirty="0" smtClean="0"/>
              <a:t>)</a:t>
            </a:r>
          </a:p>
          <a:p>
            <a:r>
              <a:rPr lang="en-US" dirty="0"/>
              <a:t>pressure support = IPAP </a:t>
            </a:r>
            <a:r>
              <a:rPr lang="en-US" dirty="0" smtClean="0"/>
              <a:t>– EPAP </a:t>
            </a:r>
          </a:p>
          <a:p>
            <a:pPr marL="0" indent="0">
              <a:buNone/>
            </a:pPr>
            <a:r>
              <a:rPr lang="en-US" dirty="0" smtClean="0"/>
              <a:t>  pressure support = </a:t>
            </a:r>
            <a:r>
              <a:rPr lang="en-US" b="1" smtClean="0">
                <a:solidFill>
                  <a:srgbClr val="FF0000"/>
                </a:solidFill>
              </a:rPr>
              <a:t>5 __ </a:t>
            </a:r>
            <a:r>
              <a:rPr lang="en-US" b="1" dirty="0" smtClean="0">
                <a:solidFill>
                  <a:srgbClr val="FF0000"/>
                </a:solidFill>
              </a:rPr>
              <a:t>10 cmH2O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63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404664"/>
            <a:ext cx="10497165" cy="5904656"/>
          </a:xfrm>
        </p:spPr>
      </p:pic>
    </p:spTree>
    <p:extLst>
      <p:ext uri="{BB962C8B-B14F-4D97-AF65-F5344CB8AC3E}">
        <p14:creationId xmlns:p14="http://schemas.microsoft.com/office/powerpoint/2010/main" val="137479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-99392"/>
            <a:ext cx="10618128" cy="7200800"/>
          </a:xfrm>
        </p:spPr>
      </p:pic>
    </p:spTree>
    <p:extLst>
      <p:ext uri="{BB962C8B-B14F-4D97-AF65-F5344CB8AC3E}">
        <p14:creationId xmlns:p14="http://schemas.microsoft.com/office/powerpoint/2010/main" val="261490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8693140" cy="3528392"/>
          </a:xfrm>
        </p:spPr>
      </p:pic>
    </p:spTree>
    <p:extLst>
      <p:ext uri="{BB962C8B-B14F-4D97-AF65-F5344CB8AC3E}">
        <p14:creationId xmlns:p14="http://schemas.microsoft.com/office/powerpoint/2010/main" val="87455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 of BIPAP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BiPAP</a:t>
            </a:r>
            <a:r>
              <a:rPr lang="en-US" dirty="0"/>
              <a:t> delivers higher air pressure when you breathe </a:t>
            </a:r>
            <a:r>
              <a:rPr lang="en-US" dirty="0" smtClean="0"/>
              <a:t>than CPAP</a:t>
            </a:r>
          </a:p>
          <a:p>
            <a:r>
              <a:rPr lang="en-US" dirty="0" smtClean="0"/>
              <a:t>delivers </a:t>
            </a:r>
            <a:r>
              <a:rPr lang="en-US" dirty="0"/>
              <a:t>the same amount of pressure at all times. So </a:t>
            </a:r>
            <a:r>
              <a:rPr lang="en-US" b="1" dirty="0"/>
              <a:t>the </a:t>
            </a:r>
            <a:r>
              <a:rPr lang="en-US" b="1" dirty="0" err="1"/>
              <a:t>BiPAP</a:t>
            </a:r>
            <a:r>
              <a:rPr lang="en-US" b="1" dirty="0"/>
              <a:t> makes it easier to breathe out</a:t>
            </a:r>
            <a:r>
              <a:rPr lang="en-US" dirty="0"/>
              <a:t> than the CPAP</a:t>
            </a:r>
          </a:p>
        </p:txBody>
      </p:sp>
    </p:spTree>
    <p:extLst>
      <p:ext uri="{BB962C8B-B14F-4D97-AF65-F5344CB8AC3E}">
        <p14:creationId xmlns:p14="http://schemas.microsoft.com/office/powerpoint/2010/main" val="35811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 of BIPAP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discomfort and difficulty falling asleep, especially in the beginning.</a:t>
            </a:r>
          </a:p>
          <a:p>
            <a:r>
              <a:rPr lang="en-US" dirty="0"/>
              <a:t>a feeling of claustrophobia or anxiety.</a:t>
            </a:r>
          </a:p>
          <a:p>
            <a:r>
              <a:rPr lang="en-US" dirty="0"/>
              <a:t>nasal congestion.</a:t>
            </a:r>
          </a:p>
          <a:p>
            <a:r>
              <a:rPr lang="en-US" dirty="0"/>
              <a:t>dry mouth.</a:t>
            </a:r>
          </a:p>
          <a:p>
            <a:r>
              <a:rPr lang="en-US" dirty="0"/>
              <a:t>nosebleeds.</a:t>
            </a:r>
          </a:p>
          <a:p>
            <a:r>
              <a:rPr lang="en-US" dirty="0"/>
              <a:t>skin irritation or sores where the mask touches the face.</a:t>
            </a:r>
          </a:p>
          <a:p>
            <a:r>
              <a:rPr lang="en-US" dirty="0"/>
              <a:t>a feeling of being bloated with air.</a:t>
            </a:r>
          </a:p>
        </p:txBody>
      </p:sp>
    </p:spTree>
    <p:extLst>
      <p:ext uri="{BB962C8B-B14F-4D97-AF65-F5344CB8AC3E}">
        <p14:creationId xmlns:p14="http://schemas.microsoft.com/office/powerpoint/2010/main" val="320375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10286999" cy="6858000"/>
          </a:xfrm>
        </p:spPr>
      </p:pic>
    </p:spTree>
    <p:extLst>
      <p:ext uri="{BB962C8B-B14F-4D97-AF65-F5344CB8AC3E}">
        <p14:creationId xmlns:p14="http://schemas.microsoft.com/office/powerpoint/2010/main" val="141963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  Artificial Ventilation</a:t>
            </a:r>
          </a:p>
          <a:p>
            <a:pPr marL="0" indent="0">
              <a:buNone/>
            </a:pPr>
            <a:endParaRPr lang="en-US" sz="6000" dirty="0" smtClean="0"/>
          </a:p>
          <a:p>
            <a:pPr marL="0" indent="0" algn="ctr">
              <a:buNone/>
            </a:pPr>
            <a:r>
              <a:rPr lang="en-US" sz="6000" dirty="0" smtClean="0"/>
              <a:t>Part 1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09095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Artificial Ventilation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935480"/>
            <a:ext cx="5904656" cy="43891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 Mechanical ventilation </a:t>
            </a:r>
            <a:r>
              <a:rPr lang="en-US" dirty="0">
                <a:solidFill>
                  <a:srgbClr val="FF0000"/>
                </a:solidFill>
              </a:rPr>
              <a:t>helps move air into and out of the lungs</a:t>
            </a:r>
            <a:r>
              <a:rPr lang="en-US" dirty="0"/>
              <a:t>, with the main goal of helping the </a:t>
            </a:r>
            <a:r>
              <a:rPr lang="en-US" dirty="0">
                <a:solidFill>
                  <a:srgbClr val="FF0000"/>
                </a:solidFill>
              </a:rPr>
              <a:t>delivery of oxygen and removal of carbon dioxide. </a:t>
            </a:r>
            <a:endParaRPr lang="ar-IQ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Mechanical </a:t>
            </a:r>
            <a:r>
              <a:rPr lang="en-US" dirty="0"/>
              <a:t>ventilation is used for many reasons, including to </a:t>
            </a:r>
            <a:r>
              <a:rPr lang="en-US" dirty="0">
                <a:solidFill>
                  <a:srgbClr val="FF0000"/>
                </a:solidFill>
              </a:rPr>
              <a:t>protect the airway</a:t>
            </a:r>
            <a:r>
              <a:rPr lang="en-US" dirty="0"/>
              <a:t> due to </a:t>
            </a:r>
            <a:r>
              <a:rPr lang="en-US" dirty="0">
                <a:solidFill>
                  <a:srgbClr val="FF0000"/>
                </a:solidFill>
              </a:rPr>
              <a:t>mechanical or neurologic cause, </a:t>
            </a:r>
            <a:r>
              <a:rPr lang="en-US" dirty="0"/>
              <a:t>to ensure adequate oxygenation, or to remove excess carbon dioxide from the lungs. 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916832"/>
            <a:ext cx="26670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8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mechanical </a:t>
            </a:r>
            <a:r>
              <a:rPr lang="en-US" dirty="0"/>
              <a:t>ventilation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here </a:t>
            </a:r>
            <a:r>
              <a:rPr lang="en-US" dirty="0"/>
              <a:t>are two primary types of mechanical ventilation: </a:t>
            </a:r>
            <a:endParaRPr lang="en-US" dirty="0" smtClean="0"/>
          </a:p>
          <a:p>
            <a:r>
              <a:rPr lang="en-US" b="1" dirty="0" smtClean="0"/>
              <a:t>negative </a:t>
            </a:r>
            <a:r>
              <a:rPr lang="en-US" b="1" dirty="0"/>
              <a:t>pressure ventilation (NPV) </a:t>
            </a:r>
            <a:endParaRPr lang="en-US" b="1" dirty="0" smtClean="0"/>
          </a:p>
          <a:p>
            <a:r>
              <a:rPr lang="en-US" b="1" dirty="0" smtClean="0"/>
              <a:t>positive </a:t>
            </a:r>
            <a:r>
              <a:rPr lang="en-US" b="1" dirty="0"/>
              <a:t>pressure ventilation (PPV)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7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negative pressure ventilation (NPV) </a:t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853560"/>
          </a:xfrm>
        </p:spPr>
        <p:txBody>
          <a:bodyPr/>
          <a:lstStyle/>
          <a:p>
            <a:r>
              <a:rPr lang="en-US" dirty="0"/>
              <a:t> provides intermittent </a:t>
            </a:r>
            <a:r>
              <a:rPr lang="en-US" dirty="0">
                <a:solidFill>
                  <a:srgbClr val="FF0000"/>
                </a:solidFill>
              </a:rPr>
              <a:t>non-invasive </a:t>
            </a:r>
            <a:r>
              <a:rPr lang="en-US" dirty="0" err="1">
                <a:solidFill>
                  <a:srgbClr val="FF0000"/>
                </a:solidFill>
              </a:rPr>
              <a:t>ventilatory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assistance for patients with advanced </a:t>
            </a:r>
            <a:r>
              <a:rPr lang="en-US" dirty="0">
                <a:solidFill>
                  <a:srgbClr val="FF0000"/>
                </a:solidFill>
              </a:rPr>
              <a:t>chronic obstructive lung disease. Upper airway obstruction during </a:t>
            </a:r>
            <a:r>
              <a:rPr lang="en-US" dirty="0" smtClean="0">
                <a:solidFill>
                  <a:srgbClr val="FF0000"/>
                </a:solidFill>
              </a:rPr>
              <a:t>sleep . </a:t>
            </a:r>
            <a:r>
              <a:rPr lang="en-US" dirty="0">
                <a:solidFill>
                  <a:srgbClr val="FF0000"/>
                </a:solidFill>
              </a:rPr>
              <a:t>And poliomyelitis ventilation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939" y="3861048"/>
            <a:ext cx="3568029" cy="2232248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82394"/>
            <a:ext cx="3230488" cy="243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1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/>
              <a:t>positive pressure ventilation (PPV)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389120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Delivery gas to the patient under </a:t>
            </a:r>
            <a:r>
              <a:rPr lang="en-US" sz="3600" dirty="0" smtClean="0">
                <a:solidFill>
                  <a:srgbClr val="FF0000"/>
                </a:solidFill>
              </a:rPr>
              <a:t>positive pressure</a:t>
            </a:r>
            <a:r>
              <a:rPr lang="en-US" sz="3600" dirty="0" smtClean="0"/>
              <a:t> during the inspiratory phase </a:t>
            </a:r>
          </a:p>
          <a:p>
            <a:r>
              <a:rPr lang="en-US" sz="3600" dirty="0" smtClean="0"/>
              <a:t>Tow types of PPV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1-</a:t>
            </a:r>
            <a:r>
              <a:rPr lang="en-US" sz="3600" dirty="0" smtClean="0">
                <a:solidFill>
                  <a:srgbClr val="FF0000"/>
                </a:solidFill>
              </a:rPr>
              <a:t>Non Invasive </a:t>
            </a:r>
            <a:r>
              <a:rPr lang="en-US" sz="4000" dirty="0">
                <a:solidFill>
                  <a:srgbClr val="FF0000"/>
                </a:solidFill>
              </a:rPr>
              <a:t>positive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Mechanical Ventilation </a:t>
            </a:r>
            <a:r>
              <a:rPr lang="en-US" sz="3600" dirty="0" smtClean="0">
                <a:solidFill>
                  <a:srgbClr val="00B050"/>
                </a:solidFill>
              </a:rPr>
              <a:t>((NIPMV))</a:t>
            </a:r>
          </a:p>
          <a:p>
            <a:r>
              <a:rPr lang="en-US" sz="3600" b="1" dirty="0" smtClean="0">
                <a:solidFill>
                  <a:srgbClr val="FF0000"/>
                </a:solidFill>
              </a:rPr>
              <a:t>2-</a:t>
            </a:r>
            <a:r>
              <a:rPr lang="en-US" sz="3600" dirty="0" smtClean="0">
                <a:solidFill>
                  <a:srgbClr val="FF0000"/>
                </a:solidFill>
              </a:rPr>
              <a:t>Invasive </a:t>
            </a:r>
            <a:r>
              <a:rPr lang="en-US" sz="4000" dirty="0">
                <a:solidFill>
                  <a:srgbClr val="FF0000"/>
                </a:solidFill>
              </a:rPr>
              <a:t>positive</a:t>
            </a:r>
            <a:r>
              <a:rPr lang="en-US" sz="3600" dirty="0" smtClean="0">
                <a:solidFill>
                  <a:srgbClr val="FF0000"/>
                </a:solidFill>
              </a:rPr>
              <a:t> Mechanical Ventilation </a:t>
            </a:r>
            <a:r>
              <a:rPr lang="en-US" sz="3600" dirty="0" smtClean="0">
                <a:solidFill>
                  <a:srgbClr val="00B050"/>
                </a:solidFill>
              </a:rPr>
              <a:t>((IPMV))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3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Non </a:t>
            </a:r>
            <a:r>
              <a:rPr lang="en-US" sz="2800" dirty="0" smtClean="0"/>
              <a:t>Invasive </a:t>
            </a:r>
            <a:r>
              <a:rPr lang="en-US" sz="2800" dirty="0"/>
              <a:t>positive</a:t>
            </a:r>
            <a:r>
              <a:rPr lang="en-US" sz="2800" dirty="0" smtClean="0"/>
              <a:t> </a:t>
            </a:r>
            <a:r>
              <a:rPr lang="en-US" sz="2800" dirty="0"/>
              <a:t>Mechanical Ventilation </a:t>
            </a:r>
            <a:r>
              <a:rPr lang="en-US" sz="2800" dirty="0" smtClean="0"/>
              <a:t>NIPMV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28803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  mechanical support in which positive pressure delivers a </a:t>
            </a:r>
            <a:r>
              <a:rPr lang="en-US" dirty="0">
                <a:solidFill>
                  <a:srgbClr val="FF0000"/>
                </a:solidFill>
              </a:rPr>
              <a:t>mixture of air and oxygen </a:t>
            </a:r>
            <a:r>
              <a:rPr lang="en-US" dirty="0"/>
              <a:t>throughout the respiratory tree via a </a:t>
            </a:r>
            <a:r>
              <a:rPr lang="en-US" dirty="0">
                <a:solidFill>
                  <a:srgbClr val="FF0000"/>
                </a:solidFill>
              </a:rPr>
              <a:t>noninvasive interface</a:t>
            </a:r>
            <a:r>
              <a:rPr lang="en-US" dirty="0"/>
              <a:t>. </a:t>
            </a:r>
            <a:r>
              <a:rPr lang="en-US" dirty="0" smtClean="0"/>
              <a:t>delivery </a:t>
            </a:r>
            <a:r>
              <a:rPr lang="en-US" dirty="0"/>
              <a:t>of positive pressure ventilation through a noninvasive </a:t>
            </a:r>
            <a:r>
              <a:rPr lang="en-US" dirty="0" smtClean="0"/>
              <a:t>interface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, </a:t>
            </a:r>
            <a:r>
              <a:rPr lang="en-US" dirty="0">
                <a:solidFill>
                  <a:srgbClr val="00B050"/>
                </a:solidFill>
              </a:rPr>
              <a:t>nasal mask</a:t>
            </a:r>
            <a:r>
              <a:rPr lang="en-US" dirty="0"/>
              <a:t>, </a:t>
            </a:r>
            <a:r>
              <a:rPr lang="en-US" dirty="0" err="1" smtClean="0"/>
              <a:t>oronasal</a:t>
            </a:r>
            <a:r>
              <a:rPr lang="en-US" dirty="0" smtClean="0"/>
              <a:t> </a:t>
            </a:r>
            <a:r>
              <a:rPr lang="en-US" dirty="0"/>
              <a:t>mask, or </a:t>
            </a:r>
            <a:r>
              <a:rPr lang="en-US" dirty="0">
                <a:solidFill>
                  <a:srgbClr val="00B050"/>
                </a:solidFill>
              </a:rPr>
              <a:t>nasal plugs</a:t>
            </a:r>
            <a:r>
              <a:rPr lang="en-US" dirty="0" smtClean="0"/>
              <a:t>) is </a:t>
            </a:r>
            <a:r>
              <a:rPr lang="en-US" dirty="0"/>
              <a:t>applied throughout the respiratory cycle of a </a:t>
            </a:r>
            <a:r>
              <a:rPr lang="en-US" dirty="0">
                <a:solidFill>
                  <a:srgbClr val="FF0000"/>
                </a:solidFill>
              </a:rPr>
              <a:t>spontaneously </a:t>
            </a:r>
            <a:r>
              <a:rPr lang="en-US" dirty="0" smtClean="0">
                <a:solidFill>
                  <a:srgbClr val="FF0000"/>
                </a:solidFill>
              </a:rPr>
              <a:t>breathing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402278"/>
            <a:ext cx="2232248" cy="2134029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402277"/>
            <a:ext cx="1606258" cy="213402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924014"/>
            <a:ext cx="349885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1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Continuous positive airway pressure (CPAP)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35480"/>
            <a:ext cx="8579296" cy="4389120"/>
          </a:xfrm>
        </p:spPr>
        <p:txBody>
          <a:bodyPr>
            <a:noAutofit/>
          </a:bodyPr>
          <a:lstStyle/>
          <a:p>
            <a:r>
              <a:rPr lang="en-US" sz="3600" dirty="0"/>
              <a:t>CPAP is the most effective treatment for moderate to severe </a:t>
            </a:r>
            <a:r>
              <a:rPr lang="en-US" sz="3600" b="1" dirty="0">
                <a:solidFill>
                  <a:srgbClr val="FF9933"/>
                </a:solidFill>
                <a:hlinkClick r:id="rId2" tooltip="Obstructive sleep apnea"/>
              </a:rPr>
              <a:t>obstructive sleep </a:t>
            </a:r>
            <a:r>
              <a:rPr lang="en-US" sz="3600" b="1" dirty="0" smtClean="0">
                <a:solidFill>
                  <a:srgbClr val="FF9933"/>
                </a:solidFill>
                <a:hlinkClick r:id="rId2" tooltip="Obstructive sleep apnea"/>
              </a:rPr>
              <a:t>apnea</a:t>
            </a:r>
            <a:r>
              <a:rPr lang="en-US" sz="3600" b="1" dirty="0" smtClean="0">
                <a:solidFill>
                  <a:srgbClr val="FF9933"/>
                </a:solidFill>
              </a:rPr>
              <a:t> OSA, </a:t>
            </a:r>
            <a:r>
              <a:rPr lang="en-US" sz="3600" b="1" dirty="0">
                <a:solidFill>
                  <a:srgbClr val="FF9933"/>
                </a:solidFill>
              </a:rPr>
              <a:t>mild/moderate ARDS</a:t>
            </a:r>
            <a:r>
              <a:rPr lang="en-US" sz="3600" b="1" dirty="0" smtClean="0">
                <a:solidFill>
                  <a:srgbClr val="FF9933"/>
                </a:solidFill>
              </a:rPr>
              <a:t>  and COPD . </a:t>
            </a:r>
            <a:r>
              <a:rPr lang="en-US" sz="3600" dirty="0" smtClean="0"/>
              <a:t>in </a:t>
            </a:r>
            <a:r>
              <a:rPr lang="en-US" sz="3600" dirty="0"/>
              <a:t>which the mild pressure from the CPAP </a:t>
            </a:r>
            <a:r>
              <a:rPr lang="en-US" sz="3600" dirty="0">
                <a:solidFill>
                  <a:srgbClr val="FF0000"/>
                </a:solidFill>
              </a:rPr>
              <a:t>prevents the airway from collapsing</a:t>
            </a:r>
            <a:r>
              <a:rPr lang="en-US" sz="3600" dirty="0"/>
              <a:t> or </a:t>
            </a:r>
            <a:r>
              <a:rPr lang="en-US" sz="3600" dirty="0">
                <a:solidFill>
                  <a:srgbClr val="FF0000"/>
                </a:solidFill>
              </a:rPr>
              <a:t>becoming </a:t>
            </a:r>
            <a:r>
              <a:rPr lang="en-US" sz="3600" dirty="0" smtClean="0">
                <a:solidFill>
                  <a:srgbClr val="FF0000"/>
                </a:solidFill>
              </a:rPr>
              <a:t>blocked </a:t>
            </a:r>
            <a:r>
              <a:rPr lang="en-US" sz="3600" dirty="0" smtClean="0"/>
              <a:t>.</a:t>
            </a:r>
            <a:r>
              <a:rPr lang="ar-IQ" sz="3600" dirty="0" smtClean="0"/>
              <a:t> </a:t>
            </a:r>
            <a:r>
              <a:rPr lang="en-US" sz="3600" dirty="0"/>
              <a:t>Recently it has been used in patients with </a:t>
            </a:r>
            <a:r>
              <a:rPr lang="en-US" sz="3600" dirty="0" err="1"/>
              <a:t>covid</a:t>
            </a:r>
            <a:r>
              <a:rPr lang="en-US" sz="3600" dirty="0"/>
              <a:t> </a:t>
            </a:r>
            <a:r>
              <a:rPr lang="en-US" sz="3600" dirty="0" smtClean="0"/>
              <a:t>- 19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223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Characterise</a:t>
            </a:r>
            <a:r>
              <a:rPr lang="en-US" dirty="0" smtClean="0"/>
              <a:t> CPAP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935480"/>
            <a:ext cx="8928992" cy="4389120"/>
          </a:xfrm>
        </p:spPr>
        <p:txBody>
          <a:bodyPr>
            <a:normAutofit/>
          </a:bodyPr>
          <a:lstStyle/>
          <a:p>
            <a:r>
              <a:rPr lang="en-US" dirty="0"/>
              <a:t>Improve oxygenation by </a:t>
            </a:r>
            <a:r>
              <a:rPr lang="en-US" dirty="0">
                <a:solidFill>
                  <a:srgbClr val="FF0000"/>
                </a:solidFill>
              </a:rPr>
              <a:t>increasing FRC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recruiting collapsed alveoli</a:t>
            </a:r>
          </a:p>
          <a:p>
            <a:r>
              <a:rPr lang="en-US" dirty="0"/>
              <a:t>It provides certain positive airway pressure throughout all phases of </a:t>
            </a:r>
            <a:r>
              <a:rPr lang="en-US" dirty="0">
                <a:solidFill>
                  <a:srgbClr val="FF0000"/>
                </a:solidFill>
              </a:rPr>
              <a:t>spontaneous ventilation</a:t>
            </a:r>
          </a:p>
          <a:p>
            <a:r>
              <a:rPr lang="en-US" dirty="0"/>
              <a:t>It is similar to breathing with your head stuck out of a moving car</a:t>
            </a:r>
          </a:p>
          <a:p>
            <a:r>
              <a:rPr lang="en-US" dirty="0"/>
              <a:t>CPAP » </a:t>
            </a:r>
            <a:r>
              <a:rPr lang="en-US" dirty="0" smtClean="0"/>
              <a:t>PEEP</a:t>
            </a:r>
          </a:p>
          <a:p>
            <a:r>
              <a:rPr lang="en-US" dirty="0"/>
              <a:t>an appropriate CPAP pressure </a:t>
            </a:r>
            <a:r>
              <a:rPr lang="en-US" dirty="0" smtClean="0"/>
              <a:t>is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b="1" dirty="0"/>
              <a:t>between </a:t>
            </a:r>
            <a:r>
              <a:rPr lang="en-US" b="1" dirty="0" smtClean="0">
                <a:solidFill>
                  <a:srgbClr val="FF0000"/>
                </a:solidFill>
              </a:rPr>
              <a:t>5 __ 15 </a:t>
            </a:r>
            <a:r>
              <a:rPr lang="en-US" b="1" dirty="0">
                <a:solidFill>
                  <a:srgbClr val="FF0000"/>
                </a:solidFill>
              </a:rPr>
              <a:t>cmH2O</a:t>
            </a:r>
            <a:r>
              <a:rPr lang="en-US" b="1" dirty="0"/>
              <a:t>, with an </a:t>
            </a:r>
            <a:r>
              <a:rPr lang="en-US" b="1" dirty="0">
                <a:solidFill>
                  <a:srgbClr val="FF0000"/>
                </a:solidFill>
              </a:rPr>
              <a:t>average of 10 cmH2O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0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1545</TotalTime>
  <Words>324</Words>
  <Application>Microsoft Office PowerPoint</Application>
  <PresentationFormat>عرض على الشاشة (3:4)‏</PresentationFormat>
  <Paragraphs>63</Paragraphs>
  <Slides>19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تدفق</vt:lpstr>
      <vt:lpstr>ICU</vt:lpstr>
      <vt:lpstr>عرض تقديمي في PowerPoint</vt:lpstr>
      <vt:lpstr>Artificial Ventilation</vt:lpstr>
      <vt:lpstr>Type of mechanical ventilation</vt:lpstr>
      <vt:lpstr>negative pressure ventilation (NPV)  </vt:lpstr>
      <vt:lpstr>positive pressure ventilation (PPV) </vt:lpstr>
      <vt:lpstr>Non Invasive positive Mechanical Ventilation NIPMV </vt:lpstr>
      <vt:lpstr>Continuous positive airway pressure (CPAP)</vt:lpstr>
      <vt:lpstr>Characterise CPAP</vt:lpstr>
      <vt:lpstr>عرض تقديمي في PowerPoint</vt:lpstr>
      <vt:lpstr>advantage of CPAP</vt:lpstr>
      <vt:lpstr>disadvantage of CPAP</vt:lpstr>
      <vt:lpstr>BIPAP</vt:lpstr>
      <vt:lpstr>عرض تقديمي في PowerPoint</vt:lpstr>
      <vt:lpstr>عرض تقديمي في PowerPoint</vt:lpstr>
      <vt:lpstr>عرض تقديمي في PowerPoint</vt:lpstr>
      <vt:lpstr>Advantage of BIPAP</vt:lpstr>
      <vt:lpstr>disadvantage of BIPAP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ICU</dc:title>
  <dc:creator>hp</dc:creator>
  <cp:lastModifiedBy>Maher</cp:lastModifiedBy>
  <cp:revision>22</cp:revision>
  <dcterms:created xsi:type="dcterms:W3CDTF">2022-11-05T17:42:25Z</dcterms:created>
  <dcterms:modified xsi:type="dcterms:W3CDTF">2023-10-22T18:39:07Z</dcterms:modified>
</cp:coreProperties>
</file>