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68" r:id="rId15"/>
    <p:sldId id="269" r:id="rId16"/>
    <p:sldId id="270" r:id="rId17"/>
    <p:sldId id="273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5" r:id="rId27"/>
    <p:sldId id="281" r:id="rId28"/>
    <p:sldId id="282" r:id="rId29"/>
    <p:sldId id="283" r:id="rId30"/>
    <p:sldId id="284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3C58B-18C1-4DCD-B978-C5C0397B6E4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71AE-814D-4056-8ACB-B72F2770F53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3C58B-18C1-4DCD-B978-C5C0397B6E4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71AE-814D-4056-8ACB-B72F2770F5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3C58B-18C1-4DCD-B978-C5C0397B6E4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71AE-814D-4056-8ACB-B72F2770F5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3C58B-18C1-4DCD-B978-C5C0397B6E4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71AE-814D-4056-8ACB-B72F2770F5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3C58B-18C1-4DCD-B978-C5C0397B6E4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71AE-814D-4056-8ACB-B72F2770F53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3C58B-18C1-4DCD-B978-C5C0397B6E4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71AE-814D-4056-8ACB-B72F2770F5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3C58B-18C1-4DCD-B978-C5C0397B6E4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71AE-814D-4056-8ACB-B72F2770F5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3C58B-18C1-4DCD-B978-C5C0397B6E4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71AE-814D-4056-8ACB-B72F2770F5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3C58B-18C1-4DCD-B978-C5C0397B6E4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71AE-814D-4056-8ACB-B72F2770F5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3C58B-18C1-4DCD-B978-C5C0397B6E4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371AE-814D-4056-8ACB-B72F2770F5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3C58B-18C1-4DCD-B978-C5C0397B6E4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73371AE-814D-4056-8ACB-B72F2770F53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823C58B-18C1-4DCD-B978-C5C0397B6E44}" type="datetimeFigureOut">
              <a:rPr lang="en-US" smtClean="0"/>
              <a:t>10/6/2023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73371AE-814D-4056-8ACB-B72F2770F530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ICU</a:t>
            </a: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76200" y="5029200"/>
            <a:ext cx="4114800" cy="14478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3200" b="1" dirty="0" smtClean="0"/>
              <a:t>Anesthesia </a:t>
            </a:r>
            <a:r>
              <a:rPr lang="en-US" sz="3200" b="1" dirty="0"/>
              <a:t>Technologist</a:t>
            </a:r>
            <a:br>
              <a:rPr lang="en-US" sz="3200" b="1" dirty="0"/>
            </a:b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sz="24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sz="24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2400" dirty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3200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3200" dirty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b="1" u="sng" dirty="0" err="1">
                <a:solidFill>
                  <a:schemeClr val="tx2">
                    <a:lumMod val="90000"/>
                  </a:schemeClr>
                </a:solidFill>
              </a:rPr>
              <a:t>Karrar</a:t>
            </a:r>
            <a:r>
              <a:rPr lang="en-US" sz="4000" b="1" u="sng" dirty="0">
                <a:solidFill>
                  <a:schemeClr val="tx2">
                    <a:lumMod val="90000"/>
                  </a:schemeClr>
                </a:solidFill>
              </a:rPr>
              <a:t> Nader AL-</a:t>
            </a:r>
            <a:r>
              <a:rPr lang="en-US" sz="4000" b="1" u="sng" dirty="0" err="1">
                <a:solidFill>
                  <a:schemeClr val="tx2">
                    <a:lumMod val="90000"/>
                  </a:schemeClr>
                </a:solidFill>
              </a:rPr>
              <a:t>Taie</a:t>
            </a:r>
            <a:endParaRPr lang="en-US" sz="3200" b="1" u="sng" dirty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4572000" y="5029200"/>
            <a:ext cx="4343400" cy="1600200"/>
          </a:xfrm>
          <a:prstGeom prst="rect">
            <a:avLst/>
          </a:prstGeom>
        </p:spPr>
        <p:txBody>
          <a:bodyPr vert="horz" lIns="0" rIns="18288">
            <a:normAutofit fontScale="77500" lnSpcReduction="200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Anesthesia Technologist</a:t>
            </a:r>
            <a:br>
              <a:rPr lang="en-US" sz="3200" b="1" dirty="0" smtClean="0"/>
            </a:b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</a:rPr>
              <a:t>BCS. Anesthesia. and IC</a:t>
            </a:r>
            <a:r>
              <a:rPr lang="ar-IQ" sz="2400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ar-IQ" sz="24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</a:rPr>
              <a:t>diploma. Community health</a:t>
            </a:r>
            <a: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en-US" sz="4000" b="1" u="sng" dirty="0" err="1" smtClean="0">
                <a:solidFill>
                  <a:schemeClr val="tx2">
                    <a:lumMod val="90000"/>
                  </a:schemeClr>
                </a:solidFill>
              </a:rPr>
              <a:t>Muneer</a:t>
            </a:r>
            <a:r>
              <a:rPr lang="en-US" sz="4000" b="1" u="sng" dirty="0" smtClean="0">
                <a:solidFill>
                  <a:schemeClr val="tx2">
                    <a:lumMod val="90000"/>
                  </a:schemeClr>
                </a:solidFill>
              </a:rPr>
              <a:t> Salman </a:t>
            </a:r>
            <a:r>
              <a:rPr lang="en-US" sz="4000" b="1" u="sng" dirty="0" err="1" smtClean="0">
                <a:solidFill>
                  <a:schemeClr val="tx2">
                    <a:lumMod val="90000"/>
                  </a:schemeClr>
                </a:solidFill>
              </a:rPr>
              <a:t>Hasan</a:t>
            </a:r>
            <a:endParaRPr lang="en-US" sz="3200" b="1" u="sng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2286000" y="3581400"/>
            <a:ext cx="4114800" cy="114300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smtClean="0"/>
              <a:t>L2</a:t>
            </a:r>
            <a:endParaRPr lang="en-US" sz="3200" b="1" u="sng" dirty="0" smtClean="0">
              <a:solidFill>
                <a:schemeClr val="bg1"/>
              </a:solidFill>
            </a:endParaRPr>
          </a:p>
          <a:p>
            <a:pPr algn="ctr"/>
            <a:endParaRPr lang="en-US" dirty="0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11765" cy="2334638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0"/>
            <a:ext cx="2209800" cy="233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757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3" y="152400"/>
            <a:ext cx="9367024" cy="6400800"/>
          </a:xfrm>
        </p:spPr>
      </p:pic>
    </p:spTree>
    <p:extLst>
      <p:ext uri="{BB962C8B-B14F-4D97-AF65-F5344CB8AC3E}">
        <p14:creationId xmlns:p14="http://schemas.microsoft.com/office/powerpoint/2010/main" val="2730321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9"/>
          <a:stretch/>
        </p:blipFill>
        <p:spPr>
          <a:xfrm>
            <a:off x="-15178" y="152400"/>
            <a:ext cx="9159178" cy="6212731"/>
          </a:xfrm>
        </p:spPr>
      </p:pic>
    </p:spTree>
    <p:extLst>
      <p:ext uri="{BB962C8B-B14F-4D97-AF65-F5344CB8AC3E}">
        <p14:creationId xmlns:p14="http://schemas.microsoft.com/office/powerpoint/2010/main" val="53863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simple face mask (SFM)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is </a:t>
            </a:r>
            <a:r>
              <a:rPr lang="en-US" sz="3600" dirty="0"/>
              <a:t>a basic disposable mask, made of clear plastic, to provide oxygen therapy for patients who are experiencing conditions such as </a:t>
            </a:r>
            <a:r>
              <a:rPr lang="en-US" sz="3600" dirty="0">
                <a:solidFill>
                  <a:srgbClr val="FF0000"/>
                </a:solidFill>
              </a:rPr>
              <a:t>chest pain </a:t>
            </a:r>
            <a:r>
              <a:rPr lang="en-US" sz="3600" dirty="0"/>
              <a:t>(possible </a:t>
            </a:r>
            <a:r>
              <a:rPr lang="en-US" sz="3600" dirty="0">
                <a:solidFill>
                  <a:srgbClr val="FF0000"/>
                </a:solidFill>
              </a:rPr>
              <a:t>heart attacks</a:t>
            </a:r>
            <a:r>
              <a:rPr lang="en-US" sz="3600" dirty="0"/>
              <a:t>), </a:t>
            </a:r>
            <a:r>
              <a:rPr lang="en-US" sz="3600" dirty="0">
                <a:solidFill>
                  <a:srgbClr val="FF0000"/>
                </a:solidFill>
              </a:rPr>
              <a:t>dizziness</a:t>
            </a:r>
            <a:r>
              <a:rPr lang="en-US" sz="3600" dirty="0"/>
              <a:t>, and </a:t>
            </a:r>
            <a:r>
              <a:rPr lang="en-US" sz="3600" dirty="0">
                <a:solidFill>
                  <a:srgbClr val="FF0000"/>
                </a:solidFill>
              </a:rPr>
              <a:t>minor hemorrhages</a:t>
            </a:r>
          </a:p>
        </p:txBody>
      </p:sp>
    </p:spTree>
    <p:extLst>
      <p:ext uri="{BB962C8B-B14F-4D97-AF65-F5344CB8AC3E}">
        <p14:creationId xmlns:p14="http://schemas.microsoft.com/office/powerpoint/2010/main" val="27615757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6" r="8046"/>
          <a:stretch/>
        </p:blipFill>
        <p:spPr>
          <a:xfrm>
            <a:off x="-228600" y="68093"/>
            <a:ext cx="4377448" cy="6366753"/>
          </a:xfrm>
        </p:spPr>
      </p:pic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" r="20284"/>
          <a:stretch/>
        </p:blipFill>
        <p:spPr>
          <a:xfrm>
            <a:off x="4114800" y="32426"/>
            <a:ext cx="53113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580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601" y="35668"/>
            <a:ext cx="9239601" cy="6459166"/>
          </a:xfrm>
        </p:spPr>
      </p:pic>
    </p:spTree>
    <p:extLst>
      <p:ext uri="{BB962C8B-B14F-4D97-AF65-F5344CB8AC3E}">
        <p14:creationId xmlns:p14="http://schemas.microsoft.com/office/powerpoint/2010/main" val="4080965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</a:t>
            </a:r>
            <a:r>
              <a:rPr lang="en-US" dirty="0" err="1"/>
              <a:t>rebreather</a:t>
            </a:r>
            <a:r>
              <a:rPr lang="en-US" dirty="0"/>
              <a:t> mask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is </a:t>
            </a:r>
            <a:r>
              <a:rPr lang="en-US" sz="3600" dirty="0"/>
              <a:t>a special medical device that helps provide you with oxygen in emergencies. These masks help people who can still breathe on their own but need a lot of </a:t>
            </a:r>
            <a:r>
              <a:rPr lang="en-US" sz="3600" dirty="0">
                <a:solidFill>
                  <a:srgbClr val="FF0000"/>
                </a:solidFill>
              </a:rPr>
              <a:t>extra oxygen</a:t>
            </a:r>
            <a:r>
              <a:rPr lang="en-US" sz="3600" dirty="0"/>
              <a:t>. Non-</a:t>
            </a:r>
            <a:r>
              <a:rPr lang="en-US" sz="3600" dirty="0" err="1"/>
              <a:t>rebreather</a:t>
            </a:r>
            <a:r>
              <a:rPr lang="en-US" sz="3600" dirty="0"/>
              <a:t> masks are used to treat several conditions</a:t>
            </a:r>
          </a:p>
        </p:txBody>
      </p:sp>
    </p:spTree>
    <p:extLst>
      <p:ext uri="{BB962C8B-B14F-4D97-AF65-F5344CB8AC3E}">
        <p14:creationId xmlns:p14="http://schemas.microsoft.com/office/powerpoint/2010/main" val="226999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6485"/>
            <a:ext cx="4982424" cy="6545094"/>
          </a:xfrm>
        </p:spPr>
      </p:pic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76"/>
          <a:stretch/>
        </p:blipFill>
        <p:spPr>
          <a:xfrm>
            <a:off x="3923491" y="-19455"/>
            <a:ext cx="52480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3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76200"/>
            <a:ext cx="9735061" cy="6634264"/>
          </a:xfrm>
        </p:spPr>
      </p:pic>
    </p:spTree>
    <p:extLst>
      <p:ext uri="{BB962C8B-B14F-4D97-AF65-F5344CB8AC3E}">
        <p14:creationId xmlns:p14="http://schemas.microsoft.com/office/powerpoint/2010/main" val="8268258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0"/>
            <a:ext cx="9405256" cy="6705600"/>
          </a:xfrm>
        </p:spPr>
      </p:pic>
    </p:spTree>
    <p:extLst>
      <p:ext uri="{BB962C8B-B14F-4D97-AF65-F5344CB8AC3E}">
        <p14:creationId xmlns:p14="http://schemas.microsoft.com/office/powerpoint/2010/main" val="212901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0"/>
            <a:ext cx="9941798" cy="6858000"/>
          </a:xfrm>
        </p:spPr>
      </p:pic>
    </p:spTree>
    <p:extLst>
      <p:ext uri="{BB962C8B-B14F-4D97-AF65-F5344CB8AC3E}">
        <p14:creationId xmlns:p14="http://schemas.microsoft.com/office/powerpoint/2010/main" val="2349301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oxygen delivery system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 oxygen delivery system is </a:t>
            </a:r>
            <a:r>
              <a:rPr lang="en-US" sz="3600" b="1" dirty="0"/>
              <a:t>a device used to </a:t>
            </a:r>
            <a:r>
              <a:rPr lang="en-US" sz="3600" b="1" dirty="0">
                <a:solidFill>
                  <a:srgbClr val="FF0000"/>
                </a:solidFill>
              </a:rPr>
              <a:t>administer</a:t>
            </a:r>
            <a:r>
              <a:rPr lang="en-US" sz="3600" b="1" dirty="0"/>
              <a:t>, </a:t>
            </a:r>
            <a:r>
              <a:rPr lang="en-US" sz="3600" b="1" dirty="0">
                <a:solidFill>
                  <a:srgbClr val="FF0000"/>
                </a:solidFill>
              </a:rPr>
              <a:t>regulate</a:t>
            </a:r>
            <a:r>
              <a:rPr lang="en-US" sz="3600" b="1" dirty="0"/>
              <a:t>, and supplement oxygen to a subject to </a:t>
            </a:r>
            <a:r>
              <a:rPr lang="en-US" sz="3600" b="1" dirty="0">
                <a:solidFill>
                  <a:srgbClr val="FF0000"/>
                </a:solidFill>
              </a:rPr>
              <a:t>increase</a:t>
            </a:r>
            <a:r>
              <a:rPr lang="en-US" sz="3600" b="1" dirty="0"/>
              <a:t> the </a:t>
            </a:r>
            <a:r>
              <a:rPr lang="en-US" sz="3600" b="1" dirty="0">
                <a:solidFill>
                  <a:srgbClr val="FF0000"/>
                </a:solidFill>
              </a:rPr>
              <a:t>arterial oxygenation</a:t>
            </a:r>
            <a:r>
              <a:rPr lang="en-US" sz="3600" dirty="0"/>
              <a:t>. In general, the system entrains oxygen and air to prepare a fixed concentration required for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23707054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smtClean="0"/>
              <a:t>The </a:t>
            </a:r>
            <a:r>
              <a:rPr lang="en-US" sz="5400" dirty="0" err="1" smtClean="0"/>
              <a:t>Venturi</a:t>
            </a:r>
            <a:r>
              <a:rPr lang="en-US" sz="5400" dirty="0" smtClean="0"/>
              <a:t> mask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is </a:t>
            </a:r>
            <a:r>
              <a:rPr lang="en-US" sz="3200" dirty="0"/>
              <a:t>a medical device to deliver a known oxygen concentration to patients on controlled oxygen therapy. The mask was invented by Moran Campbell at McMaster University Medical School as a replacement for intermittent oxygen treatment</a:t>
            </a:r>
          </a:p>
        </p:txBody>
      </p:sp>
    </p:spTree>
    <p:extLst>
      <p:ext uri="{BB962C8B-B14F-4D97-AF65-F5344CB8AC3E}">
        <p14:creationId xmlns:p14="http://schemas.microsoft.com/office/powerpoint/2010/main" val="4795957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52857" cy="6477000"/>
          </a:xfrm>
        </p:spPr>
      </p:pic>
    </p:spTree>
    <p:extLst>
      <p:ext uri="{BB962C8B-B14F-4D97-AF65-F5344CB8AC3E}">
        <p14:creationId xmlns:p14="http://schemas.microsoft.com/office/powerpoint/2010/main" val="1492079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21964" cy="7010400"/>
          </a:xfrm>
        </p:spPr>
      </p:pic>
    </p:spTree>
    <p:extLst>
      <p:ext uri="{BB962C8B-B14F-4D97-AF65-F5344CB8AC3E}">
        <p14:creationId xmlns:p14="http://schemas.microsoft.com/office/powerpoint/2010/main" val="243044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52"/>
          <a:stretch/>
        </p:blipFill>
        <p:spPr>
          <a:xfrm>
            <a:off x="1" y="533400"/>
            <a:ext cx="9144000" cy="5562600"/>
          </a:xfrm>
        </p:spPr>
      </p:pic>
    </p:spTree>
    <p:extLst>
      <p:ext uri="{BB962C8B-B14F-4D97-AF65-F5344CB8AC3E}">
        <p14:creationId xmlns:p14="http://schemas.microsoft.com/office/powerpoint/2010/main" val="122064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عنصر نائب للمحتوى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0" y="17833"/>
            <a:ext cx="9601200" cy="6747510"/>
          </a:xfrm>
        </p:spPr>
      </p:pic>
    </p:spTree>
    <p:extLst>
      <p:ext uri="{BB962C8B-B14F-4D97-AF65-F5344CB8AC3E}">
        <p14:creationId xmlns:p14="http://schemas.microsoft.com/office/powerpoint/2010/main" val="24605474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AMBU-bag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Bag Valve Mask (AMBU-bag). Used for manual ventilation of the patient in case of a respiratory emergency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2485554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-152400"/>
            <a:ext cx="9982200" cy="7703942"/>
          </a:xfrm>
        </p:spPr>
      </p:pic>
    </p:spTree>
    <p:extLst>
      <p:ext uri="{BB962C8B-B14F-4D97-AF65-F5344CB8AC3E}">
        <p14:creationId xmlns:p14="http://schemas.microsoft.com/office/powerpoint/2010/main" val="20645166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400"/>
            <a:ext cx="9144000" cy="5080000"/>
          </a:xfrm>
        </p:spPr>
      </p:pic>
    </p:spTree>
    <p:extLst>
      <p:ext uri="{BB962C8B-B14F-4D97-AF65-F5344CB8AC3E}">
        <p14:creationId xmlns:p14="http://schemas.microsoft.com/office/powerpoint/2010/main" val="16194067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200" cy="6746071"/>
          </a:xfrm>
        </p:spPr>
      </p:pic>
    </p:spTree>
    <p:extLst>
      <p:ext uri="{BB962C8B-B14F-4D97-AF65-F5344CB8AC3E}">
        <p14:creationId xmlns:p14="http://schemas.microsoft.com/office/powerpoint/2010/main" val="34193667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9296400" cy="7138668"/>
          </a:xfrm>
        </p:spPr>
      </p:pic>
    </p:spTree>
    <p:extLst>
      <p:ext uri="{BB962C8B-B14F-4D97-AF65-F5344CB8AC3E}">
        <p14:creationId xmlns:p14="http://schemas.microsoft.com/office/powerpoint/2010/main" val="1971558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36271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FiO2</a:t>
            </a:r>
            <a:r>
              <a:rPr lang="en-US" dirty="0" smtClean="0"/>
              <a:t>:  </a:t>
            </a:r>
            <a:r>
              <a:rPr lang="en-US" dirty="0"/>
              <a:t>is </a:t>
            </a:r>
            <a:r>
              <a:rPr lang="en-US" b="1" dirty="0"/>
              <a:t>the concentration of oxygen in the gas </a:t>
            </a:r>
            <a:r>
              <a:rPr lang="en-US" b="1" dirty="0" smtClean="0"/>
              <a:t>mixture .normally there is oxygen in the air at </a:t>
            </a:r>
            <a:r>
              <a:rPr lang="en-US" b="1" dirty="0" smtClean="0">
                <a:solidFill>
                  <a:srgbClr val="FF0000"/>
                </a:solidFill>
              </a:rPr>
              <a:t>21%</a:t>
            </a:r>
          </a:p>
          <a:p>
            <a:r>
              <a:rPr lang="en-US" b="1" dirty="0">
                <a:solidFill>
                  <a:srgbClr val="FF0000"/>
                </a:solidFill>
              </a:rPr>
              <a:t>SpO2</a:t>
            </a:r>
            <a:r>
              <a:rPr lang="en-US" b="1" dirty="0"/>
              <a:t> :Oxygen saturation measures the percentage </a:t>
            </a:r>
            <a:r>
              <a:rPr lang="en-US" b="1" dirty="0" smtClean="0"/>
              <a:t>of </a:t>
            </a:r>
            <a:r>
              <a:rPr lang="en-US" b="1" dirty="0" err="1" smtClean="0">
                <a:solidFill>
                  <a:srgbClr val="FF0000"/>
                </a:solidFill>
              </a:rPr>
              <a:t>oxyhemoglobin</a:t>
            </a:r>
            <a:r>
              <a:rPr lang="en-US" b="1" dirty="0" smtClean="0"/>
              <a:t> </a:t>
            </a:r>
            <a:r>
              <a:rPr lang="en-US" b="1" dirty="0"/>
              <a:t>(oxygen-bound hemoglobin) in the blood, and it is represented as arterial oxygen </a:t>
            </a:r>
            <a:r>
              <a:rPr lang="en-US" b="1" dirty="0" smtClean="0"/>
              <a:t>saturation</a:t>
            </a:r>
          </a:p>
          <a:p>
            <a:r>
              <a:rPr lang="en-US" b="1" dirty="0">
                <a:solidFill>
                  <a:srgbClr val="FF0000"/>
                </a:solidFill>
              </a:rPr>
              <a:t>PaO2</a:t>
            </a:r>
            <a:r>
              <a:rPr lang="en-US" b="1" dirty="0"/>
              <a:t> : the oxygen pressure in </a:t>
            </a:r>
            <a:r>
              <a:rPr lang="en-US" b="1" dirty="0">
                <a:solidFill>
                  <a:srgbClr val="FF0000"/>
                </a:solidFill>
              </a:rPr>
              <a:t>arterial blood</a:t>
            </a:r>
            <a:r>
              <a:rPr lang="en-US" b="1" dirty="0"/>
              <a:t>. The PaO2 reflects how well oxygen is able to move from the lungs to the </a:t>
            </a:r>
            <a:r>
              <a:rPr lang="en-US" b="1" dirty="0" smtClean="0"/>
              <a:t>blood</a:t>
            </a:r>
          </a:p>
          <a:p>
            <a:r>
              <a:rPr lang="en-US" b="1" dirty="0">
                <a:solidFill>
                  <a:srgbClr val="FF0000"/>
                </a:solidFill>
              </a:rPr>
              <a:t>dead space </a:t>
            </a:r>
            <a:r>
              <a:rPr lang="en-US" dirty="0" smtClean="0"/>
              <a:t>: in </a:t>
            </a:r>
            <a:r>
              <a:rPr lang="en-US" dirty="0"/>
              <a:t>the average adult, </a:t>
            </a:r>
            <a:r>
              <a:rPr lang="en-US" b="1" dirty="0"/>
              <a:t>approximately </a:t>
            </a:r>
            <a:r>
              <a:rPr lang="en-US" b="1" dirty="0">
                <a:solidFill>
                  <a:srgbClr val="FF0000"/>
                </a:solidFill>
              </a:rPr>
              <a:t>150 mL </a:t>
            </a:r>
            <a:r>
              <a:rPr lang="en-US" b="1" dirty="0"/>
              <a:t>of the air that is inhaled with each breath never reaches the alveoli</a:t>
            </a:r>
            <a:r>
              <a:rPr lang="en-US" dirty="0"/>
              <a:t>. It fills the nose, mouth, larynx, trachea, bronchi, and bronchioles, a volume known as the “dead space.” This air is not available for gas mixing and exchange</a:t>
            </a:r>
            <a:endParaRPr lang="en-US" b="1" dirty="0" smtClean="0"/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9819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-150382"/>
            <a:ext cx="8454957" cy="7019731"/>
          </a:xfrm>
        </p:spPr>
      </p:pic>
    </p:spTree>
    <p:extLst>
      <p:ext uri="{BB962C8B-B14F-4D97-AF65-F5344CB8AC3E}">
        <p14:creationId xmlns:p14="http://schemas.microsoft.com/office/powerpoint/2010/main" val="13134253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457200"/>
            <a:ext cx="11399640" cy="5943600"/>
          </a:xfrm>
        </p:spPr>
      </p:pic>
    </p:spTree>
    <p:extLst>
      <p:ext uri="{BB962C8B-B14F-4D97-AF65-F5344CB8AC3E}">
        <p14:creationId xmlns:p14="http://schemas.microsoft.com/office/powerpoint/2010/main" val="10295943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228600"/>
            <a:ext cx="8695495" cy="5791200"/>
          </a:xfrm>
        </p:spPr>
      </p:pic>
    </p:spTree>
    <p:extLst>
      <p:ext uri="{BB962C8B-B14F-4D97-AF65-F5344CB8AC3E}">
        <p14:creationId xmlns:p14="http://schemas.microsoft.com/office/powerpoint/2010/main" val="8784716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-1143000"/>
            <a:ext cx="7772400" cy="7876961"/>
          </a:xfrm>
        </p:spPr>
      </p:pic>
    </p:spTree>
    <p:extLst>
      <p:ext uri="{BB962C8B-B14F-4D97-AF65-F5344CB8AC3E}">
        <p14:creationId xmlns:p14="http://schemas.microsoft.com/office/powerpoint/2010/main" val="26956700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8600"/>
            <a:ext cx="9525000" cy="7696200"/>
          </a:xfrm>
        </p:spPr>
      </p:pic>
    </p:spTree>
    <p:extLst>
      <p:ext uri="{BB962C8B-B14F-4D97-AF65-F5344CB8AC3E}">
        <p14:creationId xmlns:p14="http://schemas.microsoft.com/office/powerpoint/2010/main" val="414204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6200"/>
            <a:ext cx="9296401" cy="6188969"/>
          </a:xfrm>
        </p:spPr>
      </p:pic>
    </p:spTree>
    <p:extLst>
      <p:ext uri="{BB962C8B-B14F-4D97-AF65-F5344CB8AC3E}">
        <p14:creationId xmlns:p14="http://schemas.microsoft.com/office/powerpoint/2010/main" val="217381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04800" y="685800"/>
            <a:ext cx="8229600" cy="438912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Hypoxia</a:t>
            </a:r>
            <a:r>
              <a:rPr lang="en-US" b="1" dirty="0"/>
              <a:t> :Hypoxia </a:t>
            </a:r>
            <a:r>
              <a:rPr lang="en-US" b="1" dirty="0">
                <a:solidFill>
                  <a:srgbClr val="FF0000"/>
                </a:solidFill>
              </a:rPr>
              <a:t>is low levels of oxygen </a:t>
            </a:r>
            <a:r>
              <a:rPr lang="en-US" b="1" dirty="0"/>
              <a:t>in </a:t>
            </a:r>
            <a:r>
              <a:rPr lang="en-US" b="1" dirty="0" smtClean="0"/>
              <a:t>the </a:t>
            </a:r>
            <a:r>
              <a:rPr lang="en-US" b="1" dirty="0">
                <a:solidFill>
                  <a:srgbClr val="FF0000"/>
                </a:solidFill>
              </a:rPr>
              <a:t>body tissues</a:t>
            </a:r>
            <a:r>
              <a:rPr lang="en-US" b="1" dirty="0"/>
              <a:t>. It causes symptoms like </a:t>
            </a:r>
            <a:r>
              <a:rPr lang="en-US" b="1" dirty="0">
                <a:solidFill>
                  <a:srgbClr val="FF0000"/>
                </a:solidFill>
              </a:rPr>
              <a:t>confusion</a:t>
            </a:r>
            <a:r>
              <a:rPr lang="en-US" b="1" dirty="0"/>
              <a:t>, </a:t>
            </a:r>
            <a:r>
              <a:rPr lang="en-US" b="1" dirty="0">
                <a:solidFill>
                  <a:srgbClr val="FF0000"/>
                </a:solidFill>
              </a:rPr>
              <a:t>restlessness</a:t>
            </a:r>
            <a:r>
              <a:rPr lang="en-US" b="1" dirty="0"/>
              <a:t>, difficulty breathing,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054860"/>
            <a:ext cx="8763000" cy="480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81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6200" y="704088"/>
            <a:ext cx="9067800" cy="1658112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Hypoxemia</a:t>
            </a:r>
            <a:r>
              <a:rPr lang="en-US" sz="3200" dirty="0" smtClean="0"/>
              <a:t> </a:t>
            </a:r>
            <a:r>
              <a:rPr lang="en-US" sz="3200" dirty="0"/>
              <a:t>is a low level of oxygen in the blood. It starts in blood vessels </a:t>
            </a:r>
            <a:r>
              <a:rPr lang="en-US" sz="3200" dirty="0" smtClean="0"/>
              <a:t>(( </a:t>
            </a:r>
            <a:r>
              <a:rPr lang="en-US" sz="3200" dirty="0" smtClean="0">
                <a:solidFill>
                  <a:srgbClr val="FF0000"/>
                </a:solidFill>
              </a:rPr>
              <a:t>arteries</a:t>
            </a:r>
            <a:r>
              <a:rPr lang="en-US" sz="3200" dirty="0" smtClean="0"/>
              <a:t>)). </a:t>
            </a:r>
            <a:r>
              <a:rPr lang="en-US" sz="3200" dirty="0"/>
              <a:t>Hypoxemia </a:t>
            </a:r>
            <a:r>
              <a:rPr lang="en-US" sz="3200" dirty="0" smtClean="0"/>
              <a:t>It's </a:t>
            </a:r>
            <a:r>
              <a:rPr lang="en-US" sz="3200" dirty="0"/>
              <a:t>a sign of a problem </a:t>
            </a:r>
            <a:r>
              <a:rPr lang="en-US" sz="3200" dirty="0" smtClean="0"/>
              <a:t>in </a:t>
            </a:r>
            <a:r>
              <a:rPr lang="en-US" sz="3200" dirty="0" smtClean="0">
                <a:solidFill>
                  <a:srgbClr val="FF0000"/>
                </a:solidFill>
              </a:rPr>
              <a:t>breathing</a:t>
            </a:r>
            <a:r>
              <a:rPr lang="en-US" sz="3200" dirty="0" smtClean="0"/>
              <a:t> </a:t>
            </a:r>
            <a:r>
              <a:rPr lang="en-US" sz="3200" dirty="0"/>
              <a:t>or </a:t>
            </a:r>
            <a:r>
              <a:rPr lang="en-US" sz="3200" dirty="0">
                <a:solidFill>
                  <a:srgbClr val="FF0000"/>
                </a:solidFill>
              </a:rPr>
              <a:t>blood flow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21"/>
          <a:stretch/>
        </p:blipFill>
        <p:spPr>
          <a:xfrm>
            <a:off x="0" y="2590800"/>
            <a:ext cx="9008075" cy="3683540"/>
          </a:xfrm>
        </p:spPr>
      </p:pic>
    </p:spTree>
    <p:extLst>
      <p:ext uri="{BB962C8B-B14F-4D97-AF65-F5344CB8AC3E}">
        <p14:creationId xmlns:p14="http://schemas.microsoft.com/office/powerpoint/2010/main" val="4169437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84" y="-1"/>
            <a:ext cx="9173183" cy="6421229"/>
          </a:xfrm>
        </p:spPr>
      </p:pic>
    </p:spTree>
    <p:extLst>
      <p:ext uri="{BB962C8B-B14F-4D97-AF65-F5344CB8AC3E}">
        <p14:creationId xmlns:p14="http://schemas.microsoft.com/office/powerpoint/2010/main" val="2066800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990600"/>
          </a:xfrm>
        </p:spPr>
        <p:txBody>
          <a:bodyPr>
            <a:normAutofit/>
          </a:bodyPr>
          <a:lstStyle/>
          <a:p>
            <a:r>
              <a:rPr lang="en-US" sz="5400" dirty="0"/>
              <a:t>nasal </a:t>
            </a:r>
            <a:r>
              <a:rPr lang="en-US" sz="5400" dirty="0" smtClean="0"/>
              <a:t>cannula / nasal prongs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28800"/>
            <a:ext cx="8458200" cy="4495800"/>
          </a:xfrm>
        </p:spPr>
        <p:txBody>
          <a:bodyPr>
            <a:normAutofit/>
          </a:bodyPr>
          <a:lstStyle/>
          <a:p>
            <a:r>
              <a:rPr lang="en-US" sz="3200" dirty="0"/>
              <a:t>A nasal cannula is a medical device to provide supplemental oxygen therapy to people who have lower oxygen levels. There are two types of nasal cannulas: </a:t>
            </a:r>
            <a:r>
              <a:rPr lang="en-US" sz="3200" b="1" dirty="0" smtClean="0"/>
              <a:t>low flow </a:t>
            </a:r>
            <a:r>
              <a:rPr lang="en-US" sz="3200" dirty="0" smtClean="0"/>
              <a:t>and </a:t>
            </a:r>
            <a:r>
              <a:rPr lang="en-US" sz="3200" b="1" dirty="0"/>
              <a:t>high </a:t>
            </a:r>
            <a:r>
              <a:rPr lang="en-US" sz="3200" b="1" dirty="0" smtClean="0"/>
              <a:t>flow</a:t>
            </a:r>
            <a:r>
              <a:rPr lang="en-US" sz="3200" dirty="0"/>
              <a:t>. The device has two prongs and sits below the nose</a:t>
            </a:r>
          </a:p>
        </p:txBody>
      </p:sp>
    </p:spTree>
    <p:extLst>
      <p:ext uri="{BB962C8B-B14F-4D97-AF65-F5344CB8AC3E}">
        <p14:creationId xmlns:p14="http://schemas.microsoft.com/office/powerpoint/2010/main" val="1428009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عنصر نائب للمحتوى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4354949" cy="6019800"/>
          </a:xfrm>
        </p:spPr>
      </p:pic>
      <p:pic>
        <p:nvPicPr>
          <p:cNvPr id="8" name="صورة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3" r="9964"/>
          <a:stretch/>
        </p:blipFill>
        <p:spPr>
          <a:xfrm>
            <a:off x="4416357" y="152399"/>
            <a:ext cx="4575243" cy="611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1658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207</TotalTime>
  <Words>231</Words>
  <Application>Microsoft Office PowerPoint</Application>
  <PresentationFormat>عرض على الشاشة (3:4)‏</PresentationFormat>
  <Paragraphs>22</Paragraphs>
  <Slides>34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34</vt:i4>
      </vt:variant>
    </vt:vector>
  </HeadingPairs>
  <TitlesOfParts>
    <vt:vector size="35" baseType="lpstr">
      <vt:lpstr>تدفق</vt:lpstr>
      <vt:lpstr>ICU</vt:lpstr>
      <vt:lpstr>oxygen delivery system</vt:lpstr>
      <vt:lpstr>عرض تقديمي في PowerPoint</vt:lpstr>
      <vt:lpstr>عرض تقديمي في PowerPoint</vt:lpstr>
      <vt:lpstr>عرض تقديمي في PowerPoint</vt:lpstr>
      <vt:lpstr>Hypoxemia is a low level of oxygen in the blood. It starts in blood vessels (( arteries)). Hypoxemia It's a sign of a problem in breathing or blood flow</vt:lpstr>
      <vt:lpstr>عرض تقديمي في PowerPoint</vt:lpstr>
      <vt:lpstr>nasal cannula / nasal prongs</vt:lpstr>
      <vt:lpstr>عرض تقديمي في PowerPoint</vt:lpstr>
      <vt:lpstr>عرض تقديمي في PowerPoint</vt:lpstr>
      <vt:lpstr>عرض تقديمي في PowerPoint</vt:lpstr>
      <vt:lpstr>The simple face mask (SFM)</vt:lpstr>
      <vt:lpstr>عرض تقديمي في PowerPoint</vt:lpstr>
      <vt:lpstr>عرض تقديمي في PowerPoint</vt:lpstr>
      <vt:lpstr>non-rebreather mask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The Venturi mask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AMBU-bag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ICU</dc:title>
  <dc:creator>Maher</dc:creator>
  <cp:lastModifiedBy>Maher</cp:lastModifiedBy>
  <cp:revision>17</cp:revision>
  <dcterms:created xsi:type="dcterms:W3CDTF">2022-10-27T18:51:16Z</dcterms:created>
  <dcterms:modified xsi:type="dcterms:W3CDTF">2023-10-06T18:29:40Z</dcterms:modified>
</cp:coreProperties>
</file>