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78" r:id="rId2"/>
    <p:sldId id="277" r:id="rId3"/>
    <p:sldId id="257" r:id="rId4"/>
    <p:sldId id="258" r:id="rId5"/>
    <p:sldId id="259" r:id="rId6"/>
    <p:sldId id="260" r:id="rId7"/>
    <p:sldId id="261" r:id="rId8"/>
    <p:sldId id="274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5" r:id="rId22"/>
    <p:sldId id="276" r:id="rId2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5" d="100"/>
          <a:sy n="65" d="100"/>
        </p:scale>
        <p:origin x="-129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f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fif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f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ICU</a:t>
            </a: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76200" y="5029200"/>
            <a:ext cx="4114800" cy="14478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sz="3200" b="1" dirty="0" smtClean="0"/>
              <a:t>Anesthesia </a:t>
            </a:r>
            <a:r>
              <a:rPr lang="en-US" sz="3200" b="1" dirty="0"/>
              <a:t>Technologist</a:t>
            </a:r>
            <a:br>
              <a:rPr lang="en-US" sz="3200" b="1" dirty="0"/>
            </a:br>
            <a:r>
              <a:rPr lang="en-US" sz="2400" dirty="0">
                <a:solidFill>
                  <a:schemeClr val="tx2">
                    <a:lumMod val="90000"/>
                  </a:schemeClr>
                </a:solidFill>
              </a:rPr>
              <a:t>BCS. Anesthesia. and IC</a:t>
            </a:r>
            <a:r>
              <a:rPr lang="ar-IQ" sz="2400" dirty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ar-IQ" sz="2400" dirty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2400" dirty="0">
                <a:solidFill>
                  <a:schemeClr val="tx2">
                    <a:lumMod val="90000"/>
                  </a:schemeClr>
                </a:solidFill>
              </a:rPr>
              <a:t>diploma. Community health</a:t>
            </a:r>
            <a:r>
              <a:rPr lang="en-US" sz="3200" dirty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en-US" sz="3200" dirty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4000" b="1" u="sng" dirty="0" err="1">
                <a:solidFill>
                  <a:schemeClr val="tx2">
                    <a:lumMod val="90000"/>
                  </a:schemeClr>
                </a:solidFill>
              </a:rPr>
              <a:t>Karrar</a:t>
            </a:r>
            <a:r>
              <a:rPr lang="en-US" sz="4000" b="1" u="sng" dirty="0">
                <a:solidFill>
                  <a:schemeClr val="tx2">
                    <a:lumMod val="90000"/>
                  </a:schemeClr>
                </a:solidFill>
              </a:rPr>
              <a:t> Nader AL-</a:t>
            </a:r>
            <a:r>
              <a:rPr lang="en-US" sz="4000" b="1" u="sng" dirty="0" err="1">
                <a:solidFill>
                  <a:schemeClr val="tx2">
                    <a:lumMod val="90000"/>
                  </a:schemeClr>
                </a:solidFill>
              </a:rPr>
              <a:t>Taie</a:t>
            </a:r>
            <a:endParaRPr lang="en-US" sz="3200" b="1" u="sng" dirty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4572000" y="5029200"/>
            <a:ext cx="4343400" cy="1600200"/>
          </a:xfrm>
          <a:prstGeom prst="rect">
            <a:avLst/>
          </a:prstGeom>
        </p:spPr>
        <p:txBody>
          <a:bodyPr vert="horz" lIns="0" rIns="18288">
            <a:normAutofit fontScale="77500" lnSpcReduction="20000"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/>
              <a:t>Anesthesia Technologist</a:t>
            </a:r>
            <a:br>
              <a:rPr lang="en-US" sz="3200" b="1" dirty="0" smtClean="0"/>
            </a:b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</a:rPr>
              <a:t>BCS. Anesthesia. and IC</a:t>
            </a:r>
            <a:r>
              <a:rPr lang="ar-IQ" sz="2400" dirty="0" smtClean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ar-IQ" sz="2400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</a:rPr>
              <a:t>diploma. Community health</a:t>
            </a:r>
            <a:r>
              <a:rPr lang="en-US" sz="3200" dirty="0" smtClean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4000" b="1" u="sng" dirty="0" err="1" smtClean="0">
                <a:solidFill>
                  <a:schemeClr val="tx2">
                    <a:lumMod val="90000"/>
                  </a:schemeClr>
                </a:solidFill>
              </a:rPr>
              <a:t>Muneer</a:t>
            </a:r>
            <a:r>
              <a:rPr lang="en-US" sz="4000" b="1" u="sng" dirty="0" smtClean="0">
                <a:solidFill>
                  <a:schemeClr val="tx2">
                    <a:lumMod val="90000"/>
                  </a:schemeClr>
                </a:solidFill>
              </a:rPr>
              <a:t> Salman </a:t>
            </a:r>
            <a:r>
              <a:rPr lang="en-US" sz="4000" b="1" u="sng" dirty="0" err="1" smtClean="0">
                <a:solidFill>
                  <a:schemeClr val="tx2">
                    <a:lumMod val="90000"/>
                  </a:schemeClr>
                </a:solidFill>
              </a:rPr>
              <a:t>Hasan</a:t>
            </a:r>
            <a:endParaRPr lang="en-US" sz="3200" b="1" u="sng" dirty="0" smtClean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2286000" y="3581400"/>
            <a:ext cx="4114800" cy="1143000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smtClean="0"/>
              <a:t>L6</a:t>
            </a:r>
            <a:endParaRPr lang="en-US" sz="3200" b="1" u="sng" dirty="0" smtClean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11765" cy="2334638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0"/>
            <a:ext cx="2209800" cy="233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868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Central I.V catheters</a:t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340768"/>
            <a:ext cx="8686800" cy="4983832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A central venous catheter is a special IV line that is inserted into a large vein in the body. Several veins are used for including those 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located in 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the 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central venous catheters</a:t>
            </a:r>
          </a:p>
          <a:p>
            <a:pPr algn="l" rtl="0"/>
            <a:r>
              <a:rPr lang="en-US" dirty="0" smtClean="0">
                <a:latin typeface="+mj-lt"/>
              </a:rPr>
              <a:t>Shoulder </a:t>
            </a:r>
            <a:r>
              <a:rPr lang="en-US" dirty="0">
                <a:latin typeface="+mj-lt"/>
              </a:rPr>
              <a:t>(</a:t>
            </a:r>
            <a:r>
              <a:rPr lang="en-US" dirty="0" err="1">
                <a:latin typeface="+mj-lt"/>
              </a:rPr>
              <a:t>subclavian</a:t>
            </a:r>
            <a:r>
              <a:rPr lang="en-US" dirty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vein)</a:t>
            </a:r>
            <a:endParaRPr lang="en-US" dirty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 Neck </a:t>
            </a:r>
            <a:r>
              <a:rPr lang="en-US" dirty="0">
                <a:latin typeface="+mj-lt"/>
              </a:rPr>
              <a:t>(jugular </a:t>
            </a:r>
            <a:r>
              <a:rPr lang="en-US" dirty="0" smtClean="0">
                <a:latin typeface="+mj-lt"/>
              </a:rPr>
              <a:t>vein) </a:t>
            </a:r>
          </a:p>
          <a:p>
            <a:pPr algn="l" rtl="0"/>
            <a:r>
              <a:rPr lang="en-US" dirty="0" smtClean="0">
                <a:latin typeface="+mj-lt"/>
              </a:rPr>
              <a:t>Groin ( femoral vein)</a:t>
            </a:r>
            <a:endParaRPr lang="en-US" dirty="0">
              <a:latin typeface="+mj-lt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62883">
            <a:off x="7020272" y="2564904"/>
            <a:ext cx="2238896" cy="2238896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0" y="4293096"/>
            <a:ext cx="2847137" cy="2277154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435" y="4428939"/>
            <a:ext cx="2877691" cy="2158268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845" y="4246108"/>
            <a:ext cx="2125533" cy="240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68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Purposes of central vein I.V </a:t>
            </a:r>
            <a:r>
              <a:rPr lang="en-US" dirty="0" smtClean="0"/>
              <a:t>catheter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2204864"/>
            <a:ext cx="9036496" cy="4248472"/>
          </a:xfrm>
        </p:spPr>
        <p:txBody>
          <a:bodyPr>
            <a:noAutofit/>
          </a:bodyPr>
          <a:lstStyle/>
          <a:p>
            <a:pPr algn="l" rtl="0"/>
            <a:r>
              <a:rPr lang="en-US" sz="3200" dirty="0" smtClean="0"/>
              <a:t>when </a:t>
            </a:r>
            <a:r>
              <a:rPr lang="en-US" sz="3200" dirty="0"/>
              <a:t>the patient either </a:t>
            </a:r>
            <a:r>
              <a:rPr lang="en-US" sz="3200" dirty="0">
                <a:solidFill>
                  <a:srgbClr val="FF0000"/>
                </a:solidFill>
              </a:rPr>
              <a:t>does not </a:t>
            </a:r>
            <a:r>
              <a:rPr lang="en-US" sz="3200" dirty="0"/>
              <a:t>have adequate </a:t>
            </a:r>
            <a:r>
              <a:rPr lang="en-US" sz="3200" dirty="0">
                <a:solidFill>
                  <a:srgbClr val="FF0000"/>
                </a:solidFill>
              </a:rPr>
              <a:t>veins in the arms or needs special medications </a:t>
            </a:r>
            <a:r>
              <a:rPr lang="en-US" sz="3200" dirty="0"/>
              <a:t>and/or </a:t>
            </a:r>
            <a:r>
              <a:rPr lang="en-US" sz="3200" dirty="0">
                <a:solidFill>
                  <a:srgbClr val="FF0000"/>
                </a:solidFill>
              </a:rPr>
              <a:t>nutrition that cannot be given through </a:t>
            </a:r>
            <a:r>
              <a:rPr lang="en-US" sz="3200" dirty="0" smtClean="0">
                <a:solidFill>
                  <a:srgbClr val="FF0000"/>
                </a:solidFill>
              </a:rPr>
              <a:t>the smaller </a:t>
            </a:r>
            <a:r>
              <a:rPr lang="en-US" sz="3200" dirty="0">
                <a:solidFill>
                  <a:srgbClr val="FF0000"/>
                </a:solidFill>
              </a:rPr>
              <a:t>arm veins</a:t>
            </a:r>
            <a:r>
              <a:rPr lang="en-US" sz="3200" dirty="0" smtClean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  <a:p>
            <a:pPr algn="l" rtl="0"/>
            <a:r>
              <a:rPr lang="en-US" sz="3200" dirty="0" smtClean="0"/>
              <a:t>Serve </a:t>
            </a:r>
            <a:r>
              <a:rPr lang="en-US" sz="3200" dirty="0"/>
              <a:t>as a guide of </a:t>
            </a:r>
            <a:r>
              <a:rPr lang="en-US" sz="3200" dirty="0">
                <a:solidFill>
                  <a:srgbClr val="FF0000"/>
                </a:solidFill>
              </a:rPr>
              <a:t>fluid balance in critically ill patients.</a:t>
            </a:r>
            <a:r>
              <a:rPr lang="en-US" sz="3200" dirty="0"/>
              <a:t> </a:t>
            </a:r>
            <a:endParaRPr lang="en-US" sz="3200" dirty="0" smtClean="0"/>
          </a:p>
          <a:p>
            <a:pPr algn="l" rtl="0"/>
            <a:r>
              <a:rPr lang="en-US" sz="3200" dirty="0" smtClean="0"/>
              <a:t>Determine </a:t>
            </a:r>
            <a:r>
              <a:rPr lang="en-US" sz="3200" dirty="0"/>
              <a:t>the </a:t>
            </a:r>
            <a:r>
              <a:rPr lang="en-US" sz="3200" dirty="0">
                <a:solidFill>
                  <a:srgbClr val="FF0000"/>
                </a:solidFill>
              </a:rPr>
              <a:t>function of the </a:t>
            </a:r>
            <a:r>
              <a:rPr lang="en-US" sz="3200" dirty="0" smtClean="0">
                <a:solidFill>
                  <a:srgbClr val="FF0000"/>
                </a:solidFill>
              </a:rPr>
              <a:t>right side </a:t>
            </a:r>
            <a:r>
              <a:rPr lang="en-US" sz="3200" dirty="0">
                <a:solidFill>
                  <a:srgbClr val="FF0000"/>
                </a:solidFill>
              </a:rPr>
              <a:t>of the heart.</a:t>
            </a:r>
          </a:p>
        </p:txBody>
      </p:sp>
    </p:spTree>
    <p:extLst>
      <p:ext uri="{BB962C8B-B14F-4D97-AF65-F5344CB8AC3E}">
        <p14:creationId xmlns:p14="http://schemas.microsoft.com/office/powerpoint/2010/main" val="44218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Nurses role in patient with central I.V </a:t>
            </a:r>
            <a:r>
              <a:rPr lang="en-US" dirty="0" smtClean="0"/>
              <a:t>lines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>
                <a:latin typeface="+mj-lt"/>
              </a:rPr>
              <a:t> </a:t>
            </a:r>
            <a:r>
              <a:rPr lang="en-US" sz="3200" dirty="0">
                <a:latin typeface="+mj-lt"/>
              </a:rPr>
              <a:t>1. Monitor for the signs of complications</a:t>
            </a:r>
            <a:r>
              <a:rPr lang="en-US" sz="3200" dirty="0" smtClean="0">
                <a:latin typeface="+mj-lt"/>
              </a:rPr>
              <a:t>.</a:t>
            </a:r>
            <a:endParaRPr lang="en-US" sz="3200" dirty="0">
              <a:latin typeface="+mj-lt"/>
            </a:endParaRPr>
          </a:p>
          <a:p>
            <a:pPr algn="l" rtl="0"/>
            <a:r>
              <a:rPr lang="en-US" sz="3200" dirty="0">
                <a:latin typeface="+mj-lt"/>
              </a:rPr>
              <a:t> 2. Assess for patency of the CVP line</a:t>
            </a:r>
            <a:r>
              <a:rPr lang="en-US" sz="3200" dirty="0" smtClean="0">
                <a:latin typeface="+mj-lt"/>
              </a:rPr>
              <a:t>.</a:t>
            </a:r>
            <a:endParaRPr lang="en-US" sz="3200" dirty="0">
              <a:latin typeface="+mj-lt"/>
            </a:endParaRPr>
          </a:p>
          <a:p>
            <a:pPr algn="l" rtl="0"/>
            <a:r>
              <a:rPr lang="en-US" sz="3200" dirty="0">
                <a:latin typeface="+mj-lt"/>
              </a:rPr>
              <a:t> 3. Sterile dressing should be done to prevent infection( CVP care per the hospital protocol</a:t>
            </a:r>
            <a:r>
              <a:rPr lang="en-US" sz="3200" dirty="0" smtClean="0">
                <a:latin typeface="+mj-lt"/>
              </a:rPr>
              <a:t>)</a:t>
            </a:r>
            <a:endParaRPr lang="en-US" sz="3200" dirty="0">
              <a:latin typeface="+mj-lt"/>
            </a:endParaRPr>
          </a:p>
          <a:p>
            <a:pPr algn="l" rtl="0"/>
            <a:r>
              <a:rPr lang="en-US" sz="3200" dirty="0">
                <a:latin typeface="+mj-lt"/>
              </a:rPr>
              <a:t> 4. The length of the indwelling catheter should be recorded </a:t>
            </a:r>
            <a:r>
              <a:rPr lang="en-US" sz="3200" dirty="0" smtClean="0">
                <a:latin typeface="+mj-lt"/>
              </a:rPr>
              <a:t>and regularly </a:t>
            </a:r>
            <a:r>
              <a:rPr lang="en-US" sz="3200" dirty="0">
                <a:latin typeface="+mj-lt"/>
              </a:rPr>
              <a:t>monitored. </a:t>
            </a:r>
            <a:endParaRPr lang="en-US" sz="3200" dirty="0" smtClean="0">
              <a:latin typeface="+mj-lt"/>
            </a:endParaRPr>
          </a:p>
          <a:p>
            <a:pPr algn="l" rtl="0"/>
            <a:r>
              <a:rPr lang="en-US" sz="3200" dirty="0" smtClean="0">
                <a:latin typeface="+mj-lt"/>
              </a:rPr>
              <a:t>5</a:t>
            </a:r>
            <a:r>
              <a:rPr lang="en-US" sz="3200" dirty="0">
                <a:latin typeface="+mj-lt"/>
              </a:rPr>
              <a:t>. Follow strict aseptic technique when handling CVC.</a:t>
            </a:r>
          </a:p>
        </p:txBody>
      </p:sp>
    </p:spTree>
    <p:extLst>
      <p:ext uri="{BB962C8B-B14F-4D97-AF65-F5344CB8AC3E}">
        <p14:creationId xmlns:p14="http://schemas.microsoft.com/office/powerpoint/2010/main" val="247890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Electrocardiographic (ECG)</a:t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196752"/>
            <a:ext cx="8856984" cy="4389120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/>
              <a:t>Electrocardiographic (ECG) monitoring is routinely used in hospitals for patients with a wide range of cardiac and non-cardiac diagnoses</a:t>
            </a:r>
            <a:r>
              <a:rPr lang="en-US" dirty="0" smtClean="0"/>
              <a:t>.</a:t>
            </a:r>
            <a:endParaRPr lang="en-US" dirty="0"/>
          </a:p>
          <a:p>
            <a:pPr algn="l" rtl="0"/>
            <a:r>
              <a:rPr lang="en-US" dirty="0"/>
              <a:t> Besides simple monitoring of heart rate and detection of </a:t>
            </a:r>
            <a:r>
              <a:rPr lang="en-US" dirty="0" smtClean="0"/>
              <a:t>life-threatening </a:t>
            </a:r>
            <a:r>
              <a:rPr lang="en-US" dirty="0"/>
              <a:t>arrhythmias, the goals of ECG monitoring include detection of myocardial </a:t>
            </a:r>
            <a:r>
              <a:rPr lang="en-US" dirty="0" err="1"/>
              <a:t>ischaemia</a:t>
            </a:r>
            <a:r>
              <a:rPr lang="en-US" dirty="0"/>
              <a:t>, diagnosis </a:t>
            </a:r>
            <a:r>
              <a:rPr lang="en-US" dirty="0" smtClean="0"/>
              <a:t>of complex </a:t>
            </a:r>
            <a:r>
              <a:rPr lang="en-US" dirty="0"/>
              <a:t>arrhythmia, and identification of a prolonged QT interval.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4155085"/>
            <a:ext cx="2016224" cy="2688779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155085"/>
            <a:ext cx="3114109" cy="2595091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501375"/>
            <a:ext cx="3312368" cy="236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1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Intracranial </a:t>
            </a:r>
            <a:r>
              <a:rPr lang="en-US" dirty="0" smtClean="0"/>
              <a:t>pressure (ICP) </a:t>
            </a:r>
            <a:r>
              <a:rPr lang="en-US" dirty="0"/>
              <a:t>monitor</a:t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4911824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/>
              <a:t>Patients </a:t>
            </a:r>
            <a:r>
              <a:rPr lang="en-US" dirty="0"/>
              <a:t>with brain injury of any etiology are at risk for developing </a:t>
            </a:r>
            <a:r>
              <a:rPr lang="en-US" dirty="0">
                <a:solidFill>
                  <a:srgbClr val="FF0000"/>
                </a:solidFill>
              </a:rPr>
              <a:t>increased </a:t>
            </a:r>
            <a:r>
              <a:rPr lang="en-US" dirty="0"/>
              <a:t>intracranial pressure</a:t>
            </a:r>
            <a:r>
              <a:rPr lang="en-US" dirty="0" smtClean="0"/>
              <a:t>.</a:t>
            </a:r>
            <a:endParaRPr lang="en-US" dirty="0"/>
          </a:p>
          <a:p>
            <a:pPr algn="l" rtl="0"/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Acute intracranial hypertension </a:t>
            </a:r>
            <a:r>
              <a:rPr lang="en-US" dirty="0"/>
              <a:t>is a medical emergency requiring immediate intervention to prevent permanent damage to the </a:t>
            </a:r>
            <a:r>
              <a:rPr lang="en-US" dirty="0" smtClean="0"/>
              <a:t>brain</a:t>
            </a:r>
            <a:endParaRPr lang="en-US" dirty="0"/>
          </a:p>
          <a:p>
            <a:pPr algn="l" rtl="0"/>
            <a:r>
              <a:rPr lang="en-US" dirty="0"/>
              <a:t> Intracranial pressure (ICP) data from </a:t>
            </a:r>
            <a:r>
              <a:rPr lang="en-US" dirty="0" smtClean="0"/>
              <a:t>electronic </a:t>
            </a:r>
            <a:r>
              <a:rPr lang="en-US" dirty="0"/>
              <a:t>monitoring equipment are usually calculated and recorded hourly in the clinical chart by trained nurses.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269" y="4862539"/>
            <a:ext cx="2102867" cy="1989281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437111"/>
            <a:ext cx="3347864" cy="2487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37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Pulse </a:t>
            </a:r>
            <a:r>
              <a:rPr lang="en-US" dirty="0" err="1" smtClean="0"/>
              <a:t>Oximetery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412776"/>
            <a:ext cx="8507288" cy="4911824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Pulse </a:t>
            </a:r>
            <a:r>
              <a:rPr lang="en-US" dirty="0" err="1"/>
              <a:t>oximetry</a:t>
            </a:r>
            <a:r>
              <a:rPr lang="en-US" dirty="0"/>
              <a:t> is universally used for monitoring patients in the critical care setting</a:t>
            </a:r>
            <a:r>
              <a:rPr lang="en-US" dirty="0" smtClean="0"/>
              <a:t>.</a:t>
            </a:r>
            <a:endParaRPr lang="en-US" dirty="0"/>
          </a:p>
          <a:p>
            <a:pPr algn="l" rtl="0"/>
            <a:r>
              <a:rPr lang="en-US" dirty="0"/>
              <a:t> A pulse </a:t>
            </a:r>
            <a:r>
              <a:rPr lang="en-US" dirty="0" err="1"/>
              <a:t>oximter</a:t>
            </a:r>
            <a:r>
              <a:rPr lang="en-US" dirty="0"/>
              <a:t> is the device that measures and displays the </a:t>
            </a:r>
            <a:r>
              <a:rPr lang="en-US" dirty="0">
                <a:solidFill>
                  <a:srgbClr val="FF0000"/>
                </a:solidFill>
              </a:rPr>
              <a:t>oxygen arterial </a:t>
            </a:r>
            <a:r>
              <a:rPr lang="en-US" dirty="0" smtClean="0">
                <a:solidFill>
                  <a:srgbClr val="FF0000"/>
                </a:solidFill>
              </a:rPr>
              <a:t>saturation and heart rate 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54760"/>
            <a:ext cx="3159958" cy="2108745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149080"/>
            <a:ext cx="3168759" cy="2114426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91" y="3348096"/>
            <a:ext cx="2915409" cy="291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38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/>
          <a:lstStyle/>
          <a:p>
            <a:r>
              <a:rPr lang="en-US" dirty="0"/>
              <a:t>Mechanical </a:t>
            </a:r>
            <a:r>
              <a:rPr lang="en-US" dirty="0" err="1"/>
              <a:t>ventilatilator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4767808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/>
              <a:t>Mechanical </a:t>
            </a:r>
            <a:r>
              <a:rPr lang="en-US" dirty="0"/>
              <a:t>ventilation may be required for </a:t>
            </a:r>
            <a:r>
              <a:rPr lang="en-US" dirty="0" smtClean="0"/>
              <a:t>a </a:t>
            </a:r>
            <a:r>
              <a:rPr lang="en-US" dirty="0"/>
              <a:t>variety of reasons, including the need to control the </a:t>
            </a:r>
            <a:r>
              <a:rPr lang="en-US" dirty="0">
                <a:solidFill>
                  <a:srgbClr val="FF0000"/>
                </a:solidFill>
              </a:rPr>
              <a:t>patient's respirations </a:t>
            </a:r>
            <a:r>
              <a:rPr lang="en-US" dirty="0"/>
              <a:t>during surgery or during treatment of severe head injury, to oxygenate the blood when the patient's </a:t>
            </a:r>
            <a:r>
              <a:rPr lang="en-US" dirty="0" err="1"/>
              <a:t>ventilatory</a:t>
            </a:r>
            <a:r>
              <a:rPr lang="en-US" dirty="0"/>
              <a:t> efforts are inadequate, and to rest the respiratory muscles.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962048"/>
            <a:ext cx="3842048" cy="285152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573016"/>
            <a:ext cx="3175000" cy="3175000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048" y="3668266"/>
            <a:ext cx="3467100" cy="298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09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INFUSION PUMPS</a:t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055840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/>
              <a:t>An external infusion pump is a </a:t>
            </a:r>
            <a:r>
              <a:rPr lang="en-US" dirty="0" smtClean="0"/>
              <a:t>medical </a:t>
            </a:r>
            <a:r>
              <a:rPr lang="en-US" dirty="0"/>
              <a:t>device used to deliver medications &amp; fluids into a patient's body in a </a:t>
            </a:r>
            <a:r>
              <a:rPr lang="en-US" dirty="0" smtClean="0"/>
              <a:t>controlled manner.</a:t>
            </a:r>
            <a:endParaRPr lang="en-US" dirty="0"/>
          </a:p>
          <a:p>
            <a:pPr algn="l" rtl="0"/>
            <a:r>
              <a:rPr lang="en-US" dirty="0"/>
              <a:t> Infusion pumps may be capable of delivering medications &amp; fluids in large or small amounts, and may be used to deliver nutrients or medications-such insulin or other hormones, antibiotics, chemotherapy drugs, and pain relievers.</a:t>
            </a:r>
          </a:p>
          <a:p>
            <a:pPr marL="0" indent="0" algn="l" rtl="0">
              <a:buNone/>
            </a:pPr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815"/>
            <a:ext cx="2627784" cy="2849686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086" y="4149080"/>
            <a:ext cx="3613212" cy="2706421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297" y="4019549"/>
            <a:ext cx="2916511" cy="283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635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Nurses role in patient with I.V infusion pump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960240"/>
            <a:ext cx="9036496" cy="5069160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>
                <a:latin typeface="+mj-lt"/>
              </a:rPr>
              <a:t>1-Using </a:t>
            </a:r>
            <a:r>
              <a:rPr lang="en-US" dirty="0">
                <a:latin typeface="+mj-lt"/>
              </a:rPr>
              <a:t>aseptic technique and universal precautions, iv </a:t>
            </a:r>
            <a:r>
              <a:rPr lang="en-US" dirty="0" smtClean="0">
                <a:latin typeface="+mj-lt"/>
              </a:rPr>
              <a:t>infusion</a:t>
            </a:r>
            <a:endParaRPr lang="en-US" dirty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2- </a:t>
            </a:r>
            <a:r>
              <a:rPr lang="en-US" dirty="0">
                <a:latin typeface="+mj-lt"/>
              </a:rPr>
              <a:t>should be set. Monitor the pump and patient frequently to ensure </a:t>
            </a:r>
            <a:r>
              <a:rPr lang="en-US" dirty="0" smtClean="0">
                <a:latin typeface="+mj-lt"/>
              </a:rPr>
              <a:t>correct operation.</a:t>
            </a:r>
          </a:p>
          <a:p>
            <a:pPr algn="l" rtl="0"/>
            <a:r>
              <a:rPr lang="en-US" dirty="0" smtClean="0">
                <a:latin typeface="+mj-lt"/>
              </a:rPr>
              <a:t>3- </a:t>
            </a:r>
            <a:r>
              <a:rPr lang="en-US" dirty="0">
                <a:latin typeface="+mj-lt"/>
              </a:rPr>
              <a:t>Keep the pump plugged in when possible to ensure that the battery is fully charged at all times</a:t>
            </a:r>
            <a:r>
              <a:rPr lang="en-US" dirty="0" smtClean="0">
                <a:latin typeface="+mj-lt"/>
              </a:rPr>
              <a:t>.</a:t>
            </a:r>
            <a:endParaRPr lang="en-US" dirty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4- </a:t>
            </a:r>
            <a:r>
              <a:rPr lang="en-US" dirty="0">
                <a:latin typeface="+mj-lt"/>
              </a:rPr>
              <a:t>Set the flow rate as prescribed calculating the amount of fluid.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5-Observe </a:t>
            </a:r>
            <a:r>
              <a:rPr lang="en-US" dirty="0">
                <a:latin typeface="+mj-lt"/>
              </a:rPr>
              <a:t>for the signs of infiltration or other complications such as thrombophlebitis.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6-Fluid </a:t>
            </a:r>
            <a:r>
              <a:rPr lang="en-US" dirty="0">
                <a:latin typeface="+mj-lt"/>
              </a:rPr>
              <a:t>or electrolyte overload and embolism before administration.</a:t>
            </a:r>
          </a:p>
        </p:txBody>
      </p:sp>
    </p:spTree>
    <p:extLst>
      <p:ext uri="{BB962C8B-B14F-4D97-AF65-F5344CB8AC3E}">
        <p14:creationId xmlns:p14="http://schemas.microsoft.com/office/powerpoint/2010/main" val="2576384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Resuscitation Cart (Crash </a:t>
            </a:r>
            <a:r>
              <a:rPr lang="en-US" dirty="0" smtClean="0"/>
              <a:t>Cart)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The Resuscitation cart contains all of the equipment and medications needed for </a:t>
            </a:r>
            <a:r>
              <a:rPr lang="en-US" dirty="0" smtClean="0"/>
              <a:t>advanced </a:t>
            </a:r>
            <a:r>
              <a:rPr lang="en-US" dirty="0"/>
              <a:t>life support and CPR (cardiopulmonary resuscitation).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836644"/>
            <a:ext cx="3585593" cy="2916282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797300"/>
            <a:ext cx="3175000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234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/>
              <a:t>Clinical monitoring </a:t>
            </a:r>
            <a:r>
              <a:rPr lang="en-US" sz="6600" dirty="0" smtClean="0"/>
              <a:t>in </a:t>
            </a:r>
            <a:r>
              <a:rPr lang="en-US" sz="6600" dirty="0"/>
              <a:t>ICU </a:t>
            </a:r>
          </a:p>
        </p:txBody>
      </p:sp>
    </p:spTree>
    <p:extLst>
      <p:ext uri="{BB962C8B-B14F-4D97-AF65-F5344CB8AC3E}">
        <p14:creationId xmlns:p14="http://schemas.microsoft.com/office/powerpoint/2010/main" val="23443325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/>
            <a:r>
              <a:rPr lang="en-US" dirty="0"/>
              <a:t>CONTENTS RESUSCITATION CART (</a:t>
            </a:r>
            <a:r>
              <a:rPr lang="en-US" dirty="0" smtClean="0"/>
              <a:t>CRASH </a:t>
            </a:r>
            <a:r>
              <a:rPr lang="en-US" dirty="0"/>
              <a:t>CART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556792"/>
            <a:ext cx="8928992" cy="5184576"/>
          </a:xfrm>
        </p:spPr>
        <p:txBody>
          <a:bodyPr>
            <a:normAutofit/>
          </a:bodyPr>
          <a:lstStyle/>
          <a:p>
            <a:pPr algn="l" rtl="0"/>
            <a:endParaRPr lang="en-US" dirty="0"/>
          </a:p>
          <a:p>
            <a:pPr algn="l" rtl="0"/>
            <a:r>
              <a:rPr lang="en-US" dirty="0" smtClean="0"/>
              <a:t>- </a:t>
            </a:r>
            <a:r>
              <a:rPr lang="en-US" dirty="0"/>
              <a:t>Monitor/defibrillators, suction devices, and bag valve mask s (BVMs) of different sizes</a:t>
            </a:r>
            <a:r>
              <a:rPr lang="en-US" dirty="0" smtClean="0"/>
              <a:t>.</a:t>
            </a:r>
            <a:endParaRPr lang="en-US" dirty="0"/>
          </a:p>
          <a:p>
            <a:pPr algn="l" rtl="0"/>
            <a:r>
              <a:rPr lang="en-US" dirty="0" smtClean="0"/>
              <a:t>- </a:t>
            </a:r>
            <a:r>
              <a:rPr lang="en-US" dirty="0"/>
              <a:t>Advanced cardiac life support (ACLS) drugs such as </a:t>
            </a:r>
            <a:endParaRPr lang="en-US" dirty="0" smtClean="0"/>
          </a:p>
          <a:p>
            <a:pPr algn="l" rtl="0"/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dirty="0" smtClean="0"/>
              <a:t>Epinephrine</a:t>
            </a:r>
            <a:endParaRPr lang="en-US" dirty="0"/>
          </a:p>
          <a:p>
            <a:pPr algn="l" rtl="0"/>
            <a:r>
              <a:rPr lang="en-US" dirty="0"/>
              <a:t> 2. </a:t>
            </a:r>
            <a:r>
              <a:rPr lang="en-US" dirty="0" smtClean="0"/>
              <a:t>Atropine</a:t>
            </a:r>
            <a:endParaRPr lang="en-US" dirty="0"/>
          </a:p>
          <a:p>
            <a:pPr algn="l" rtl="0"/>
            <a:r>
              <a:rPr lang="en-US" dirty="0"/>
              <a:t> 3. </a:t>
            </a:r>
            <a:r>
              <a:rPr lang="en-US" dirty="0" err="1" smtClean="0"/>
              <a:t>Amiodarone</a:t>
            </a:r>
            <a:endParaRPr lang="en-US" dirty="0"/>
          </a:p>
          <a:p>
            <a:pPr algn="l" rtl="0"/>
            <a:r>
              <a:rPr lang="en-US" dirty="0"/>
              <a:t> 4. </a:t>
            </a:r>
            <a:r>
              <a:rPr lang="en-US" dirty="0" err="1" smtClean="0"/>
              <a:t>Lidocaine</a:t>
            </a:r>
            <a:endParaRPr lang="en-US" dirty="0"/>
          </a:p>
          <a:p>
            <a:pPr algn="l" rtl="0"/>
            <a:r>
              <a:rPr lang="en-US" dirty="0"/>
              <a:t> 5. sodium </a:t>
            </a:r>
            <a:r>
              <a:rPr lang="en-US" dirty="0" smtClean="0"/>
              <a:t>bicarbonate</a:t>
            </a:r>
            <a:endParaRPr lang="en-US" dirty="0"/>
          </a:p>
          <a:p>
            <a:pPr algn="l" rtl="0"/>
            <a:r>
              <a:rPr lang="en-US" dirty="0"/>
              <a:t> 6. Dopamine and vasopressin.</a:t>
            </a:r>
          </a:p>
        </p:txBody>
      </p:sp>
    </p:spTree>
    <p:extLst>
      <p:ext uri="{BB962C8B-B14F-4D97-AF65-F5344CB8AC3E}">
        <p14:creationId xmlns:p14="http://schemas.microsoft.com/office/powerpoint/2010/main" val="31740023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DEFIBRILLATOR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defibrillator is a device that is designed to pass electrical current through a patient’s heart. The passing of electrical current through the heart is called defibrillation</a:t>
            </a:r>
            <a:r>
              <a:rPr lang="en-US" dirty="0">
                <a:solidFill>
                  <a:srgbClr val="FF0000"/>
                </a:solidFill>
              </a:rPr>
              <a:t>. A defibrillation is done through pads placed on the patient’s chest</a:t>
            </a:r>
            <a:r>
              <a:rPr lang="en-US" dirty="0"/>
              <a:t>. 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3" y="4005064"/>
            <a:ext cx="2133600" cy="2746248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4111678"/>
            <a:ext cx="3960440" cy="2639634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286" y="3840234"/>
            <a:ext cx="2649444" cy="2911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8197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Purpose of </a:t>
            </a:r>
            <a:r>
              <a:rPr lang="en-US" dirty="0"/>
              <a:t>DEFIBRILLATOR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A defibrillation is used to restore a patient's heart rhythm to normal</a:t>
            </a:r>
            <a:r>
              <a:rPr lang="en-US" dirty="0"/>
              <a:t>. Abnormal heart rhythms may be treated with medications while other rhythms need to be treated with defibrillation.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 Life threatening heart rhythms need defibrillation immediately </a:t>
            </a:r>
            <a:r>
              <a:rPr lang="en-US" dirty="0"/>
              <a:t>while other heart rhythms may be defibrillated in a scheduled fashion.</a:t>
            </a:r>
          </a:p>
          <a:p>
            <a:endParaRPr lang="en-US" dirty="0"/>
          </a:p>
          <a:p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Defibrillation may be done using the manual defibrillator or the automatic external defibrillator</a:t>
            </a:r>
          </a:p>
        </p:txBody>
      </p:sp>
    </p:spTree>
    <p:extLst>
      <p:ext uri="{BB962C8B-B14F-4D97-AF65-F5344CB8AC3E}">
        <p14:creationId xmlns:p14="http://schemas.microsoft.com/office/powerpoint/2010/main" val="655767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/>
              <a:t>Clinical monitoring in ICU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>
                <a:latin typeface="+mj-lt"/>
              </a:rPr>
              <a:t>Intensive care unit (ICU) equipment includes: </a:t>
            </a:r>
            <a:r>
              <a:rPr lang="en-US" dirty="0" smtClean="0">
                <a:latin typeface="+mj-lt"/>
              </a:rPr>
              <a:t>1- </a:t>
            </a:r>
            <a:r>
              <a:rPr lang="en-US" dirty="0">
                <a:latin typeface="+mj-lt"/>
              </a:rPr>
              <a:t>patient monitoring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2- </a:t>
            </a:r>
            <a:r>
              <a:rPr lang="en-US" dirty="0">
                <a:latin typeface="+mj-lt"/>
              </a:rPr>
              <a:t>respiratory and cardiac support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3- </a:t>
            </a:r>
            <a:r>
              <a:rPr lang="en-US" dirty="0">
                <a:latin typeface="+mj-lt"/>
              </a:rPr>
              <a:t>pain management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4- </a:t>
            </a:r>
            <a:r>
              <a:rPr lang="en-US" dirty="0">
                <a:latin typeface="+mj-lt"/>
              </a:rPr>
              <a:t>emergency resuscitation devices, and other life support </a:t>
            </a:r>
            <a:r>
              <a:rPr lang="en-US" dirty="0" err="1">
                <a:latin typeface="+mj-lt"/>
              </a:rPr>
              <a:t>equipments</a:t>
            </a:r>
            <a:r>
              <a:rPr lang="en-US" dirty="0">
                <a:latin typeface="+mj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64570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PATIENT MONITORING EQUIPMENTS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496" y="1916832"/>
            <a:ext cx="8651304" cy="4209331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>
                <a:latin typeface="+mj-lt"/>
              </a:rPr>
              <a:t>1- </a:t>
            </a:r>
            <a:r>
              <a:rPr lang="en-US" dirty="0">
                <a:latin typeface="+mj-lt"/>
              </a:rPr>
              <a:t>Arterial line</a:t>
            </a:r>
            <a:r>
              <a:rPr lang="en-US" dirty="0" smtClean="0">
                <a:latin typeface="+mj-lt"/>
              </a:rPr>
              <a:t>.</a:t>
            </a:r>
          </a:p>
          <a:p>
            <a:pPr algn="l" rtl="0"/>
            <a:r>
              <a:rPr lang="en-US" dirty="0" smtClean="0">
                <a:latin typeface="+mj-lt"/>
              </a:rPr>
              <a:t> 2-Blood </a:t>
            </a:r>
            <a:r>
              <a:rPr lang="en-US" dirty="0">
                <a:latin typeface="+mj-lt"/>
              </a:rPr>
              <a:t>pressure device (sphygmomanometer)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3- </a:t>
            </a:r>
            <a:r>
              <a:rPr lang="en-US" dirty="0">
                <a:latin typeface="+mj-lt"/>
              </a:rPr>
              <a:t>Blood pressure monitor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4-Electrocardiograph(ECG </a:t>
            </a:r>
            <a:r>
              <a:rPr lang="en-US" dirty="0">
                <a:latin typeface="+mj-lt"/>
              </a:rPr>
              <a:t>or EKG machine)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5- </a:t>
            </a:r>
            <a:r>
              <a:rPr lang="en-US" dirty="0">
                <a:latin typeface="+mj-lt"/>
              </a:rPr>
              <a:t>Electroencephalograph(EEG machine)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6- </a:t>
            </a:r>
            <a:r>
              <a:rPr lang="en-US" dirty="0">
                <a:latin typeface="+mj-lt"/>
              </a:rPr>
              <a:t>Intracranial pressure monitor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7- </a:t>
            </a:r>
            <a:r>
              <a:rPr lang="en-US" dirty="0">
                <a:latin typeface="+mj-lt"/>
              </a:rPr>
              <a:t>Pulse </a:t>
            </a:r>
            <a:r>
              <a:rPr lang="en-US" dirty="0" err="1">
                <a:latin typeface="+mj-lt"/>
              </a:rPr>
              <a:t>Oximeter</a:t>
            </a:r>
            <a:r>
              <a:rPr lang="en-US" dirty="0">
                <a:latin typeface="+mj-lt"/>
              </a:rPr>
              <a:t>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8- </a:t>
            </a:r>
            <a:r>
              <a:rPr lang="en-US" dirty="0">
                <a:latin typeface="+mj-lt"/>
              </a:rPr>
              <a:t>Glucometer.</a:t>
            </a:r>
          </a:p>
        </p:txBody>
      </p:sp>
    </p:spTree>
    <p:extLst>
      <p:ext uri="{BB962C8B-B14F-4D97-AF65-F5344CB8AC3E}">
        <p14:creationId xmlns:p14="http://schemas.microsoft.com/office/powerpoint/2010/main" val="2842918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LIFE SUPPORT AND EMERGENCY RESUSCITATION DEVICES: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>
                <a:latin typeface="+mj-lt"/>
              </a:rPr>
              <a:t>1- </a:t>
            </a:r>
            <a:r>
              <a:rPr lang="en-US" dirty="0">
                <a:latin typeface="+mj-lt"/>
              </a:rPr>
              <a:t>Mechanical Ventilator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2- </a:t>
            </a:r>
            <a:r>
              <a:rPr lang="en-US" dirty="0">
                <a:latin typeface="+mj-lt"/>
              </a:rPr>
              <a:t>Laryngoscope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3- </a:t>
            </a:r>
            <a:r>
              <a:rPr lang="en-US" dirty="0">
                <a:latin typeface="+mj-lt"/>
              </a:rPr>
              <a:t>Airways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4- </a:t>
            </a:r>
            <a:r>
              <a:rPr lang="en-US" dirty="0">
                <a:latin typeface="+mj-lt"/>
              </a:rPr>
              <a:t>Infusion pump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5- </a:t>
            </a:r>
            <a:r>
              <a:rPr lang="en-US" dirty="0">
                <a:latin typeface="+mj-lt"/>
              </a:rPr>
              <a:t>Crash cart(Resuscitation cart)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6- </a:t>
            </a:r>
            <a:r>
              <a:rPr lang="en-US" dirty="0">
                <a:latin typeface="+mj-lt"/>
              </a:rPr>
              <a:t>Intra-aortic balloon pump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7- </a:t>
            </a:r>
            <a:r>
              <a:rPr lang="en-US" dirty="0">
                <a:latin typeface="+mj-lt"/>
              </a:rPr>
              <a:t>Continuous positive airway pressure machine (CPAP)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8- </a:t>
            </a:r>
            <a:r>
              <a:rPr lang="en-US" dirty="0">
                <a:latin typeface="+mj-lt"/>
              </a:rPr>
              <a:t>Defibrillator</a:t>
            </a:r>
          </a:p>
        </p:txBody>
      </p:sp>
    </p:spTree>
    <p:extLst>
      <p:ext uri="{BB962C8B-B14F-4D97-AF65-F5344CB8AC3E}">
        <p14:creationId xmlns:p14="http://schemas.microsoft.com/office/powerpoint/2010/main" val="3817174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Noninvasive Hemodynamic Monitoring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4000" dirty="0" smtClean="0">
                <a:latin typeface="+mj-lt"/>
              </a:rPr>
              <a:t>1-Noninvasive </a:t>
            </a:r>
            <a:r>
              <a:rPr lang="en-US" sz="4000" dirty="0">
                <a:latin typeface="+mj-lt"/>
              </a:rPr>
              <a:t>BP </a:t>
            </a:r>
            <a:endParaRPr lang="en-US" sz="4000" dirty="0" smtClean="0">
              <a:latin typeface="+mj-lt"/>
            </a:endParaRPr>
          </a:p>
          <a:p>
            <a:pPr algn="l" rtl="0"/>
            <a:r>
              <a:rPr lang="en-US" sz="4000" dirty="0" smtClean="0">
                <a:latin typeface="+mj-lt"/>
              </a:rPr>
              <a:t>2- </a:t>
            </a:r>
            <a:r>
              <a:rPr lang="en-US" sz="4000" dirty="0">
                <a:latin typeface="+mj-lt"/>
              </a:rPr>
              <a:t>Heart Rate, pulses </a:t>
            </a:r>
            <a:endParaRPr lang="en-US" sz="4000" dirty="0" smtClean="0">
              <a:latin typeface="+mj-lt"/>
            </a:endParaRPr>
          </a:p>
          <a:p>
            <a:pPr algn="l" rtl="0"/>
            <a:r>
              <a:rPr lang="en-US" sz="4000" dirty="0" smtClean="0">
                <a:latin typeface="+mj-lt"/>
              </a:rPr>
              <a:t>3- </a:t>
            </a:r>
            <a:r>
              <a:rPr lang="en-US" sz="4000" dirty="0">
                <a:latin typeface="+mj-lt"/>
              </a:rPr>
              <a:t>Mental Status </a:t>
            </a:r>
            <a:endParaRPr lang="en-US" sz="4000" dirty="0" smtClean="0">
              <a:latin typeface="+mj-lt"/>
            </a:endParaRPr>
          </a:p>
          <a:p>
            <a:pPr algn="l" rtl="0"/>
            <a:r>
              <a:rPr lang="en-US" sz="4000" dirty="0" smtClean="0">
                <a:latin typeface="+mj-lt"/>
              </a:rPr>
              <a:t>4- </a:t>
            </a:r>
            <a:r>
              <a:rPr lang="en-US" sz="4000" dirty="0">
                <a:latin typeface="+mj-lt"/>
              </a:rPr>
              <a:t>Skin Temperature </a:t>
            </a:r>
            <a:endParaRPr lang="en-US" sz="4000" dirty="0" smtClean="0">
              <a:latin typeface="+mj-lt"/>
            </a:endParaRPr>
          </a:p>
          <a:p>
            <a:pPr algn="l" rtl="0"/>
            <a:r>
              <a:rPr lang="en-US" sz="4000" dirty="0" smtClean="0">
                <a:latin typeface="+mj-lt"/>
              </a:rPr>
              <a:t>5- </a:t>
            </a:r>
            <a:r>
              <a:rPr lang="en-US" sz="4000" dirty="0">
                <a:latin typeface="+mj-lt"/>
              </a:rPr>
              <a:t>Capillary Refill </a:t>
            </a:r>
            <a:r>
              <a:rPr lang="en-US" sz="4000" dirty="0" smtClean="0">
                <a:latin typeface="+mj-lt"/>
              </a:rPr>
              <a:t> </a:t>
            </a:r>
          </a:p>
          <a:p>
            <a:pPr algn="l" rtl="0"/>
            <a:r>
              <a:rPr lang="en-US" sz="4000" dirty="0" smtClean="0">
                <a:latin typeface="+mj-lt"/>
              </a:rPr>
              <a:t>6- </a:t>
            </a:r>
            <a:r>
              <a:rPr lang="en-US" sz="4000" dirty="0">
                <a:latin typeface="+mj-lt"/>
              </a:rPr>
              <a:t>Urine Output</a:t>
            </a:r>
          </a:p>
        </p:txBody>
      </p:sp>
    </p:spTree>
    <p:extLst>
      <p:ext uri="{BB962C8B-B14F-4D97-AF65-F5344CB8AC3E}">
        <p14:creationId xmlns:p14="http://schemas.microsoft.com/office/powerpoint/2010/main" val="354927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en-US" dirty="0"/>
              <a:t>ARTERIAL </a:t>
            </a:r>
            <a:r>
              <a:rPr lang="en-US" dirty="0" smtClean="0"/>
              <a:t>LINE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5257800"/>
          </a:xfrm>
        </p:spPr>
        <p:txBody>
          <a:bodyPr>
            <a:normAutofit/>
          </a:bodyPr>
          <a:lstStyle/>
          <a:p>
            <a:pPr algn="l" rtl="0"/>
            <a:r>
              <a:rPr lang="en-US" dirty="0"/>
              <a:t>ARTERIAL LINE DEFINITION: It is the method of direct continuous monitoring of systemic arterial pressure by inserting a catheter into peripheral artery either in arm or in leg</a:t>
            </a:r>
            <a:r>
              <a:rPr lang="en-US" dirty="0" smtClean="0"/>
              <a:t>.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70570">
            <a:off x="6701097" y="4249687"/>
            <a:ext cx="2843546" cy="213224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3986650"/>
            <a:ext cx="2853302" cy="2835215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245" y="4055946"/>
            <a:ext cx="3911019" cy="251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410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/>
              <a:t>Patients may require an arterial line for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3200" dirty="0" smtClean="0">
                <a:latin typeface="+mj-lt"/>
              </a:rPr>
              <a:t>1.Monitoring </a:t>
            </a:r>
            <a:r>
              <a:rPr lang="en-US" sz="3200" dirty="0">
                <a:latin typeface="+mj-lt"/>
              </a:rPr>
              <a:t>continuous blood pressure especially in patients with hemodynamic instability.</a:t>
            </a:r>
          </a:p>
          <a:p>
            <a:pPr algn="l" rtl="0"/>
            <a:r>
              <a:rPr lang="en-US" sz="3200" dirty="0">
                <a:latin typeface="+mj-lt"/>
              </a:rPr>
              <a:t>2. When vasoactive medications are needed and the responses to such medications require continuous blood pressure monitoring.</a:t>
            </a:r>
          </a:p>
          <a:p>
            <a:pPr algn="l" rtl="0"/>
            <a:r>
              <a:rPr lang="en-US" sz="3200" dirty="0">
                <a:latin typeface="+mj-lt"/>
              </a:rPr>
              <a:t>3. For patients who require frequent blood sampling.</a:t>
            </a:r>
          </a:p>
          <a:p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32988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Complications Associated </a:t>
            </a:r>
            <a:r>
              <a:rPr lang="en-US" dirty="0" smtClean="0"/>
              <a:t>With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/>
              <a:t>Arterial Lines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4400" dirty="0" smtClean="0"/>
              <a:t>1-hemorrhage</a:t>
            </a:r>
          </a:p>
          <a:p>
            <a:pPr algn="l" rtl="0"/>
            <a:r>
              <a:rPr lang="en-US" sz="4400" dirty="0" smtClean="0"/>
              <a:t>2-air Emboli</a:t>
            </a:r>
          </a:p>
          <a:p>
            <a:pPr algn="l" rtl="0"/>
            <a:r>
              <a:rPr lang="en-US" sz="4400" dirty="0" smtClean="0"/>
              <a:t>3-infection</a:t>
            </a:r>
          </a:p>
          <a:p>
            <a:pPr algn="l" rtl="0"/>
            <a:r>
              <a:rPr lang="en-US" sz="4400" dirty="0" smtClean="0"/>
              <a:t>4- altered skin integrity</a:t>
            </a:r>
          </a:p>
          <a:p>
            <a:pPr algn="l" rtl="0"/>
            <a:r>
              <a:rPr lang="en-US" sz="4400" dirty="0" smtClean="0"/>
              <a:t>5- impaired circulation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63472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95</TotalTime>
  <Words>991</Words>
  <Application>Microsoft Office PowerPoint</Application>
  <PresentationFormat>عرض على الشاشة (3:4)‏</PresentationFormat>
  <Paragraphs>105</Paragraphs>
  <Slides>22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23" baseType="lpstr">
      <vt:lpstr>تدفق</vt:lpstr>
      <vt:lpstr>ICU</vt:lpstr>
      <vt:lpstr>عرض تقديمي في PowerPoint</vt:lpstr>
      <vt:lpstr>Clinical monitoring in ICU </vt:lpstr>
      <vt:lpstr>PATIENT MONITORING EQUIPMENTS</vt:lpstr>
      <vt:lpstr>LIFE SUPPORT AND EMERGENCY RESUSCITATION DEVICES: </vt:lpstr>
      <vt:lpstr>Noninvasive Hemodynamic Monitoring</vt:lpstr>
      <vt:lpstr>ARTERIAL LINE</vt:lpstr>
      <vt:lpstr> Patients may require an arterial line for:</vt:lpstr>
      <vt:lpstr>Complications Associated With  Arterial Lines</vt:lpstr>
      <vt:lpstr>Central I.V catheters </vt:lpstr>
      <vt:lpstr>Purposes of central vein I.V catheter</vt:lpstr>
      <vt:lpstr>Nurses role in patient with central I.V lines</vt:lpstr>
      <vt:lpstr>Electrocardiographic (ECG) </vt:lpstr>
      <vt:lpstr>Intracranial pressure (ICP) monitor </vt:lpstr>
      <vt:lpstr>Pulse Oximetery</vt:lpstr>
      <vt:lpstr>Mechanical ventilatilator</vt:lpstr>
      <vt:lpstr>INFUSION PUMPS </vt:lpstr>
      <vt:lpstr>Nurses role in patient with I.V infusion pump</vt:lpstr>
      <vt:lpstr>Resuscitation Cart (Crash Cart)</vt:lpstr>
      <vt:lpstr>CONTENTS RESUSCITATION CART (CRASH CART)</vt:lpstr>
      <vt:lpstr>DEFIBRILLATOR </vt:lpstr>
      <vt:lpstr>Purpose of DEFIBRILLATOR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hp</dc:creator>
  <cp:lastModifiedBy>Maher</cp:lastModifiedBy>
  <cp:revision>11</cp:revision>
  <dcterms:created xsi:type="dcterms:W3CDTF">2022-12-24T18:18:00Z</dcterms:created>
  <dcterms:modified xsi:type="dcterms:W3CDTF">2023-10-15T19:39:10Z</dcterms:modified>
</cp:coreProperties>
</file>