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9" r:id="rId11"/>
    <p:sldId id="280" r:id="rId12"/>
    <p:sldId id="278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657AAFCC-4628-4616-A292-F62EB0F61A5D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F77377B1-DBE5-457E-BDB9-A7AF6399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2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27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08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29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67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69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46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607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478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88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42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19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35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2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3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0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1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6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6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04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1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A9BE-E9C4-4FD3-8457-B09A2328F35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9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Artificial Intelligence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Lecture 5</a:t>
            </a:r>
          </a:p>
          <a:p>
            <a:r>
              <a:rPr lang="en-US" sz="4400" b="1" dirty="0"/>
              <a:t>Solving Problems by Searching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4E38E8-CD9D-8B07-16FD-A9C380D8C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710" y="117605"/>
            <a:ext cx="1758594" cy="1935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2E6D07-3090-3D13-786A-3CB215F58D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5" y="117605"/>
            <a:ext cx="1502955" cy="1721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FFABAB-573E-D705-F151-BB0FABB4A55F}"/>
              </a:ext>
            </a:extLst>
          </p:cNvPr>
          <p:cNvSpPr txBox="1"/>
          <p:nvPr/>
        </p:nvSpPr>
        <p:spPr>
          <a:xfrm>
            <a:off x="1917290" y="226142"/>
            <a:ext cx="8455742" cy="1339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College of Engineering &amp; Technology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Computer Techniques Engineering Department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Artificial Intelligence – Stage 3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41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A*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9863893-EDBA-76E1-507B-3EE703702DC1}"/>
              </a:ext>
            </a:extLst>
          </p:cNvPr>
          <p:cNvSpPr txBox="1"/>
          <p:nvPr/>
        </p:nvSpPr>
        <p:spPr>
          <a:xfrm>
            <a:off x="460375" y="1072779"/>
            <a:ext cx="11365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</a:rPr>
              <a:t>The following figure explain how to travel from Arad to Bucharest using A* algorithm.</a:t>
            </a:r>
            <a:endParaRPr lang="en-US" sz="2000" b="1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B892C49-8ED5-16BE-D023-7BD5A9C3C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281" y="2026551"/>
            <a:ext cx="5116719" cy="267170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40C77EA-82DF-6896-6314-33A016712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60" y="2008507"/>
            <a:ext cx="6210619" cy="39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71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575" y="7937"/>
            <a:ext cx="11595025" cy="751119"/>
          </a:xfrm>
        </p:spPr>
        <p:txBody>
          <a:bodyPr>
            <a:normAutofit/>
          </a:bodyPr>
          <a:lstStyle/>
          <a:p>
            <a:r>
              <a:rPr lang="en-US" sz="4800" b="1" dirty="0"/>
              <a:t>A*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9D5ED6CC-2A12-46EA-F1CD-6B171B3E5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00" y="683731"/>
            <a:ext cx="4569871" cy="6074984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38C9855-8DBE-DBE7-61A9-3AE0F03E6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9567" y="759056"/>
            <a:ext cx="5152540" cy="327170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0C8EF8C-373B-1E8F-A585-E1416DBEC4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5388" y="4030761"/>
            <a:ext cx="5116719" cy="267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03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A*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2C45929-70B3-BF8D-34EF-29466747F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31" y="1847352"/>
            <a:ext cx="6454140" cy="4716780"/>
          </a:xfrm>
          <a:prstGeom prst="rect">
            <a:avLst/>
          </a:prstGeom>
        </p:spPr>
      </p:pic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0D548697-1295-450F-38A1-01FF7B8C4231}"/>
              </a:ext>
            </a:extLst>
          </p:cNvPr>
          <p:cNvGraphicFramePr>
            <a:graphicFrameLocks noGrp="1"/>
          </p:cNvGraphicFramePr>
          <p:nvPr/>
        </p:nvGraphicFramePr>
        <p:xfrm>
          <a:off x="8220635" y="1847352"/>
          <a:ext cx="2761129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4643">
                  <a:extLst>
                    <a:ext uri="{9D8B030D-6E8A-4147-A177-3AD203B41FA5}">
                      <a16:colId xmlns:a16="http://schemas.microsoft.com/office/drawing/2014/main" val="4857917"/>
                    </a:ext>
                  </a:extLst>
                </a:gridCol>
                <a:gridCol w="1566486">
                  <a:extLst>
                    <a:ext uri="{9D8B030D-6E8A-4147-A177-3AD203B41FA5}">
                      <a16:colId xmlns:a16="http://schemas.microsoft.com/office/drawing/2014/main" val="332267565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 to Goal Node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7300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235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845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605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940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776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941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096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G1,G2,G3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413322"/>
                  </a:ext>
                </a:extLst>
              </a:tr>
            </a:tbl>
          </a:graphicData>
        </a:graphic>
      </p:graphicFrame>
      <p:sp>
        <p:nvSpPr>
          <p:cNvPr id="7" name="مربع نص 6">
            <a:extLst>
              <a:ext uri="{FF2B5EF4-FFF2-40B4-BE49-F238E27FC236}">
                <a16:creationId xmlns:a16="http://schemas.microsoft.com/office/drawing/2014/main" id="{10B26B8A-72DE-6294-6A51-A1361C085F0E}"/>
              </a:ext>
            </a:extLst>
          </p:cNvPr>
          <p:cNvSpPr txBox="1"/>
          <p:nvPr/>
        </p:nvSpPr>
        <p:spPr>
          <a:xfrm>
            <a:off x="627529" y="1250590"/>
            <a:ext cx="89765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Find the path from S to a goal nod using A* search and the give domain knowledge.</a:t>
            </a:r>
          </a:p>
        </p:txBody>
      </p:sp>
    </p:spTree>
    <p:extLst>
      <p:ext uri="{BB962C8B-B14F-4D97-AF65-F5344CB8AC3E}">
        <p14:creationId xmlns:p14="http://schemas.microsoft.com/office/powerpoint/2010/main" val="323684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4555" y="2707557"/>
            <a:ext cx="9144000" cy="10334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Thanks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031073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Informed Search Strategies (Heuristic Search)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4834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The informed (heuristic) search strategy uses problem specific knowledge beyond the definition of the problem to find solutions more efficiently.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Heuristic functions are the most common form in which additional knowledge of the problem is imparted to the search algorithm.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 </a:t>
            </a:r>
            <a:r>
              <a:rPr lang="en-US" sz="4000" b="1" dirty="0">
                <a:solidFill>
                  <a:srgbClr val="FF0000"/>
                </a:solidFill>
              </a:rPr>
              <a:t>Greedy best-first search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0000"/>
                </a:solidFill>
              </a:rPr>
              <a:t>A* search</a:t>
            </a:r>
          </a:p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60075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Greedy best-first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Greedy best-first search tries to expand the node that is </a:t>
            </a:r>
            <a:r>
              <a:rPr lang="en-US" sz="2800" b="1" dirty="0">
                <a:solidFill>
                  <a:srgbClr val="FF0000"/>
                </a:solidFill>
              </a:rPr>
              <a:t>closest to the goal</a:t>
            </a:r>
            <a:r>
              <a:rPr lang="en-US" sz="2800" b="1" dirty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It evaluates nodes by using heuristic function h(n).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For the route-finding problem in Romania ( Straight-line distance ) heuristic which we call </a:t>
            </a:r>
            <a:r>
              <a:rPr lang="en-US" sz="2800" b="1" dirty="0" err="1"/>
              <a:t>hSLD</a:t>
            </a:r>
            <a:r>
              <a:rPr lang="en-US" sz="2800" b="1" dirty="0"/>
              <a:t>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B9AA7B30-6702-3115-AC60-043064767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795" y="3499526"/>
            <a:ext cx="8430206" cy="267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91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Greedy best-first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err="1"/>
              <a:t>hSLD</a:t>
            </a:r>
            <a:r>
              <a:rPr lang="en-US" sz="2800" b="1" dirty="0"/>
              <a:t>(In(Arad)) = 366 which cannot be computed from the problem description. 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A35B2C97-E4ED-0870-365D-BDDBE7A5D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196" y="2219223"/>
            <a:ext cx="6210619" cy="39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0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Greedy best-first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Figure below shows the progress of greedy best search using </a:t>
            </a:r>
            <a:r>
              <a:rPr lang="en-US" sz="2800" b="1" dirty="0" err="1"/>
              <a:t>hSLD</a:t>
            </a:r>
            <a:r>
              <a:rPr lang="en-US" sz="2800" b="1" dirty="0"/>
              <a:t> to find a path from Arad to Bucharest.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535E179E-A748-4816-9C03-80AFEC889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789" y="2104740"/>
            <a:ext cx="5753396" cy="421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338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Greedy best-first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first node to expanded from Arad will be Sibiu because is closer to Bucharest than either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Zerind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or Timisoara. The next node to expanded will be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Fagaras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because it is closest.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Fagaras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 turn generates Bucharest, which is the goal.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search cost is minimal. It is 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not optimal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path via Sibiu and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Fagaras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to Bucharest is 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32 kilometers longer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that the path through </a:t>
            </a:r>
            <a:r>
              <a:rPr lang="en-US" sz="18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Rimnicu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Vilcea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and Pitesti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48815A5-3BD8-C16F-6C7B-5E6261ECC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902" y="2776495"/>
            <a:ext cx="6212362" cy="39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46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Greedy best-first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5131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indent="-28575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show why the algorithm is called greedy at each step it tries to get as close to the goal as it can.</a:t>
            </a:r>
          </a:p>
          <a:p>
            <a:pPr marL="742950" marR="0" indent="-28575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Greedy best-first tree search is also 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incomplete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742950" marR="0" indent="-28575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Consider the problem of getting from Iasi to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Fagaras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marL="742950" marR="0" indent="-28575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heuristic suggests that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Neamt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be expanded first because it is closest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Fagaras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but it is a dead end. </a:t>
            </a:r>
          </a:p>
          <a:p>
            <a:pPr marL="742950" marR="0" indent="-28575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solution is to go first to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Vaslui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 step that is actually farther from the goal according the heuristic and then to continue to Urziceni, Bucharest, and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Fagaras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marL="742950" marR="0" indent="-28575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The algorithm will never find this solution, however, because expanding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Neamt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puts Iasi back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inot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the frontier, Iasi is closer to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Fagaras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than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Vaslui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is, and so Iasi will be expanded again, 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leading to an infinite loop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364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Greedy best-first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2C45929-70B3-BF8D-34EF-29466747F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31" y="1847352"/>
            <a:ext cx="6454140" cy="4716780"/>
          </a:xfrm>
          <a:prstGeom prst="rect">
            <a:avLst/>
          </a:prstGeom>
        </p:spPr>
      </p:pic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0D548697-1295-450F-38A1-01FF7B8C42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431606"/>
              </p:ext>
            </p:extLst>
          </p:nvPr>
        </p:nvGraphicFramePr>
        <p:xfrm>
          <a:off x="8220635" y="1847352"/>
          <a:ext cx="2761129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4643">
                  <a:extLst>
                    <a:ext uri="{9D8B030D-6E8A-4147-A177-3AD203B41FA5}">
                      <a16:colId xmlns:a16="http://schemas.microsoft.com/office/drawing/2014/main" val="4857917"/>
                    </a:ext>
                  </a:extLst>
                </a:gridCol>
                <a:gridCol w="1566486">
                  <a:extLst>
                    <a:ext uri="{9D8B030D-6E8A-4147-A177-3AD203B41FA5}">
                      <a16:colId xmlns:a16="http://schemas.microsoft.com/office/drawing/2014/main" val="332267565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 to Goal Node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7300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235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845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605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940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776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941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096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G1,G2,G3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413322"/>
                  </a:ext>
                </a:extLst>
              </a:tr>
            </a:tbl>
          </a:graphicData>
        </a:graphic>
      </p:graphicFrame>
      <p:sp>
        <p:nvSpPr>
          <p:cNvPr id="7" name="مربع نص 6">
            <a:extLst>
              <a:ext uri="{FF2B5EF4-FFF2-40B4-BE49-F238E27FC236}">
                <a16:creationId xmlns:a16="http://schemas.microsoft.com/office/drawing/2014/main" id="{10B26B8A-72DE-6294-6A51-A1361C085F0E}"/>
              </a:ext>
            </a:extLst>
          </p:cNvPr>
          <p:cNvSpPr txBox="1"/>
          <p:nvPr/>
        </p:nvSpPr>
        <p:spPr>
          <a:xfrm>
            <a:off x="627529" y="1250590"/>
            <a:ext cx="105341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Find the path from S to a goal nod using Greedy best-first search and the give domain knowledge.</a:t>
            </a:r>
          </a:p>
        </p:txBody>
      </p:sp>
    </p:spTree>
    <p:extLst>
      <p:ext uri="{BB962C8B-B14F-4D97-AF65-F5344CB8AC3E}">
        <p14:creationId xmlns:p14="http://schemas.microsoft.com/office/powerpoint/2010/main" val="282645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A*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9863893-EDBA-76E1-507B-3EE703702DC1}"/>
              </a:ext>
            </a:extLst>
          </p:cNvPr>
          <p:cNvSpPr txBox="1"/>
          <p:nvPr/>
        </p:nvSpPr>
        <p:spPr>
          <a:xfrm>
            <a:off x="460375" y="1072779"/>
            <a:ext cx="11365476" cy="3410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A* search evaluates nodes by combining g(n), the cost to reach the node, and h(n), the cost to get from the node to the goal:</a:t>
            </a:r>
          </a:p>
          <a:p>
            <a:pPr algn="ctr">
              <a:lnSpc>
                <a:spcPct val="150000"/>
              </a:lnSpc>
            </a:pPr>
            <a:r>
              <a:rPr lang="en-US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f(n) = g(n) + h(n)</a:t>
            </a:r>
            <a:endParaRPr lang="en-U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since g(n) gives the path cost from the start node to node n, and h(n) is the estimated cost of the cheapest path from n to the goal, we have</a:t>
            </a:r>
          </a:p>
          <a:p>
            <a:pPr algn="ctr">
              <a:lnSpc>
                <a:spcPct val="200000"/>
              </a:lnSpc>
            </a:pPr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f(n) = estimate cost of the cheapest solution through n.</a:t>
            </a:r>
            <a:endParaRPr lang="en-U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A* search is both complete and optimal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67356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1886</TotalTime>
  <Words>631</Words>
  <Application>Microsoft Office PowerPoint</Application>
  <PresentationFormat>شاشة عريضة</PresentationFormat>
  <Paragraphs>89</Paragraphs>
  <Slides>13</Slides>
  <Notes>11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Artificial Intelligence</vt:lpstr>
      <vt:lpstr>Informed Search Strategies (Heuristic Search)</vt:lpstr>
      <vt:lpstr>Greedy best-first Search</vt:lpstr>
      <vt:lpstr>Greedy best-first Search</vt:lpstr>
      <vt:lpstr>Greedy best-first Search</vt:lpstr>
      <vt:lpstr>Greedy best-first Search</vt:lpstr>
      <vt:lpstr>Greedy best-first Search</vt:lpstr>
      <vt:lpstr>Greedy best-first Search</vt:lpstr>
      <vt:lpstr>A* Search</vt:lpstr>
      <vt:lpstr>A* Search</vt:lpstr>
      <vt:lpstr>A* Search</vt:lpstr>
      <vt:lpstr>A* Search</vt:lpstr>
      <vt:lpstr>Thanks for Your Attention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</dc:title>
  <dc:creator>Maher</dc:creator>
  <cp:lastModifiedBy>LENOVO</cp:lastModifiedBy>
  <cp:revision>81</cp:revision>
  <dcterms:created xsi:type="dcterms:W3CDTF">2023-09-18T19:29:30Z</dcterms:created>
  <dcterms:modified xsi:type="dcterms:W3CDTF">2023-11-17T16:56:54Z</dcterms:modified>
</cp:coreProperties>
</file>