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74" r:id="rId3"/>
    <p:sldId id="272" r:id="rId4"/>
    <p:sldId id="257" r:id="rId5"/>
    <p:sldId id="256" r:id="rId6"/>
    <p:sldId id="273" r:id="rId7"/>
    <p:sldId id="258" r:id="rId8"/>
    <p:sldId id="259" r:id="rId9"/>
    <p:sldId id="260" r:id="rId10"/>
    <p:sldId id="261" r:id="rId11"/>
    <p:sldId id="262" r:id="rId12"/>
    <p:sldId id="263" r:id="rId13"/>
    <p:sldId id="271" r:id="rId1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78863" autoAdjust="0"/>
  </p:normalViewPr>
  <p:slideViewPr>
    <p:cSldViewPr>
      <p:cViewPr varScale="1">
        <p:scale>
          <a:sx n="57" d="100"/>
          <a:sy n="57" d="100"/>
        </p:scale>
        <p:origin x="-17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ED100B6-417D-4110-9FE8-BD72F4136E2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72C8EF1-EAFD-4F9F-B316-5E518331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4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67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08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66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20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9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8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95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36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917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86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14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87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444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327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1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16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250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8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91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52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68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2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9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37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38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E6D77-5876-4893-BE03-D362D02284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8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8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صر نائب للمحتوى 7"/>
          <p:cNvSpPr>
            <a:spLocks noGrp="1"/>
          </p:cNvSpPr>
          <p:nvPr>
            <p:ph idx="1"/>
          </p:nvPr>
        </p:nvSpPr>
        <p:spPr>
          <a:xfrm>
            <a:off x="0" y="3284984"/>
            <a:ext cx="9144000" cy="3573016"/>
          </a:xfrm>
        </p:spPr>
        <p:txBody>
          <a:bodyPr>
            <a:normAutofit/>
          </a:bodyPr>
          <a:lstStyle/>
          <a:p>
            <a:pPr algn="ctr" rtl="0"/>
            <a:r>
              <a:rPr lang="en-US" sz="3600" b="1" dirty="0" smtClean="0">
                <a:solidFill>
                  <a:srgbClr val="FF0000"/>
                </a:solidFill>
              </a:rPr>
              <a:t>Medical Terminology</a:t>
            </a:r>
          </a:p>
          <a:p>
            <a:pPr algn="ctr" rtl="0"/>
            <a:r>
              <a:rPr lang="en-US" b="1" dirty="0" smtClean="0">
                <a:solidFill>
                  <a:srgbClr val="FF0000"/>
                </a:solidFill>
              </a:rPr>
              <a:t>Second stage</a:t>
            </a:r>
          </a:p>
          <a:p>
            <a:pPr algn="ctr" rtl="0"/>
            <a:r>
              <a:rPr lang="en-US" b="1" dirty="0" smtClean="0">
                <a:solidFill>
                  <a:srgbClr val="00B050"/>
                </a:solidFill>
              </a:rPr>
              <a:t>Al- </a:t>
            </a:r>
            <a:r>
              <a:rPr lang="en-US" b="1" dirty="0" err="1" smtClean="0">
                <a:solidFill>
                  <a:srgbClr val="00B050"/>
                </a:solidFill>
              </a:rPr>
              <a:t>Mustaqbal</a:t>
            </a:r>
            <a:r>
              <a:rPr lang="en-US" b="1" dirty="0" smtClean="0">
                <a:solidFill>
                  <a:srgbClr val="00B050"/>
                </a:solidFill>
              </a:rPr>
              <a:t>  university</a:t>
            </a:r>
          </a:p>
          <a:p>
            <a:pPr algn="l" rtl="0"/>
            <a:r>
              <a:rPr lang="en-US" sz="2800" b="1" dirty="0" smtClean="0">
                <a:solidFill>
                  <a:srgbClr val="0070C0"/>
                </a:solidFill>
              </a:rPr>
              <a:t>Collage of science and  healthy and medical Technology </a:t>
            </a:r>
          </a:p>
          <a:p>
            <a:pPr algn="ctr" rtl="0"/>
            <a:r>
              <a:rPr lang="en-US" sz="2800" b="1" dirty="0" smtClean="0"/>
              <a:t>Department of Anesthesia Technology</a:t>
            </a:r>
          </a:p>
          <a:p>
            <a:pPr algn="l" rtl="0"/>
            <a:r>
              <a:rPr lang="en-US" sz="2800" b="1" i="1" dirty="0" err="1" smtClean="0">
                <a:solidFill>
                  <a:srgbClr val="FF0000"/>
                </a:solidFill>
              </a:rPr>
              <a:t>Dr</a:t>
            </a:r>
            <a:r>
              <a:rPr lang="en-US" sz="2800" b="1" i="1" dirty="0" smtClean="0">
                <a:solidFill>
                  <a:srgbClr val="FF0000"/>
                </a:solidFill>
              </a:rPr>
              <a:t> .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Talib</a:t>
            </a:r>
            <a:r>
              <a:rPr lang="en-US" sz="2800" b="1" i="1" dirty="0" smtClean="0">
                <a:solidFill>
                  <a:srgbClr val="FF0000"/>
                </a:solidFill>
              </a:rPr>
              <a:t> 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chichan</a:t>
            </a:r>
            <a:r>
              <a:rPr lang="en-US" sz="2800" b="1" i="1" dirty="0" smtClean="0">
                <a:solidFill>
                  <a:srgbClr val="FF0000"/>
                </a:solidFill>
              </a:rPr>
              <a:t>                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Dr</a:t>
            </a:r>
            <a:r>
              <a:rPr lang="en-US" sz="2800" b="1" i="1" dirty="0" smtClean="0">
                <a:solidFill>
                  <a:srgbClr val="FF0000"/>
                </a:solidFill>
              </a:rPr>
              <a:t> .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</a:rPr>
              <a:t>Mahmoud Al -</a:t>
            </a:r>
            <a:r>
              <a:rPr lang="en-US" sz="2800" b="1" i="1" dirty="0" err="1" smtClean="0">
                <a:solidFill>
                  <a:srgbClr val="FF0000"/>
                </a:solidFill>
              </a:rPr>
              <a:t>Maukhtar</a:t>
            </a:r>
            <a:endParaRPr lang="en-US" sz="2800" b="1" i="1" dirty="0" smtClean="0">
              <a:solidFill>
                <a:srgbClr val="FF0000"/>
              </a:solidFill>
            </a:endParaRPr>
          </a:p>
        </p:txBody>
      </p:sp>
      <p:pic>
        <p:nvPicPr>
          <p:cNvPr id="1031" name="Picture 7" descr="C:\Users\alnaseem\Desktop\photo_٢٠٢٣-١٠-٢٧_٢١-٣٥-٢٠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443" r="-41546" b="19267"/>
          <a:stretch/>
        </p:blipFill>
        <p:spPr bwMode="auto">
          <a:xfrm>
            <a:off x="133004" y="0"/>
            <a:ext cx="8811491" cy="3284984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63901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874" y="116632"/>
            <a:ext cx="8784976" cy="792088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Diseases and Conditions of the Respiratory system  </a:t>
            </a:r>
            <a:endParaRPr lang="en-US" b="1" dirty="0">
              <a:solidFill>
                <a:srgbClr val="FF0000"/>
              </a:solidFill>
            </a:endParaRP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237773"/>
              </p:ext>
            </p:extLst>
          </p:nvPr>
        </p:nvGraphicFramePr>
        <p:xfrm>
          <a:off x="4009" y="885409"/>
          <a:ext cx="9139991" cy="591706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659817"/>
                <a:gridCol w="2480174"/>
              </a:tblGrid>
              <a:tr h="54715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Definition                         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Term            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62340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The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condition of the lung caused by the inhalation of foreign</a:t>
                      </a:r>
                      <a:endPara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Aspiration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 pneumonia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031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Respiratory condition caused by constriction of  the bronchi causing  wheeze ,cough &amp;thick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bronchi secretion                       </a:t>
                      </a:r>
                      <a:endPara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Asthma     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031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 elect (Greek )  =Incomplete , ecstasies = dilation , extenuation  collapse of the alveoli which prevent gas exchange in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the  alveoli               </a:t>
                      </a:r>
                      <a:endPara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Atelectasis 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2340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Inflammation of tracheo –bronchiole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tree caused  by viral or bacterial    infection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Bronchitis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031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Asthma  ,Chronic </a:t>
                      </a:r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bronchitis,Emphyemia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Chronic bronchiectasis lead to difficulty in inspiration  &amp; expiration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Chronic obstructive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  ,diseases (COPD  )           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37905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Em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=in ,on, </a:t>
                      </a:r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physema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 = over inflation  or   destruction of alveolar wall causing and decreased gas exchange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Emphysema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152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عنصر نائب للمحتوى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8919961"/>
              </p:ext>
            </p:extLst>
          </p:nvPr>
        </p:nvGraphicFramePr>
        <p:xfrm>
          <a:off x="179512" y="404664"/>
          <a:ext cx="8691532" cy="622747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902413"/>
                <a:gridCol w="1789119"/>
              </a:tblGrid>
              <a:tr h="5680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Hem(o) </a:t>
                      </a:r>
                      <a:r>
                        <a:rPr lang="en-US" dirty="0" smtClean="0"/>
                        <a:t>=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blood ,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ptysis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=splitting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   means cough up of blood fro</a:t>
                      </a:r>
                      <a:r>
                        <a:rPr lang="en-US" baseline="0" dirty="0" smtClean="0"/>
                        <a:t>m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respiratory tract                                                  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Hemoptysis  </a:t>
                      </a:r>
                      <a:r>
                        <a:rPr lang="en-US" b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1066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The acclamations of the blood in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the pleural space  of the chest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Hemothorax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Hypo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means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insuffient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   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Oxi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=oxygen  ,So inadequate oxygen in the body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Hypoxia       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34837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Abnormal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acclamation of the fluid in pleura space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Pleural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effusion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4567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Hyper =Excessive   ,Ventilation means air in and out of the lung  (expiration and inspiration)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Hyper ventilation 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Hypo =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insuffient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means decrease in amount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of air taken in which is inadequate  to  metabolic  demands                  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Hypo ventilation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07584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Inflammation of parietal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layer of the lung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Pleurisy         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Pneumo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=air ,thorax= chest  ,means an acclimation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of air in the pleural space of the chest causing the lung to collapse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Pneumothorax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Pulmon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=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lung , embolism= thrombus, air or object that circulate  in                                                 blood stream  causing blockage of pulmonary  artery  by thrombus usually travelling from peripheral  vein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Pulmonary embolism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939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25252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1835696" y="836712"/>
            <a:ext cx="6120680" cy="2808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Good luck </a:t>
            </a:r>
          </a:p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Thank you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01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Respiratory System Crossword | Medical Termin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36"/>
            <a:ext cx="8640960" cy="659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056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pPr rtl="0"/>
            <a:r>
              <a:rPr lang="en-US" b="1" dirty="0" smtClean="0">
                <a:solidFill>
                  <a:srgbClr val="FF0000"/>
                </a:solidFill>
              </a:rPr>
              <a:t>The respiratory system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5153" y="1124744"/>
            <a:ext cx="8928992" cy="540060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T</a:t>
            </a:r>
            <a:r>
              <a:rPr lang="en-US" sz="2800" b="1" i="0" dirty="0" smtClean="0">
                <a:solidFill>
                  <a:schemeClr val="tx2">
                    <a:lumMod val="50000"/>
                  </a:schemeClr>
                </a:solidFill>
                <a:effectLst/>
                <a:latin typeface="Helvetica Neue"/>
              </a:rPr>
              <a:t>here are two parts of the respiratory system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; </a:t>
            </a:r>
            <a:r>
              <a:rPr lang="en-US" sz="2800" b="1" i="0" dirty="0" smtClean="0">
                <a:solidFill>
                  <a:schemeClr val="tx2">
                    <a:lumMod val="50000"/>
                  </a:schemeClr>
                </a:solidFill>
                <a:effectLst/>
                <a:latin typeface="Helvetica Neue"/>
              </a:rPr>
              <a:t>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1-Upper respiratory tract consist of the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A-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Nose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( </a:t>
            </a:r>
            <a:r>
              <a:rPr lang="en-US" sz="2400" b="1" dirty="0" smtClean="0">
                <a:solidFill>
                  <a:srgbClr val="0070C0"/>
                </a:solidFill>
                <a:latin typeface="Helvetica Neue"/>
              </a:rPr>
              <a:t>nasal cavity</a:t>
            </a:r>
            <a:r>
              <a:rPr lang="en-US" sz="2400" b="1" baseline="-25000" dirty="0">
                <a:solidFill>
                  <a:srgbClr val="0070C0"/>
                </a:solidFill>
                <a:latin typeface="Helvetica Neue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Helvetica Neue"/>
              </a:rPr>
              <a:t> + nasal sinuses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)  B-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Pharynx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 C- 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Larynx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2-Lower respiratory tract consist of the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A-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Trachea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   B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-Bronchi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(</a:t>
            </a:r>
            <a:r>
              <a:rPr lang="en-US" sz="2400" b="1" dirty="0" err="1" smtClean="0">
                <a:solidFill>
                  <a:srgbClr val="0070C0"/>
                </a:solidFill>
                <a:latin typeface="Helvetica Neue"/>
              </a:rPr>
              <a:t>left+right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)  C-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Lungs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(</a:t>
            </a:r>
            <a:r>
              <a:rPr lang="en-US" sz="2400" b="1" dirty="0" smtClean="0">
                <a:solidFill>
                  <a:srgbClr val="0070C0"/>
                </a:solidFill>
                <a:latin typeface="Helvetica Neue"/>
              </a:rPr>
              <a:t>RT+LF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) each 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lung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 consist of  (</a:t>
            </a:r>
            <a:r>
              <a:rPr lang="en-US" sz="2400" b="1" dirty="0" err="1" smtClean="0">
                <a:solidFill>
                  <a:srgbClr val="0070C0"/>
                </a:solidFill>
                <a:latin typeface="Helvetica Neue"/>
              </a:rPr>
              <a:t>bronchus+bronchioles+alveoli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)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</a:rPr>
              <a:t>Respiration process is achieved by two steps 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;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Helvetica Neue"/>
              </a:rPr>
              <a:t>A-inspiration  = inhalation    Breathing in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Helvetica Neue"/>
              </a:rPr>
              <a:t>B- expiration = exhalation     Breathing out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The diaphragm and intercostal muscles help in respiration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mainly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07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568952" cy="6480720"/>
          </a:xfrm>
        </p:spPr>
        <p:txBody>
          <a:bodyPr/>
          <a:lstStyle/>
          <a:p>
            <a:pPr rtl="0"/>
            <a:r>
              <a:rPr lang="en-US" sz="2800" b="1" dirty="0">
                <a:solidFill>
                  <a:srgbClr val="C00000"/>
                </a:solidFill>
              </a:rPr>
              <a:t>Word Root and Combining Vowel for the Respiratory </a:t>
            </a:r>
            <a:r>
              <a:rPr lang="en-US" b="1" dirty="0">
                <a:solidFill>
                  <a:srgbClr val="C00000"/>
                </a:solidFill>
              </a:rPr>
              <a:t>System</a:t>
            </a:r>
          </a:p>
          <a:p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124947"/>
              </p:ext>
            </p:extLst>
          </p:nvPr>
        </p:nvGraphicFramePr>
        <p:xfrm>
          <a:off x="467544" y="1266040"/>
          <a:ext cx="8496944" cy="55919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500825"/>
                <a:gridCol w="1996119"/>
              </a:tblGrid>
              <a:tr h="38519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Definition    </a:t>
                      </a:r>
                      <a:r>
                        <a:rPr lang="en-US" dirty="0" smtClean="0"/>
                        <a:t>                                                                          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Root         </a:t>
                      </a:r>
                      <a:endParaRPr lang="en-US" sz="2400" dirty="0"/>
                    </a:p>
                  </a:txBody>
                  <a:tcPr/>
                </a:tc>
              </a:tr>
              <a:tr h="522600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/>
                        <a:t>  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bronchus           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</a:rPr>
                        <a:t>Trach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(o)</a:t>
                      </a:r>
                      <a:r>
                        <a:rPr lang="en-US" sz="2000" b="1" baseline="0" dirty="0" smtClean="0">
                          <a:solidFill>
                            <a:srgbClr val="C00000"/>
                          </a:solidFill>
                        </a:rPr>
                        <a:t>                 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Trachea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2000" b="1" dirty="0" smtClean="0"/>
                        <a:t>                                                                      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Bronch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 (o)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Bronchioles  </a:t>
                      </a:r>
                      <a:r>
                        <a:rPr lang="en-US" sz="2000" b="1" dirty="0" smtClean="0"/>
                        <a:t>         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</a:rPr>
                        <a:t>Pharyng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(o)           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Pharynx             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Bronchi(o)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Larynx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   </a:t>
                      </a:r>
                      <a:r>
                        <a:rPr lang="en-US" sz="2000" b="1" baseline="0" dirty="0" smtClean="0"/>
                        <a:t>                            </a:t>
                      </a:r>
                      <a:r>
                        <a:rPr lang="en-US" sz="2000" b="1" baseline="0" dirty="0" err="1" smtClean="0">
                          <a:solidFill>
                            <a:srgbClr val="C00000"/>
                          </a:solidFill>
                        </a:rPr>
                        <a:t>Thorac</a:t>
                      </a:r>
                      <a:r>
                        <a:rPr lang="en-US" sz="2000" b="1" baseline="0" dirty="0" smtClean="0">
                          <a:solidFill>
                            <a:srgbClr val="C00000"/>
                          </a:solidFill>
                        </a:rPr>
                        <a:t>(o)                 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chest  </a:t>
                      </a:r>
                      <a:r>
                        <a:rPr lang="en-US" sz="2000" b="1" baseline="0" dirty="0" smtClean="0"/>
                        <a:t>                                                 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Laryng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Lob                             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</a:rPr>
                        <a:t>pleur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(o)                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Pleura  </a:t>
                      </a:r>
                      <a:r>
                        <a:rPr lang="en-US" sz="2000" b="1" dirty="0" smtClean="0"/>
                        <a:t>                                    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Lob (o)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Nose                                     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Epiglott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                Epiglottis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Nos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,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Rhin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0070C0"/>
                          </a:solidFill>
                        </a:rPr>
                        <a:t>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Lung ,air                             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Ox i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                    pressure of  O2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    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Plum(o)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Lung                                      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Ox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ia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             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condition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of O2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Pneum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Lung                                    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diaphragm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            </a:t>
                      </a:r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phren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-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Pneumon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9608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517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696543"/>
              </p:ext>
            </p:extLst>
          </p:nvPr>
        </p:nvGraphicFramePr>
        <p:xfrm>
          <a:off x="158504" y="188913"/>
          <a:ext cx="8528296" cy="668137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709654"/>
                <a:gridCol w="1818642"/>
              </a:tblGrid>
              <a:tr h="575791"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solidFill>
                            <a:srgbClr val="FF0000"/>
                          </a:solidFill>
                        </a:rPr>
                        <a:t>Meann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>
                          <a:solidFill>
                            <a:srgbClr val="FF0000"/>
                          </a:solidFill>
                        </a:rPr>
                        <a:t>Term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Cessation of breathing                                  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Aponea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Elevated of respiratory rate more than 24b/m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Tachy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Decreased of respiratory rate less than 12b/m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Brady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Inability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 to breath easily except in upright position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Orthoponea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Difficult breathing or shortness of breath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Dysponea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Coughing up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blood from lower respiratory  tract mixed with sputum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Hemoptysis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Abnormal accumulation of fluid in the pleural space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Pleural effusion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Accumulation of air in the pleural space                    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Pneumothorax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Blood accumulating in pleural space                          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Hemothorax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Drainage of large amount of fluid from the nose  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Rhinorrhea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sharp  Pain during respiration ( specially  during inspiration  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Pleurisy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8377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the   pleura</a:t>
                      </a:r>
                      <a:r>
                        <a:rPr lang="en-US" b="1" baseline="0" dirty="0" smtClean="0"/>
                        <a:t>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Pleuritis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nasal sinuses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Sinusitis  </a:t>
                      </a:r>
                      <a:r>
                        <a:rPr lang="en-US" dirty="0" smtClean="0"/>
                        <a:t>   </a:t>
                      </a:r>
                      <a:endParaRPr lang="en-US" dirty="0"/>
                    </a:p>
                  </a:txBody>
                  <a:tcPr/>
                </a:tc>
              </a:tr>
              <a:tr h="13321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Pain in diaphragm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phrenalagia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Inflammation of the alveoli                  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Alveolitis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441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465331"/>
              </p:ext>
            </p:extLst>
          </p:nvPr>
        </p:nvGraphicFramePr>
        <p:xfrm>
          <a:off x="179388" y="188913"/>
          <a:ext cx="8856662" cy="55299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532182"/>
                <a:gridCol w="23244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Meaning   </a:t>
                      </a:r>
                      <a:r>
                        <a:rPr lang="en-US" dirty="0" smtClean="0"/>
                        <a:t>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                                                     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Term   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0072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the  bronchiole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Bronchiolitis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</a:t>
                      </a:r>
                      <a:r>
                        <a:rPr lang="en-US" b="1" baseline="0" dirty="0" smtClean="0"/>
                        <a:t> of the lung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Plumonitis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The</a:t>
                      </a:r>
                      <a:r>
                        <a:rPr lang="en-US" b="1" baseline="0" dirty="0" smtClean="0"/>
                        <a:t> lung contains cyst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Pneumocystis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Infection of the lung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Pneumonia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pain in the trachea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Treachealagia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Bleeding from trachea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Tracherrhagia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the trachea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Tracheitis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larynx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Laryngitis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The instrument  is used   to visualize</a:t>
                      </a:r>
                      <a:r>
                        <a:rPr lang="en-US" b="1" baseline="0" dirty="0" smtClean="0"/>
                        <a:t> the larynx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Laryngoscope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complete excision of the larynx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Laryngoectomy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the pharynx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Pharyngitis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The instrument  is used to visualize the nose</a:t>
                      </a:r>
                      <a:r>
                        <a:rPr lang="en-US" b="1" baseline="0" dirty="0" smtClean="0"/>
                        <a:t>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Nasoscope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Pain in the pharynx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Pharyngalagia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117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332656"/>
            <a:ext cx="8280920" cy="6264696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Diagnostic Studies of the Respiratory System</a:t>
            </a: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944599"/>
              </p:ext>
            </p:extLst>
          </p:nvPr>
        </p:nvGraphicFramePr>
        <p:xfrm>
          <a:off x="611560" y="1052736"/>
          <a:ext cx="7934326" cy="42672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058898"/>
              </p:ext>
            </p:extLst>
          </p:nvPr>
        </p:nvGraphicFramePr>
        <p:xfrm>
          <a:off x="251521" y="1484785"/>
          <a:ext cx="8496944" cy="1371600"/>
        </p:xfrm>
        <a:graphic>
          <a:graphicData uri="http://schemas.openxmlformats.org/drawingml/2006/table">
            <a:tbl>
              <a:tblPr/>
              <a:tblGrid>
                <a:gridCol w="3428592"/>
                <a:gridCol w="5068352"/>
              </a:tblGrid>
              <a:tr h="1080119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 Arterial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blood gases (ABGs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The 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measurement of the oxygen and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the carbon dioxide contents in arterial blood. 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This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gives 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information about acid </a:t>
                      </a:r>
                      <a:r>
                        <a:rPr lang="en-US" sz="2000" b="1" dirty="0" smtClean="0">
                          <a:effectLst/>
                          <a:latin typeface="inherit"/>
                        </a:rPr>
                        <a:t>base  balance and 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oxygenation.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296061"/>
              </p:ext>
            </p:extLst>
          </p:nvPr>
        </p:nvGraphicFramePr>
        <p:xfrm>
          <a:off x="539552" y="3212976"/>
          <a:ext cx="8208912" cy="1524000"/>
        </p:xfrm>
        <a:graphic>
          <a:graphicData uri="http://schemas.openxmlformats.org/drawingml/2006/table">
            <a:tbl>
              <a:tblPr/>
              <a:tblGrid>
                <a:gridCol w="3931098"/>
                <a:gridCol w="4277814"/>
              </a:tblGrid>
              <a:tr h="64807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sz="2000" b="0" dirty="0">
                          <a:effectLst/>
                          <a:latin typeface="inherit"/>
                        </a:rPr>
                      </a:b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Bronchoscopy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Bronch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(o) refers to the bronchus</a:t>
                      </a:r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t"/>
                      <a:endParaRPr lang="ar-IQ" sz="2000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2000" b="1" dirty="0" err="1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scopy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 is the visual examination with a lighted instrument.</a:t>
                      </a:r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337535"/>
              </p:ext>
            </p:extLst>
          </p:nvPr>
        </p:nvGraphicFramePr>
        <p:xfrm>
          <a:off x="179512" y="4688161"/>
          <a:ext cx="8424936" cy="1981200"/>
        </p:xfrm>
        <a:graphic>
          <a:graphicData uri="http://schemas.openxmlformats.org/drawingml/2006/table">
            <a:tbl>
              <a:tblPr/>
              <a:tblGrid>
                <a:gridCol w="3415640"/>
                <a:gridCol w="5009296"/>
              </a:tblGrid>
              <a:tr h="1656184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Computed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tomography (CT)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A technique that uses radiographic to produce an image of the cross section of tissue. This procedure can be used 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   to find masses or tumors in  lung </a:t>
                      </a:r>
                    </a:p>
                    <a:p>
                      <a:pPr algn="l" rtl="0" fontAlgn="t"/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                                                 </a:t>
                      </a:r>
                    </a:p>
                    <a:p>
                      <a:pPr algn="l" rtl="0" fontAlgn="t"/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2191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589407"/>
              </p:ext>
            </p:extLst>
          </p:nvPr>
        </p:nvGraphicFramePr>
        <p:xfrm>
          <a:off x="323528" y="0"/>
          <a:ext cx="7920880" cy="426720"/>
        </p:xfrm>
        <a:graphic>
          <a:graphicData uri="http://schemas.openxmlformats.org/drawingml/2006/table">
            <a:tbl>
              <a:tblPr/>
              <a:tblGrid>
                <a:gridCol w="3960440"/>
                <a:gridCol w="3960440"/>
              </a:tblGrid>
              <a:tr h="216024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Laryngoscopy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Laryng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(o) refers to larynx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34509"/>
              </p:ext>
            </p:extLst>
          </p:nvPr>
        </p:nvGraphicFramePr>
        <p:xfrm>
          <a:off x="395536" y="908720"/>
          <a:ext cx="7848872" cy="2651760"/>
        </p:xfrm>
        <a:graphic>
          <a:graphicData uri="http://schemas.openxmlformats.org/drawingml/2006/table">
            <a:tbl>
              <a:tblPr/>
              <a:tblGrid>
                <a:gridCol w="3924436"/>
                <a:gridCol w="3924436"/>
              </a:tblGrid>
              <a:tr h="516113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Lung biopsy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 test to gather specimen of pulmonary tissue for diagnosis.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32120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Lung scan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 radiographic examination of the lung to gather information about the lung and the function of the lung.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95983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Magnetic Resonance Imaging (MRI)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39782"/>
              </p:ext>
            </p:extLst>
          </p:nvPr>
        </p:nvGraphicFramePr>
        <p:xfrm>
          <a:off x="467544" y="3501008"/>
          <a:ext cx="8280920" cy="1524000"/>
        </p:xfrm>
        <a:graphic>
          <a:graphicData uri="http://schemas.openxmlformats.org/drawingml/2006/table">
            <a:tbl>
              <a:tblPr/>
              <a:tblGrid>
                <a:gridCol w="4140460"/>
                <a:gridCol w="4140460"/>
              </a:tblGrid>
              <a:tr h="1296144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Pulmonary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angiography 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Pulmonary means pertaining to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the  lungs,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Angio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refers to Blood vessel 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graphy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refers to the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proccess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of recording  so examination of blood vessel of lung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453114"/>
              </p:ext>
            </p:extLst>
          </p:nvPr>
        </p:nvGraphicFramePr>
        <p:xfrm>
          <a:off x="395536" y="5085184"/>
          <a:ext cx="7934326" cy="97536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64807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Oximetry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0" dirty="0" smtClean="0">
                          <a:effectLst/>
                          <a:latin typeface="inherit"/>
                        </a:rPr>
                        <a:t>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Oxi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- 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refers to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oxygen=method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for measuring of oxygen in arterial </a:t>
                      </a:r>
                      <a:r>
                        <a:rPr lang="en-US" b="1" baseline="0" dirty="0" smtClean="0">
                          <a:effectLst/>
                          <a:latin typeface="inherit"/>
                        </a:rPr>
                        <a:t>blood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325312"/>
              </p:ext>
            </p:extLst>
          </p:nvPr>
        </p:nvGraphicFramePr>
        <p:xfrm>
          <a:off x="395536" y="5805264"/>
          <a:ext cx="8064896" cy="975360"/>
        </p:xfrm>
        <a:graphic>
          <a:graphicData uri="http://schemas.openxmlformats.org/drawingml/2006/table">
            <a:tbl>
              <a:tblPr/>
              <a:tblGrid>
                <a:gridCol w="3960440"/>
                <a:gridCol w="4104456"/>
              </a:tblGrid>
              <a:tr h="90335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Pulmonary function test (PFT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An examination that test the ability of the lungs to exchange oxygen and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carbon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dioxid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013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/>
          <a:lstStyle/>
          <a:p>
            <a:pPr algn="ctr" rtl="0"/>
            <a:r>
              <a:rPr lang="en-US" b="1" dirty="0"/>
              <a:t>Procedures of the Respiratory System</a:t>
            </a: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335431"/>
              </p:ext>
            </p:extLst>
          </p:nvPr>
        </p:nvGraphicFramePr>
        <p:xfrm>
          <a:off x="467544" y="980726"/>
          <a:ext cx="8088560" cy="5821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686262"/>
                <a:gridCol w="2402298"/>
              </a:tblGrid>
              <a:tr h="864098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Endo=inward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,within   tracheal= trachea  intubation refers to insertion of the tube in  opening in body                    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rgbClr val="FFC000"/>
                          </a:solidFill>
                        </a:rPr>
                        <a:t>Endo-tracheal</a:t>
                      </a:r>
                      <a:r>
                        <a:rPr lang="en-US" sz="2400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US" sz="2400" b="1" baseline="0" dirty="0" smtClean="0">
                          <a:solidFill>
                            <a:srgbClr val="FFC000"/>
                          </a:solidFill>
                        </a:rPr>
                        <a:t>ntubation 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4042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Surgical puncture in the chest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to remove or aspirate the fluid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Tharcocentesis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0479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Opening in the chest wall                                     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Tharcotomy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1317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Formation of an opening through the neck into trachea to access to airway below blockage                                 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smtClean="0">
                          <a:solidFill>
                            <a:srgbClr val="FF0000"/>
                          </a:solidFill>
                        </a:rPr>
                        <a:t>Tracheostomy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665274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Person</a:t>
                      </a:r>
                      <a:r>
                        <a:rPr lang="en-US" sz="2800" b="1" baseline="0" dirty="0" smtClean="0">
                          <a:solidFill>
                            <a:srgbClr val="0070C0"/>
                          </a:solidFill>
                        </a:rPr>
                        <a:t> is skilled in pulmonology  </a:t>
                      </a:r>
                    </a:p>
                    <a:p>
                      <a:pPr algn="l"/>
                      <a:r>
                        <a:rPr lang="en-US" sz="2800" b="1" baseline="0" dirty="0" smtClean="0">
                          <a:solidFill>
                            <a:srgbClr val="0070C0"/>
                          </a:solidFill>
                        </a:rPr>
                        <a:t> Science dealing with anatomy ,physiology and pathology of the lung 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Pulmonologist </a:t>
                      </a:r>
                      <a:r>
                        <a:rPr lang="en-US" sz="2800" dirty="0" smtClean="0">
                          <a:solidFill>
                            <a:srgbClr val="0070C0"/>
                          </a:solidFill>
                        </a:rPr>
                        <a:t>     </a:t>
                      </a:r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Pulmonology 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89505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</TotalTime>
  <Words>929</Words>
  <Application>Microsoft Office PowerPoint</Application>
  <PresentationFormat>عرض على الشاشة (3:4)‏</PresentationFormat>
  <Paragraphs>172</Paragraphs>
  <Slides>12</Slides>
  <Notes>5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12</vt:i4>
      </vt:variant>
    </vt:vector>
  </HeadingPairs>
  <TitlesOfParts>
    <vt:vector size="14" baseType="lpstr">
      <vt:lpstr>نسق Office</vt:lpstr>
      <vt:lpstr>سمة Office</vt:lpstr>
      <vt:lpstr>عرض تقديمي في PowerPoint</vt:lpstr>
      <vt:lpstr>عرض تقديمي في PowerPoint</vt:lpstr>
      <vt:lpstr>The respiratory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238</cp:revision>
  <dcterms:created xsi:type="dcterms:W3CDTF">2022-11-20T17:47:20Z</dcterms:created>
  <dcterms:modified xsi:type="dcterms:W3CDTF">2023-11-10T16:52:18Z</dcterms:modified>
</cp:coreProperties>
</file>