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sldIdLst>
    <p:sldId id="317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301" r:id="rId12"/>
    <p:sldId id="302" r:id="rId13"/>
    <p:sldId id="303" r:id="rId14"/>
    <p:sldId id="304" r:id="rId15"/>
    <p:sldId id="305" r:id="rId16"/>
    <p:sldId id="306" r:id="rId17"/>
    <p:sldId id="308" r:id="rId18"/>
    <p:sldId id="309" r:id="rId19"/>
    <p:sldId id="314" r:id="rId20"/>
    <p:sldId id="315" r:id="rId21"/>
  </p:sldIdLst>
  <p:sldSz cx="12192000" cy="6858000"/>
  <p:notesSz cx="9144000" cy="6858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342" y="-55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10/06/1444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45733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10/06/1444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8729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10/06/1444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94531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10/06/1444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580821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10/06/1444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9952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10/06/1444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4895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10/06/1444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4648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rgbClr val="AF00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10/06/1444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6975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10/06/1444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4206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10/06/1444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04632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10/06/1444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6903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40081" y="273813"/>
            <a:ext cx="511183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48351" y="2504898"/>
            <a:ext cx="10695296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rgbClr val="AF00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77D64-1F17-4AD8-A124-B721A3A2894E}" type="datetimeFigureOut">
              <a:rPr lang="ar-SA" smtClean="0"/>
              <a:t>10/06/1444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37773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4647BC0C-417C-4061-A634-B4A396197C32}"/>
              </a:ext>
            </a:extLst>
          </p:cNvPr>
          <p:cNvSpPr txBox="1">
            <a:spLocks noChangeArrowheads="1"/>
          </p:cNvSpPr>
          <p:nvPr/>
        </p:nvSpPr>
        <p:spPr>
          <a:xfrm>
            <a:off x="119336" y="37232"/>
            <a:ext cx="11917324" cy="6850960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55000" lnSpcReduction="20000"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Lecture #</a:t>
            </a:r>
            <a:r>
              <a:rPr lang="en-US" sz="4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First semester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Gill Sans MT"/>
              <a:ea typeface="+mj-ea"/>
              <a:cs typeface="Arial" pitchFamily="34" charset="0"/>
            </a:endParaRPr>
          </a:p>
          <a:p>
            <a:pPr marL="79375" algn="ctr">
              <a:lnSpc>
                <a:spcPts val="6650"/>
              </a:lnSpc>
              <a:spcBef>
                <a:spcPts val="100"/>
              </a:spcBef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9600" b="1" spc="-5" dirty="0"/>
              <a:t>Respiratory</a:t>
            </a:r>
            <a:r>
              <a:rPr lang="en-US" sz="9600" b="1" spc="-90" dirty="0"/>
              <a:t> </a:t>
            </a:r>
            <a:r>
              <a:rPr lang="en-US" sz="9600" b="1" spc="-5" dirty="0"/>
              <a:t>Disorders</a:t>
            </a:r>
          </a:p>
          <a:p>
            <a:pPr marL="87630" algn="ctr">
              <a:lnSpc>
                <a:spcPts val="6650"/>
              </a:lnSpc>
            </a:pPr>
            <a:r>
              <a:rPr lang="en-US" sz="9600" b="1" spc="-145" dirty="0">
                <a:solidFill>
                  <a:srgbClr val="333399"/>
                </a:solidFill>
                <a:latin typeface="Times New Roman"/>
                <a:cs typeface="Times New Roman"/>
              </a:rPr>
              <a:t>Lower</a:t>
            </a:r>
            <a:r>
              <a:rPr lang="en-US" sz="9600" b="1" spc="-30" dirty="0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lang="en-US" sz="9600" b="1" spc="-160" dirty="0">
                <a:solidFill>
                  <a:srgbClr val="333399"/>
                </a:solidFill>
                <a:latin typeface="Times New Roman"/>
                <a:cs typeface="Times New Roman"/>
              </a:rPr>
              <a:t>tract</a:t>
            </a:r>
            <a:r>
              <a:rPr lang="en-US" sz="9600" b="1" spc="-10" dirty="0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lang="en-US" sz="9600" b="1" spc="-105" dirty="0">
                <a:solidFill>
                  <a:srgbClr val="333399"/>
                </a:solidFill>
                <a:latin typeface="Times New Roman"/>
                <a:cs typeface="Times New Roman"/>
              </a:rPr>
              <a:t>disorder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Gill Sans MT"/>
                <a:ea typeface="+mj-ea"/>
                <a:cs typeface="Arial" pitchFamily="34" charset="0"/>
              </a:rPr>
              <a:t/>
            </a:r>
            <a:br>
              <a:rPr kumimoji="0" lang="en-US" sz="5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Gill Sans MT"/>
                <a:ea typeface="+mj-ea"/>
                <a:cs typeface="Arial" pitchFamily="34" charset="0"/>
              </a:rPr>
            </a:b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Al-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Mustaqbal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University College</a:t>
            </a:r>
            <a:b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Nursing Department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kumimoji="0" lang="en-US" sz="4000" b="1" i="0" u="none" strike="noStrike" kern="1200" cap="none" spc="0" normalizeH="0" baseline="3000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nd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Class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Adult Nursing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A12D15D5-C57B-5C83-5C6D-467A2D683406}"/>
              </a:ext>
            </a:extLst>
          </p:cNvPr>
          <p:cNvSpPr txBox="1"/>
          <p:nvPr/>
        </p:nvSpPr>
        <p:spPr>
          <a:xfrm>
            <a:off x="839416" y="2996952"/>
            <a:ext cx="10585176" cy="2180084"/>
          </a:xfrm>
          <a:prstGeom prst="rect">
            <a:avLst/>
          </a:prstGeom>
          <a:noFill/>
          <a:ln/>
          <a:effectLst>
            <a:softEdge rad="6350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rIns="0" bIns="0">
            <a:spAutoFit/>
          </a:bodyPr>
          <a:lstStyle/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F243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F243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</a:t>
            </a: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lecturer</a:t>
            </a: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Professor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Dr.Fakhria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Jaber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and 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Dr. Sadiq Salam H. AL-Salih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98840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6700" y="171356"/>
            <a:ext cx="11658600" cy="56553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spcBef>
                <a:spcPts val="90"/>
              </a:spcBef>
            </a:pPr>
            <a:r>
              <a:rPr sz="3600" spc="-5" dirty="0">
                <a:solidFill>
                  <a:srgbClr val="C00000"/>
                </a:solidFill>
              </a:rPr>
              <a:t>Chronic</a:t>
            </a:r>
            <a:r>
              <a:rPr sz="3600" spc="5" dirty="0">
                <a:solidFill>
                  <a:srgbClr val="C00000"/>
                </a:solidFill>
              </a:rPr>
              <a:t> </a:t>
            </a:r>
            <a:r>
              <a:rPr sz="3600" spc="-10" dirty="0">
                <a:solidFill>
                  <a:srgbClr val="C00000"/>
                </a:solidFill>
              </a:rPr>
              <a:t>Obstructive</a:t>
            </a:r>
            <a:r>
              <a:rPr sz="3600" spc="35" dirty="0">
                <a:solidFill>
                  <a:srgbClr val="C00000"/>
                </a:solidFill>
              </a:rPr>
              <a:t> </a:t>
            </a:r>
            <a:r>
              <a:rPr sz="3600" spc="-10" dirty="0">
                <a:solidFill>
                  <a:srgbClr val="C00000"/>
                </a:solidFill>
              </a:rPr>
              <a:t>Pulmonary</a:t>
            </a:r>
            <a:r>
              <a:rPr sz="3600" spc="35" dirty="0">
                <a:solidFill>
                  <a:srgbClr val="C00000"/>
                </a:solidFill>
              </a:rPr>
              <a:t> </a:t>
            </a:r>
            <a:r>
              <a:rPr sz="3600" spc="-5" dirty="0">
                <a:solidFill>
                  <a:srgbClr val="C00000"/>
                </a:solidFill>
              </a:rPr>
              <a:t>Disease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28600" y="938148"/>
            <a:ext cx="11658600" cy="51829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5080" indent="-344805" algn="l" rtl="0">
              <a:lnSpc>
                <a:spcPct val="150100"/>
              </a:lnSpc>
              <a:spcBef>
                <a:spcPts val="100"/>
              </a:spcBef>
              <a:buFont typeface="Times New Roman"/>
              <a:buChar char="•"/>
              <a:tabLst>
                <a:tab pos="357505" algn="l"/>
              </a:tabLst>
            </a:pPr>
            <a:r>
              <a:rPr sz="2800" b="1" dirty="0">
                <a:latin typeface="Times New Roman"/>
                <a:cs typeface="Times New Roman"/>
              </a:rPr>
              <a:t>Chronic </a:t>
            </a:r>
            <a:r>
              <a:rPr sz="2800" b="1" spc="-5" dirty="0">
                <a:latin typeface="Times New Roman"/>
                <a:cs typeface="Times New Roman"/>
              </a:rPr>
              <a:t>obstructive pulmonary </a:t>
            </a:r>
            <a:r>
              <a:rPr sz="2800" b="1" dirty="0">
                <a:latin typeface="Times New Roman"/>
                <a:cs typeface="Times New Roman"/>
              </a:rPr>
              <a:t>disease (COPD) </a:t>
            </a:r>
            <a:r>
              <a:rPr sz="2800" dirty="0">
                <a:latin typeface="Times New Roman"/>
                <a:cs typeface="Times New Roman"/>
              </a:rPr>
              <a:t>is a disease </a:t>
            </a:r>
            <a:r>
              <a:rPr sz="2800" spc="-5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state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characterized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20" dirty="0">
                <a:latin typeface="Times New Roman"/>
                <a:cs typeface="Times New Roman"/>
              </a:rPr>
              <a:t>by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airflow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limitation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dirty="0">
                <a:latin typeface="Times New Roman"/>
                <a:cs typeface="Times New Roman"/>
              </a:rPr>
              <a:t> is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not</a:t>
            </a:r>
            <a:r>
              <a:rPr sz="2800" spc="5" dirty="0">
                <a:latin typeface="Times New Roman"/>
                <a:cs typeface="Times New Roman"/>
              </a:rPr>
              <a:t> fully 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reversible.</a:t>
            </a:r>
            <a:r>
              <a:rPr sz="2800" dirty="0">
                <a:latin typeface="Times New Roman"/>
                <a:cs typeface="Times New Roman"/>
              </a:rPr>
              <a:t> COPD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Times New Roman"/>
                <a:cs typeface="Times New Roman"/>
              </a:rPr>
              <a:t>may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include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diseases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cause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airflow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obstruction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(eg,</a:t>
            </a:r>
            <a:r>
              <a:rPr sz="2800" spc="5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emphysema,</a:t>
            </a:r>
            <a:r>
              <a:rPr sz="2800" dirty="0">
                <a:latin typeface="Times New Roman"/>
                <a:cs typeface="Times New Roman"/>
              </a:rPr>
              <a:t> chronic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bronchitis)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combination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these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disorders.</a:t>
            </a:r>
            <a:endParaRPr sz="2800" dirty="0">
              <a:latin typeface="Times New Roman"/>
              <a:cs typeface="Times New Roman"/>
            </a:endParaRPr>
          </a:p>
          <a:p>
            <a:pPr marL="356870" marR="7620" indent="-344805" algn="l" rtl="0">
              <a:lnSpc>
                <a:spcPct val="150100"/>
              </a:lnSpc>
              <a:spcBef>
                <a:spcPts val="575"/>
              </a:spcBef>
              <a:buChar char="•"/>
              <a:tabLst>
                <a:tab pos="357505" algn="l"/>
              </a:tabLst>
            </a:pPr>
            <a:r>
              <a:rPr sz="2800" spc="-5" dirty="0">
                <a:latin typeface="Times New Roman"/>
                <a:cs typeface="Times New Roman"/>
              </a:rPr>
              <a:t>People</a:t>
            </a:r>
            <a:r>
              <a:rPr sz="2800" dirty="0">
                <a:latin typeface="Times New Roman"/>
                <a:cs typeface="Times New Roman"/>
              </a:rPr>
              <a:t> with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COPD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commonly </a:t>
            </a:r>
            <a:r>
              <a:rPr sz="2800" dirty="0">
                <a:latin typeface="Times New Roman"/>
                <a:cs typeface="Times New Roman"/>
              </a:rPr>
              <a:t>become</a:t>
            </a:r>
            <a:r>
              <a:rPr sz="2800" spc="6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symptomatic</a:t>
            </a:r>
            <a:r>
              <a:rPr sz="2800" spc="6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during </a:t>
            </a:r>
            <a:r>
              <a:rPr sz="2800" spc="-5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 middle adult </a:t>
            </a:r>
            <a:r>
              <a:rPr sz="2800" spc="-10" dirty="0">
                <a:latin typeface="Times New Roman"/>
                <a:cs typeface="Times New Roman"/>
              </a:rPr>
              <a:t>years,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incidence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5" dirty="0">
                <a:latin typeface="Times New Roman"/>
                <a:cs typeface="Times New Roman"/>
              </a:rPr>
              <a:t>COPD </a:t>
            </a:r>
            <a:r>
              <a:rPr sz="2800" spc="-5" dirty="0">
                <a:latin typeface="Times New Roman"/>
                <a:cs typeface="Times New Roman"/>
              </a:rPr>
              <a:t>increases </a:t>
            </a:r>
            <a:r>
              <a:rPr sz="2800" dirty="0">
                <a:latin typeface="Times New Roman"/>
                <a:cs typeface="Times New Roman"/>
              </a:rPr>
              <a:t> with </a:t>
            </a:r>
            <a:r>
              <a:rPr sz="2800" spc="-15" dirty="0">
                <a:latin typeface="Times New Roman"/>
                <a:cs typeface="Times New Roman"/>
              </a:rPr>
              <a:t>age. </a:t>
            </a:r>
            <a:r>
              <a:rPr sz="2800" spc="-5" dirty="0">
                <a:latin typeface="Times New Roman"/>
                <a:cs typeface="Times New Roman"/>
              </a:rPr>
              <a:t>Although </a:t>
            </a:r>
            <a:r>
              <a:rPr sz="2800" dirty="0">
                <a:latin typeface="Times New Roman"/>
                <a:cs typeface="Times New Roman"/>
              </a:rPr>
              <a:t>certain </a:t>
            </a:r>
            <a:r>
              <a:rPr sz="2800" spc="-5" dirty="0">
                <a:latin typeface="Times New Roman"/>
                <a:cs typeface="Times New Roman"/>
              </a:rPr>
              <a:t>aspects of </a:t>
            </a:r>
            <a:r>
              <a:rPr sz="2800" dirty="0">
                <a:latin typeface="Times New Roman"/>
                <a:cs typeface="Times New Roman"/>
              </a:rPr>
              <a:t>lung </a:t>
            </a:r>
            <a:r>
              <a:rPr sz="2800" spc="-5" dirty="0">
                <a:latin typeface="Times New Roman"/>
                <a:cs typeface="Times New Roman"/>
              </a:rPr>
              <a:t>function </a:t>
            </a:r>
            <a:r>
              <a:rPr sz="2800" dirty="0">
                <a:latin typeface="Times New Roman"/>
                <a:cs typeface="Times New Roman"/>
              </a:rPr>
              <a:t>normally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decrease </a:t>
            </a:r>
            <a:r>
              <a:rPr sz="2800" dirty="0">
                <a:latin typeface="Times New Roman"/>
                <a:cs typeface="Times New Roman"/>
              </a:rPr>
              <a:t>with </a:t>
            </a:r>
            <a:r>
              <a:rPr sz="2800" spc="-15" dirty="0">
                <a:latin typeface="Times New Roman"/>
                <a:cs typeface="Times New Roman"/>
              </a:rPr>
              <a:t>age;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COPD accentuates and accelerates </a:t>
            </a:r>
            <a:r>
              <a:rPr sz="2800" dirty="0">
                <a:latin typeface="Times New Roman"/>
                <a:cs typeface="Times New Roman"/>
              </a:rPr>
              <a:t>these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physiologic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changes.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41586" y="662254"/>
            <a:ext cx="11582400" cy="596714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marR="5080" indent="-344805" algn="l" rtl="0">
              <a:lnSpc>
                <a:spcPct val="150100"/>
              </a:lnSpc>
              <a:spcBef>
                <a:spcPts val="775"/>
              </a:spcBef>
              <a:buChar char="•"/>
              <a:tabLst>
                <a:tab pos="357505" algn="l"/>
              </a:tabLst>
            </a:pPr>
            <a:r>
              <a:rPr sz="2800" dirty="0">
                <a:latin typeface="Times New Roman"/>
                <a:cs typeface="Times New Roman"/>
              </a:rPr>
              <a:t>Chronic </a:t>
            </a:r>
            <a:r>
              <a:rPr sz="2800" b="1" dirty="0">
                <a:latin typeface="Times New Roman"/>
                <a:cs typeface="Times New Roman"/>
              </a:rPr>
              <a:t>bronchitis</a:t>
            </a:r>
            <a:r>
              <a:rPr sz="2800" dirty="0">
                <a:latin typeface="Times New Roman"/>
                <a:cs typeface="Times New Roman"/>
              </a:rPr>
              <a:t>, a </a:t>
            </a:r>
            <a:r>
              <a:rPr sz="2800" spc="-5" dirty="0">
                <a:latin typeface="Times New Roman"/>
                <a:cs typeface="Times New Roman"/>
              </a:rPr>
              <a:t>disease of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airways,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defined </a:t>
            </a:r>
            <a:r>
              <a:rPr sz="2800" spc="-10" dirty="0">
                <a:latin typeface="Times New Roman"/>
                <a:cs typeface="Times New Roman"/>
              </a:rPr>
              <a:t>as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presence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cough and </a:t>
            </a:r>
            <a:r>
              <a:rPr sz="2800" dirty="0">
                <a:latin typeface="Times New Roman"/>
                <a:cs typeface="Times New Roman"/>
              </a:rPr>
              <a:t>sputum production for </a:t>
            </a:r>
            <a:r>
              <a:rPr sz="2800" spc="-5" dirty="0">
                <a:latin typeface="Times New Roman"/>
                <a:cs typeface="Times New Roman"/>
              </a:rPr>
              <a:t>at </a:t>
            </a:r>
            <a:r>
              <a:rPr sz="2800" dirty="0">
                <a:latin typeface="Times New Roman"/>
                <a:cs typeface="Times New Roman"/>
              </a:rPr>
              <a:t>least 3 months </a:t>
            </a:r>
            <a:r>
              <a:rPr sz="2800" spc="-5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 </a:t>
            </a:r>
            <a:r>
              <a:rPr sz="2800" spc="-10" dirty="0">
                <a:latin typeface="Times New Roman"/>
                <a:cs typeface="Times New Roman"/>
              </a:rPr>
              <a:t>each </a:t>
            </a:r>
            <a:r>
              <a:rPr sz="2800" spc="10" dirty="0">
                <a:latin typeface="Times New Roman"/>
                <a:cs typeface="Times New Roman"/>
              </a:rPr>
              <a:t>of </a:t>
            </a:r>
            <a:r>
              <a:rPr sz="2800" dirty="0">
                <a:latin typeface="Times New Roman"/>
                <a:cs typeface="Times New Roman"/>
              </a:rPr>
              <a:t>2 </a:t>
            </a:r>
            <a:r>
              <a:rPr sz="2800" spc="-5" dirty="0">
                <a:latin typeface="Times New Roman"/>
                <a:cs typeface="Times New Roman"/>
              </a:rPr>
              <a:t>consecutive </a:t>
            </a:r>
            <a:r>
              <a:rPr sz="2800" spc="-10" dirty="0">
                <a:latin typeface="Times New Roman"/>
                <a:cs typeface="Times New Roman"/>
              </a:rPr>
              <a:t>years. </a:t>
            </a:r>
            <a:r>
              <a:rPr sz="2800" spc="-20" dirty="0">
                <a:latin typeface="Times New Roman"/>
                <a:cs typeface="Times New Roman"/>
              </a:rPr>
              <a:t>In </a:t>
            </a:r>
            <a:r>
              <a:rPr sz="2800" dirty="0">
                <a:latin typeface="Times New Roman"/>
                <a:cs typeface="Times New Roman"/>
              </a:rPr>
              <a:t>many </a:t>
            </a:r>
            <a:r>
              <a:rPr sz="2800" spc="-5" dirty="0">
                <a:latin typeface="Times New Roman"/>
                <a:cs typeface="Times New Roman"/>
              </a:rPr>
              <a:t>cases, </a:t>
            </a:r>
            <a:r>
              <a:rPr sz="2800" dirty="0">
                <a:latin typeface="Times New Roman"/>
                <a:cs typeface="Times New Roman"/>
              </a:rPr>
              <a:t>smoke or other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environmental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pollutants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irritate</a:t>
            </a:r>
            <a:r>
              <a:rPr sz="2800" dirty="0">
                <a:latin typeface="Times New Roman"/>
                <a:cs typeface="Times New Roman"/>
              </a:rPr>
              <a:t> the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airways,</a:t>
            </a:r>
            <a:r>
              <a:rPr sz="2800" spc="-5" dirty="0">
                <a:latin typeface="Times New Roman"/>
                <a:cs typeface="Times New Roman"/>
              </a:rPr>
              <a:t> resulting</a:t>
            </a:r>
            <a:r>
              <a:rPr sz="2800" dirty="0">
                <a:latin typeface="Times New Roman"/>
                <a:cs typeface="Times New Roman"/>
              </a:rPr>
              <a:t> in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hypersecretionof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mucus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inflammation.</a:t>
            </a:r>
          </a:p>
          <a:p>
            <a:pPr algn="l" rtl="0">
              <a:lnSpc>
                <a:spcPct val="100000"/>
              </a:lnSpc>
              <a:buChar char="•"/>
            </a:pPr>
            <a:endParaRPr sz="2800" dirty="0">
              <a:latin typeface="Times New Roman"/>
              <a:cs typeface="Times New Roman"/>
            </a:endParaRPr>
          </a:p>
          <a:p>
            <a:pPr algn="l" rtl="0">
              <a:spcBef>
                <a:spcPts val="10"/>
              </a:spcBef>
              <a:buChar char="•"/>
            </a:pPr>
            <a:endParaRPr sz="2800" dirty="0">
              <a:latin typeface="Times New Roman"/>
              <a:cs typeface="Times New Roman"/>
            </a:endParaRPr>
          </a:p>
          <a:p>
            <a:pPr marL="356870" marR="5715" indent="-344805" algn="l" rtl="0">
              <a:lnSpc>
                <a:spcPct val="150100"/>
              </a:lnSpc>
              <a:buChar char="•"/>
              <a:tabLst>
                <a:tab pos="357505" algn="l"/>
              </a:tabLst>
            </a:pP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bronchial walls become thickened,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bronchial </a:t>
            </a:r>
            <a:r>
              <a:rPr sz="2800" dirty="0">
                <a:latin typeface="Times New Roman"/>
                <a:cs typeface="Times New Roman"/>
              </a:rPr>
              <a:t>lumen is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narrowed, and </a:t>
            </a:r>
            <a:r>
              <a:rPr sz="2800" dirty="0">
                <a:latin typeface="Times New Roman"/>
                <a:cs typeface="Times New Roman"/>
              </a:rPr>
              <a:t>mucus may plug the </a:t>
            </a:r>
            <a:r>
              <a:rPr sz="2800" spc="-5" dirty="0">
                <a:latin typeface="Times New Roman"/>
                <a:cs typeface="Times New Roman"/>
              </a:rPr>
              <a:t>airway. </a:t>
            </a:r>
            <a:r>
              <a:rPr sz="2800" dirty="0">
                <a:latin typeface="Times New Roman"/>
                <a:cs typeface="Times New Roman"/>
              </a:rPr>
              <a:t>Alveoli </a:t>
            </a:r>
            <a:r>
              <a:rPr sz="2800" spc="-5" dirty="0">
                <a:latin typeface="Times New Roman"/>
                <a:cs typeface="Times New Roman"/>
              </a:rPr>
              <a:t>adjacent </a:t>
            </a:r>
            <a:r>
              <a:rPr sz="2800" spc="5" dirty="0">
                <a:latin typeface="Times New Roman"/>
                <a:cs typeface="Times New Roman"/>
              </a:rPr>
              <a:t>to </a:t>
            </a:r>
            <a:r>
              <a:rPr sz="2800" spc="-5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bronchioles</a:t>
            </a:r>
            <a:r>
              <a:rPr sz="2800" spc="2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may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become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damaged</a:t>
            </a:r>
            <a:r>
              <a:rPr sz="2800" spc="2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2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fibrosed,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resulting </a:t>
            </a:r>
            <a:r>
              <a:rPr sz="2800" spc="-5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 </a:t>
            </a:r>
            <a:r>
              <a:rPr sz="2800" spc="-5" dirty="0">
                <a:latin typeface="Times New Roman"/>
                <a:cs typeface="Times New Roman"/>
              </a:rPr>
              <a:t>altered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alveolar</a:t>
            </a:r>
            <a:r>
              <a:rPr sz="2800" spc="-10" dirty="0">
                <a:latin typeface="Times New Roman"/>
                <a:cs typeface="Times New Roman"/>
              </a:rPr>
              <a:t> macrophages.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AAD2419B-A790-C939-A49B-0327900C449D}"/>
              </a:ext>
            </a:extLst>
          </p:cNvPr>
          <p:cNvSpPr txBox="1"/>
          <p:nvPr/>
        </p:nvSpPr>
        <p:spPr>
          <a:xfrm>
            <a:off x="304800" y="55179"/>
            <a:ext cx="11582400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2065" algn="ctr" rtl="0">
              <a:spcBef>
                <a:spcPts val="95"/>
              </a:spcBef>
              <a:tabLst>
                <a:tab pos="356870" algn="l"/>
                <a:tab pos="357505" algn="l"/>
              </a:tabLst>
            </a:pPr>
            <a:r>
              <a:rPr lang="en-US" sz="32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Chronic</a:t>
            </a:r>
            <a:r>
              <a:rPr lang="en-US" sz="32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Bronchitis</a:t>
            </a:r>
            <a:endParaRPr lang="en-US"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76200"/>
            <a:ext cx="12115800" cy="6781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8393" y="762000"/>
            <a:ext cx="6534807" cy="6147837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356870" marR="5715" indent="-344805" algn="just" rtl="0">
              <a:spcBef>
                <a:spcPts val="565"/>
              </a:spcBef>
              <a:buChar char="•"/>
              <a:tabLst>
                <a:tab pos="357505" algn="l"/>
              </a:tabLst>
            </a:pPr>
            <a:r>
              <a:rPr sz="2800" spc="-5" dirty="0">
                <a:latin typeface="Times New Roman"/>
                <a:cs typeface="Times New Roman"/>
              </a:rPr>
              <a:t>“Emphysema”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is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term</a:t>
            </a:r>
            <a:r>
              <a:rPr sz="2800" spc="5" dirty="0">
                <a:latin typeface="Times New Roman"/>
                <a:cs typeface="Times New Roman"/>
              </a:rPr>
              <a:t> that </a:t>
            </a:r>
            <a:r>
              <a:rPr sz="2800" spc="-5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describes </a:t>
            </a:r>
            <a:r>
              <a:rPr sz="2800" dirty="0">
                <a:latin typeface="Times New Roman"/>
                <a:cs typeface="Times New Roman"/>
              </a:rPr>
              <a:t>an </a:t>
            </a:r>
            <a:r>
              <a:rPr sz="2800" spc="-5" dirty="0">
                <a:latin typeface="Times New Roman"/>
                <a:cs typeface="Times New Roman"/>
              </a:rPr>
              <a:t>abnormal distention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3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air spaces </a:t>
            </a:r>
            <a:r>
              <a:rPr sz="2800" dirty="0">
                <a:latin typeface="Times New Roman"/>
                <a:cs typeface="Times New Roman"/>
              </a:rPr>
              <a:t>beyond </a:t>
            </a: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dirty="0">
                <a:latin typeface="Times New Roman"/>
                <a:cs typeface="Times New Roman"/>
              </a:rPr>
              <a:t>terminal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bronchioles, </a:t>
            </a:r>
            <a:r>
              <a:rPr sz="2800" spc="-5" dirty="0">
                <a:latin typeface="Times New Roman"/>
                <a:cs typeface="Times New Roman"/>
              </a:rPr>
              <a:t>with destruction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spc="-5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walls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5" dirty="0">
                <a:latin typeface="Times New Roman"/>
                <a:cs typeface="Times New Roman"/>
              </a:rPr>
              <a:t> 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alveoli</a:t>
            </a:r>
          </a:p>
          <a:p>
            <a:pPr algn="l" rtl="0">
              <a:spcBef>
                <a:spcPts val="25"/>
              </a:spcBef>
              <a:buChar char="•"/>
            </a:pPr>
            <a:endParaRPr sz="2800" dirty="0">
              <a:latin typeface="Times New Roman"/>
              <a:cs typeface="Times New Roman"/>
            </a:endParaRPr>
          </a:p>
          <a:p>
            <a:pPr marL="356870" marR="5080" indent="-344805" algn="just" rtl="0">
              <a:buChar char="•"/>
              <a:tabLst>
                <a:tab pos="357505" algn="l"/>
              </a:tabLst>
            </a:pPr>
            <a:r>
              <a:rPr sz="2800" spc="-5" dirty="0">
                <a:latin typeface="Times New Roman"/>
                <a:cs typeface="Times New Roman"/>
              </a:rPr>
              <a:t>As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walls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alveoli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are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destroyed </a:t>
            </a:r>
            <a:r>
              <a:rPr sz="2800" spc="5" dirty="0">
                <a:latin typeface="Times New Roman"/>
                <a:cs typeface="Times New Roman"/>
              </a:rPr>
              <a:t>(a </a:t>
            </a:r>
            <a:r>
              <a:rPr sz="2800" spc="-5" dirty="0">
                <a:latin typeface="Times New Roman"/>
                <a:cs typeface="Times New Roman"/>
              </a:rPr>
              <a:t>process accelerated </a:t>
            </a:r>
            <a:r>
              <a:rPr sz="2800" dirty="0">
                <a:latin typeface="Times New Roman"/>
                <a:cs typeface="Times New Roman"/>
              </a:rPr>
              <a:t>by </a:t>
            </a:r>
            <a:r>
              <a:rPr sz="2800" spc="-5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recurrent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infections),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alveolar </a:t>
            </a:r>
            <a:r>
              <a:rPr sz="2800" dirty="0">
                <a:latin typeface="Times New Roman"/>
                <a:cs typeface="Times New Roman"/>
              </a:rPr>
              <a:t> surface area </a:t>
            </a:r>
            <a:r>
              <a:rPr sz="2800" spc="5" dirty="0">
                <a:latin typeface="Times New Roman"/>
                <a:cs typeface="Times New Roman"/>
              </a:rPr>
              <a:t>in </a:t>
            </a:r>
            <a:r>
              <a:rPr sz="2800" spc="-5" dirty="0">
                <a:latin typeface="Times New Roman"/>
                <a:cs typeface="Times New Roman"/>
              </a:rPr>
              <a:t>direct contact with </a:t>
            </a:r>
            <a:r>
              <a:rPr sz="2800" dirty="0">
                <a:latin typeface="Times New Roman"/>
                <a:cs typeface="Times New Roman"/>
              </a:rPr>
              <a:t> the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pulmonary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capillaries </a:t>
            </a:r>
            <a:r>
              <a:rPr sz="2800" spc="-5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continually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decreases,</a:t>
            </a:r>
            <a:r>
              <a:rPr sz="2800" dirty="0">
                <a:latin typeface="Times New Roman"/>
                <a:cs typeface="Times New Roman"/>
              </a:rPr>
              <a:t> causing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an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increase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in </a:t>
            </a:r>
            <a:r>
              <a:rPr sz="2800" spc="-5" dirty="0">
                <a:latin typeface="Times New Roman"/>
                <a:cs typeface="Times New Roman"/>
              </a:rPr>
              <a:t>dead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space</a:t>
            </a:r>
            <a:r>
              <a:rPr sz="2800" dirty="0">
                <a:latin typeface="Times New Roman"/>
                <a:cs typeface="Times New Roman"/>
              </a:rPr>
              <a:t> (lung </a:t>
            </a:r>
            <a:r>
              <a:rPr sz="2800" spc="5" dirty="0">
                <a:latin typeface="Times New Roman"/>
                <a:cs typeface="Times New Roman"/>
              </a:rPr>
              <a:t>area 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where no </a:t>
            </a:r>
            <a:r>
              <a:rPr sz="2800" spc="-5" dirty="0">
                <a:latin typeface="Times New Roman"/>
                <a:cs typeface="Times New Roman"/>
              </a:rPr>
              <a:t>gas exchange can </a:t>
            </a:r>
            <a:r>
              <a:rPr sz="2800" dirty="0">
                <a:latin typeface="Times New Roman"/>
                <a:cs typeface="Times New Roman"/>
              </a:rPr>
              <a:t>occur)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and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impaired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oxygen</a:t>
            </a:r>
            <a:r>
              <a:rPr sz="2800" dirty="0">
                <a:latin typeface="Times New Roman"/>
                <a:cs typeface="Times New Roman"/>
              </a:rPr>
              <a:t> diffusion,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which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leads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to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hypoxemia.</a:t>
            </a:r>
            <a:endParaRPr sz="28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39000" y="914400"/>
            <a:ext cx="4724399" cy="586740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512B1FDB-F4EA-B11F-BCFD-B49A6DEF79E8}"/>
              </a:ext>
            </a:extLst>
          </p:cNvPr>
          <p:cNvSpPr txBox="1"/>
          <p:nvPr/>
        </p:nvSpPr>
        <p:spPr>
          <a:xfrm>
            <a:off x="190500" y="177225"/>
            <a:ext cx="11810999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2065" algn="ctr" rtl="0">
              <a:spcBef>
                <a:spcPts val="900"/>
              </a:spcBef>
              <a:tabLst>
                <a:tab pos="356870" algn="l"/>
                <a:tab pos="357505" algn="l"/>
              </a:tabLst>
            </a:pPr>
            <a:r>
              <a:rPr lang="en-US" sz="32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Emphysema</a:t>
            </a:r>
            <a:endParaRPr lang="en-US"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62800" y="76202"/>
            <a:ext cx="5029200" cy="6857998"/>
          </a:xfrm>
          <a:prstGeom prst="rect">
            <a:avLst/>
          </a:prstGeom>
        </p:spPr>
      </p:pic>
      <p:pic>
        <p:nvPicPr>
          <p:cNvPr id="4" name="object 3">
            <a:extLst>
              <a:ext uri="{FF2B5EF4-FFF2-40B4-BE49-F238E27FC236}">
                <a16:creationId xmlns:a16="http://schemas.microsoft.com/office/drawing/2014/main" id="{2C28E84F-B1A9-10A9-29A1-3734970AC20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76200" y="0"/>
            <a:ext cx="73914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200" y="152400"/>
            <a:ext cx="11963400" cy="658977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600" y="164974"/>
            <a:ext cx="11734800" cy="56553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spcBef>
                <a:spcPts val="90"/>
              </a:spcBef>
            </a:pPr>
            <a:r>
              <a:rPr sz="3600" spc="-5" dirty="0">
                <a:solidFill>
                  <a:srgbClr val="C00000"/>
                </a:solidFill>
              </a:rPr>
              <a:t>Medical</a:t>
            </a:r>
            <a:r>
              <a:rPr sz="3600" spc="-40" dirty="0">
                <a:solidFill>
                  <a:srgbClr val="C00000"/>
                </a:solidFill>
              </a:rPr>
              <a:t> </a:t>
            </a:r>
            <a:r>
              <a:rPr sz="3600" spc="-15" dirty="0">
                <a:solidFill>
                  <a:srgbClr val="C00000"/>
                </a:solidFill>
              </a:rPr>
              <a:t>management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28600" y="755503"/>
            <a:ext cx="11734800" cy="59375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8890" indent="-344805" algn="l" rtl="0">
              <a:spcBef>
                <a:spcPts val="100"/>
              </a:spcBef>
              <a:buFont typeface="Times New Roman"/>
              <a:buChar char="•"/>
              <a:tabLst>
                <a:tab pos="35750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Bronchodilators</a:t>
            </a:r>
            <a:r>
              <a:rPr sz="2800" spc="-5" dirty="0">
                <a:latin typeface="Times New Roman"/>
                <a:cs typeface="Times New Roman"/>
              </a:rPr>
              <a:t>: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beta-adrenergic</a:t>
            </a:r>
            <a:r>
              <a:rPr sz="2800" spc="-5" dirty="0">
                <a:latin typeface="Times New Roman"/>
                <a:cs typeface="Times New Roman"/>
              </a:rPr>
              <a:t> agonists,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anticholinergic </a:t>
            </a:r>
            <a:r>
              <a:rPr sz="2800" spc="-5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agents, and methylxanthines. These</a:t>
            </a:r>
            <a:r>
              <a:rPr sz="2800" spc="59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medications </a:t>
            </a:r>
            <a:r>
              <a:rPr sz="2800" spc="5" dirty="0">
                <a:latin typeface="Times New Roman"/>
                <a:cs typeface="Times New Roman"/>
              </a:rPr>
              <a:t>may </a:t>
            </a:r>
            <a:r>
              <a:rPr sz="2800" spc="10" dirty="0">
                <a:latin typeface="Times New Roman"/>
                <a:cs typeface="Times New Roman"/>
              </a:rPr>
              <a:t>be </a:t>
            </a:r>
            <a:r>
              <a:rPr sz="2800" dirty="0">
                <a:latin typeface="Times New Roman"/>
                <a:cs typeface="Times New Roman"/>
              </a:rPr>
              <a:t>used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 </a:t>
            </a:r>
            <a:r>
              <a:rPr sz="2800" spc="-5" dirty="0">
                <a:latin typeface="Times New Roman"/>
                <a:cs typeface="Times New Roman"/>
              </a:rPr>
              <a:t>combination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optimize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5" dirty="0">
                <a:latin typeface="Times New Roman"/>
                <a:cs typeface="Times New Roman"/>
              </a:rPr>
              <a:t> bronchodilation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effect.</a:t>
            </a:r>
            <a:endParaRPr sz="2800" dirty="0">
              <a:latin typeface="Times New Roman"/>
              <a:cs typeface="Times New Roman"/>
            </a:endParaRPr>
          </a:p>
          <a:p>
            <a:pPr marL="356870" indent="-344805" algn="l" rtl="0">
              <a:spcBef>
                <a:spcPts val="580"/>
              </a:spcBef>
              <a:buChar char="•"/>
              <a:tabLst>
                <a:tab pos="357505" algn="l"/>
              </a:tabLst>
            </a:pPr>
            <a:r>
              <a:rPr sz="2800" dirty="0">
                <a:latin typeface="Times New Roman"/>
                <a:cs typeface="Times New Roman"/>
              </a:rPr>
              <a:t>Some of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these</a:t>
            </a:r>
            <a:r>
              <a:rPr sz="2800" spc="-5" dirty="0">
                <a:latin typeface="Times New Roman"/>
                <a:cs typeface="Times New Roman"/>
              </a:rPr>
              <a:t> medications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short-acting;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others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long-acting.</a:t>
            </a:r>
            <a:endParaRPr sz="2800" dirty="0">
              <a:latin typeface="Times New Roman"/>
              <a:cs typeface="Times New Roman"/>
            </a:endParaRPr>
          </a:p>
          <a:p>
            <a:pPr algn="l" rtl="0">
              <a:spcBef>
                <a:spcPts val="10"/>
              </a:spcBef>
              <a:buFont typeface="Times New Roman"/>
              <a:buChar char="•"/>
            </a:pPr>
            <a:endParaRPr sz="3600" dirty="0">
              <a:latin typeface="Times New Roman"/>
              <a:cs typeface="Times New Roman"/>
            </a:endParaRPr>
          </a:p>
          <a:p>
            <a:pPr marL="356870" marR="9525" indent="-344805" algn="l" rtl="0">
              <a:buChar char="•"/>
              <a:tabLst>
                <a:tab pos="357505" algn="l"/>
              </a:tabLst>
            </a:pPr>
            <a:r>
              <a:rPr sz="2800" spc="-5" dirty="0">
                <a:latin typeface="Times New Roman"/>
                <a:cs typeface="Times New Roman"/>
              </a:rPr>
              <a:t>Nebulized medications (nebulization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medication </a:t>
            </a:r>
            <a:r>
              <a:rPr sz="2800" dirty="0">
                <a:latin typeface="Times New Roman"/>
                <a:cs typeface="Times New Roman"/>
              </a:rPr>
              <a:t>via </a:t>
            </a:r>
            <a:r>
              <a:rPr sz="2800" spc="-5" dirty="0">
                <a:latin typeface="Times New Roman"/>
                <a:cs typeface="Times New Roman"/>
              </a:rPr>
              <a:t>an air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compressor) </a:t>
            </a:r>
            <a:r>
              <a:rPr sz="2800" spc="10" dirty="0">
                <a:latin typeface="Times New Roman"/>
                <a:cs typeface="Times New Roman"/>
              </a:rPr>
              <a:t>may </a:t>
            </a:r>
            <a:r>
              <a:rPr sz="2800" spc="-5" dirty="0">
                <a:latin typeface="Times New Roman"/>
                <a:cs typeface="Times New Roman"/>
              </a:rPr>
              <a:t>also be effective </a:t>
            </a:r>
            <a:r>
              <a:rPr sz="2800" dirty="0">
                <a:latin typeface="Times New Roman"/>
                <a:cs typeface="Times New Roman"/>
              </a:rPr>
              <a:t>in </a:t>
            </a:r>
            <a:r>
              <a:rPr sz="2800" spc="-5" dirty="0">
                <a:latin typeface="Times New Roman"/>
                <a:cs typeface="Times New Roman"/>
              </a:rPr>
              <a:t>patients who cannot </a:t>
            </a:r>
            <a:r>
              <a:rPr sz="2800" dirty="0">
                <a:latin typeface="Times New Roman"/>
                <a:cs typeface="Times New Roman"/>
              </a:rPr>
              <a:t>use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MDI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properly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 who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prefer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this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method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administration.</a:t>
            </a:r>
            <a:endParaRPr sz="2800" dirty="0">
              <a:latin typeface="Times New Roman"/>
              <a:cs typeface="Times New Roman"/>
            </a:endParaRPr>
          </a:p>
          <a:p>
            <a:pPr algn="l" rtl="0">
              <a:spcBef>
                <a:spcPts val="10"/>
              </a:spcBef>
              <a:buFont typeface="Times New Roman"/>
              <a:buChar char="•"/>
            </a:pPr>
            <a:endParaRPr sz="3600" dirty="0">
              <a:latin typeface="Times New Roman"/>
              <a:cs typeface="Times New Roman"/>
            </a:endParaRPr>
          </a:p>
          <a:p>
            <a:pPr marL="356870" marR="5080" indent="-344805" algn="l" rtl="0">
              <a:buFont typeface="Times New Roman"/>
              <a:buChar char="•"/>
              <a:tabLst>
                <a:tab pos="35750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Corticosteroids. </a:t>
            </a:r>
            <a:r>
              <a:rPr sz="2800" spc="-10" dirty="0">
                <a:latin typeface="Times New Roman"/>
                <a:cs typeface="Times New Roman"/>
              </a:rPr>
              <a:t>Inhaled </a:t>
            </a:r>
            <a:r>
              <a:rPr sz="2800" spc="-5" dirty="0">
                <a:latin typeface="Times New Roman"/>
                <a:cs typeface="Times New Roman"/>
              </a:rPr>
              <a:t>and systemic corticosteroids (oral </a:t>
            </a:r>
            <a:r>
              <a:rPr sz="2800" dirty="0">
                <a:latin typeface="Times New Roman"/>
                <a:cs typeface="Times New Roman"/>
              </a:rPr>
              <a:t>or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intravenous) </a:t>
            </a:r>
            <a:r>
              <a:rPr sz="2800" spc="10" dirty="0">
                <a:latin typeface="Times New Roman"/>
                <a:cs typeface="Times New Roman"/>
              </a:rPr>
              <a:t>may </a:t>
            </a:r>
            <a:r>
              <a:rPr sz="2800" spc="-5" dirty="0">
                <a:latin typeface="Times New Roman"/>
                <a:cs typeface="Times New Roman"/>
              </a:rPr>
              <a:t>also </a:t>
            </a:r>
            <a:r>
              <a:rPr sz="2800" spc="10" dirty="0">
                <a:latin typeface="Times New Roman"/>
                <a:cs typeface="Times New Roman"/>
              </a:rPr>
              <a:t>be </a:t>
            </a:r>
            <a:r>
              <a:rPr sz="2800" dirty="0">
                <a:latin typeface="Times New Roman"/>
                <a:cs typeface="Times New Roman"/>
              </a:rPr>
              <a:t>used in </a:t>
            </a:r>
            <a:r>
              <a:rPr sz="2800" spc="-5" dirty="0">
                <a:latin typeface="Times New Roman"/>
                <a:cs typeface="Times New Roman"/>
              </a:rPr>
              <a:t>COPD </a:t>
            </a:r>
            <a:r>
              <a:rPr sz="2800" dirty="0">
                <a:latin typeface="Times New Roman"/>
                <a:cs typeface="Times New Roman"/>
              </a:rPr>
              <a:t>but </a:t>
            </a:r>
            <a:r>
              <a:rPr sz="2800" spc="5" dirty="0">
                <a:latin typeface="Times New Roman"/>
                <a:cs typeface="Times New Roman"/>
              </a:rPr>
              <a:t>are </a:t>
            </a:r>
            <a:r>
              <a:rPr sz="2800" spc="-5" dirty="0">
                <a:latin typeface="Times New Roman"/>
                <a:cs typeface="Times New Roman"/>
              </a:rPr>
              <a:t>used </a:t>
            </a:r>
            <a:r>
              <a:rPr sz="2800" spc="5" dirty="0">
                <a:latin typeface="Times New Roman"/>
                <a:cs typeface="Times New Roman"/>
              </a:rPr>
              <a:t>more 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frequently</a:t>
            </a:r>
            <a:r>
              <a:rPr sz="2800" dirty="0">
                <a:latin typeface="Times New Roman"/>
                <a:cs typeface="Times New Roman"/>
              </a:rPr>
              <a:t> in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asthma.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Although</a:t>
            </a:r>
            <a:r>
              <a:rPr sz="2800" dirty="0">
                <a:latin typeface="Times New Roman"/>
                <a:cs typeface="Times New Roman"/>
              </a:rPr>
              <a:t> it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been</a:t>
            </a:r>
            <a:r>
              <a:rPr sz="2800" dirty="0">
                <a:latin typeface="Times New Roman"/>
                <a:cs typeface="Times New Roman"/>
              </a:rPr>
              <a:t> shown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that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corticosteroids </a:t>
            </a:r>
            <a:r>
              <a:rPr sz="2800" dirty="0">
                <a:latin typeface="Times New Roman"/>
                <a:cs typeface="Times New Roman"/>
              </a:rPr>
              <a:t>do not </a:t>
            </a:r>
            <a:r>
              <a:rPr sz="2800" spc="-15" dirty="0">
                <a:latin typeface="Times New Roman"/>
                <a:cs typeface="Times New Roman"/>
              </a:rPr>
              <a:t>slow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decline </a:t>
            </a:r>
            <a:r>
              <a:rPr sz="2800" dirty="0">
                <a:latin typeface="Times New Roman"/>
                <a:cs typeface="Times New Roman"/>
              </a:rPr>
              <a:t>in lung </a:t>
            </a:r>
            <a:r>
              <a:rPr sz="2800" spc="-5" dirty="0">
                <a:latin typeface="Times New Roman"/>
                <a:cs typeface="Times New Roman"/>
              </a:rPr>
              <a:t>function, </a:t>
            </a:r>
            <a:r>
              <a:rPr sz="2800" dirty="0">
                <a:latin typeface="Times New Roman"/>
                <a:cs typeface="Times New Roman"/>
              </a:rPr>
              <a:t>these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medications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may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improve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symptoms.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>
            <a:extLst>
              <a:ext uri="{FF2B5EF4-FFF2-40B4-BE49-F238E27FC236}">
                <a16:creationId xmlns:a16="http://schemas.microsoft.com/office/drawing/2014/main" id="{AC6227E2-41CA-AB27-0305-AFB2EA36E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76200"/>
            <a:ext cx="11887200" cy="430887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en-US" sz="2800" b="1" i="0" u="none" strike="noStrike" baseline="0" dirty="0">
                <a:latin typeface="Arial-BoldMT"/>
              </a:rPr>
              <a:t>PLAN OF NURSING CARE TO PATIENT WITH  COPD</a:t>
            </a:r>
            <a:endParaRPr lang="en-US" sz="4400" dirty="0"/>
          </a:p>
        </p:txBody>
      </p:sp>
      <p:sp>
        <p:nvSpPr>
          <p:cNvPr id="7" name="عنصر نائب للنص 6">
            <a:extLst>
              <a:ext uri="{FF2B5EF4-FFF2-40B4-BE49-F238E27FC236}">
                <a16:creationId xmlns:a16="http://schemas.microsoft.com/office/drawing/2014/main" id="{8742D629-5AD0-B1AA-B771-41609FFC0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103" y="561869"/>
            <a:ext cx="12115800" cy="6326373"/>
          </a:xfrm>
        </p:spPr>
        <p:txBody>
          <a:bodyPr/>
          <a:lstStyle/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US" sz="2400" i="0" u="sng" strike="noStrike" baseline="0" dirty="0">
                <a:solidFill>
                  <a:schemeClr val="tx1"/>
                </a:solidFill>
                <a:highlight>
                  <a:srgbClr val="00FFFF"/>
                </a:highlight>
                <a:latin typeface="+mn-lt"/>
                <a:cs typeface="+mj-cs"/>
              </a:rPr>
              <a:t>Nursing Diagnosis: Impaired gas exchange and impaired airway clearance due to chronic inhalation of toxins</a:t>
            </a:r>
          </a:p>
          <a:p>
            <a:pPr algn="l"/>
            <a:r>
              <a:rPr lang="en-US" sz="2400" i="0" u="none" strike="noStrike" baseline="0" dirty="0">
                <a:solidFill>
                  <a:schemeClr val="tx1"/>
                </a:solidFill>
                <a:latin typeface="+mn-lt"/>
                <a:cs typeface="+mj-cs"/>
              </a:rPr>
              <a:t>Goal: Improvement in gas exchange</a:t>
            </a:r>
            <a:endParaRPr lang="ar-IQ" sz="2400" i="0" u="none" strike="noStrike" baseline="0" dirty="0">
              <a:solidFill>
                <a:schemeClr val="tx1"/>
              </a:solidFill>
              <a:latin typeface="+mn-lt"/>
              <a:cs typeface="+mj-cs"/>
            </a:endParaRPr>
          </a:p>
          <a:p>
            <a:pPr algn="l"/>
            <a:r>
              <a:rPr lang="en-US" sz="2400" b="0" i="0" u="none" strike="noStrike" baseline="0" dirty="0">
                <a:solidFill>
                  <a:schemeClr val="tx1"/>
                </a:solidFill>
                <a:latin typeface="+mn-lt"/>
                <a:cs typeface="+mj-cs"/>
              </a:rPr>
              <a:t>1- Evaluate current</a:t>
            </a:r>
            <a:r>
              <a:rPr lang="en-US" sz="2400" b="0" dirty="0">
                <a:solidFill>
                  <a:schemeClr val="tx1"/>
                </a:solidFill>
                <a:latin typeface="+mn-lt"/>
                <a:cs typeface="+mj-cs"/>
              </a:rPr>
              <a:t> </a:t>
            </a:r>
            <a:r>
              <a:rPr lang="en-US" sz="2400" b="0" i="0" u="none" strike="noStrike" baseline="0" dirty="0">
                <a:solidFill>
                  <a:schemeClr val="tx1"/>
                </a:solidFill>
                <a:latin typeface="+mn-lt"/>
                <a:cs typeface="+mj-cs"/>
              </a:rPr>
              <a:t>smoking status, educate regarding smoking cessation, and facilitate efforts to quit.</a:t>
            </a:r>
          </a:p>
          <a:p>
            <a:pPr algn="l"/>
            <a:r>
              <a:rPr lang="en-US" sz="2400" b="0" i="0" u="none" strike="noStrike" baseline="0" dirty="0">
                <a:solidFill>
                  <a:schemeClr val="tx1"/>
                </a:solidFill>
                <a:latin typeface="+mn-lt"/>
                <a:cs typeface="+mj-cs"/>
              </a:rPr>
              <a:t>2- Evaluate current exposure to occupational toxins or pollutants and indoor/outdoor pollution.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US" sz="2400" i="0" u="sng" strike="noStrike" baseline="0" dirty="0">
                <a:solidFill>
                  <a:schemeClr val="tx1"/>
                </a:solidFill>
                <a:highlight>
                  <a:srgbClr val="00FFFF"/>
                </a:highlight>
                <a:latin typeface="+mn-lt"/>
                <a:cs typeface="+mj-cs"/>
              </a:rPr>
              <a:t>Nursing Diagnosis: Impaired gas exchange associated with ventilation– perfusion inequality</a:t>
            </a:r>
          </a:p>
          <a:p>
            <a:pPr algn="l"/>
            <a:r>
              <a:rPr lang="en-US" sz="2400" i="0" u="sng" strike="noStrike" baseline="0" dirty="0">
                <a:solidFill>
                  <a:schemeClr val="tx1"/>
                </a:solidFill>
                <a:highlight>
                  <a:srgbClr val="00FFFF"/>
                </a:highlight>
                <a:latin typeface="+mn-lt"/>
                <a:cs typeface="+mj-cs"/>
              </a:rPr>
              <a:t>Goal: Improvement in gas exchange</a:t>
            </a:r>
          </a:p>
          <a:p>
            <a:pPr algn="l"/>
            <a:r>
              <a:rPr lang="en-US" sz="2400" b="0" i="0" u="none" strike="noStrike" baseline="0" dirty="0">
                <a:solidFill>
                  <a:schemeClr val="tx1"/>
                </a:solidFill>
                <a:latin typeface="+mn-lt"/>
                <a:cs typeface="+mj-cs"/>
              </a:rPr>
              <a:t>1- Administer bronchodilators as prescribed.</a:t>
            </a:r>
          </a:p>
          <a:p>
            <a:pPr algn="l"/>
            <a:r>
              <a:rPr lang="en-US" sz="2400" b="0" i="0" u="none" strike="noStrike" baseline="0" dirty="0">
                <a:solidFill>
                  <a:schemeClr val="tx1"/>
                </a:solidFill>
                <a:latin typeface="+mn-lt"/>
                <a:cs typeface="+mj-cs"/>
              </a:rPr>
              <a:t>a. Inhalation is the preferred route.</a:t>
            </a:r>
          </a:p>
          <a:p>
            <a:pPr algn="l"/>
            <a:r>
              <a:rPr lang="en-US" sz="2400" b="0" i="0" u="none" strike="noStrike" baseline="0" dirty="0">
                <a:solidFill>
                  <a:schemeClr val="tx1"/>
                </a:solidFill>
                <a:latin typeface="+mn-lt"/>
                <a:cs typeface="+mj-cs"/>
              </a:rPr>
              <a:t>b. Observe for side effects: tachycardia, arrhythmias, central nervous system excitation, nausea, and vomiting.</a:t>
            </a:r>
          </a:p>
          <a:p>
            <a:pPr algn="l"/>
            <a:r>
              <a:rPr lang="en-US" sz="2400" b="0" dirty="0">
                <a:solidFill>
                  <a:schemeClr val="tx1"/>
                </a:solidFill>
                <a:latin typeface="+mn-lt"/>
                <a:cs typeface="+mj-cs"/>
              </a:rPr>
              <a:t>2.Instruct and encourage patient in diaphragmatic breathing and effective coughing.</a:t>
            </a:r>
          </a:p>
          <a:p>
            <a:pPr algn="l"/>
            <a:r>
              <a:rPr lang="en-US" sz="2400" b="0" dirty="0">
                <a:solidFill>
                  <a:schemeClr val="tx1"/>
                </a:solidFill>
                <a:latin typeface="+mn-lt"/>
                <a:cs typeface="+mj-cs"/>
              </a:rPr>
              <a:t>3. Administer oxygen by the method prescribed.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00FFFF"/>
                </a:highlight>
                <a:uLnTx/>
                <a:uFillTx/>
                <a:latin typeface="+mn-lt"/>
                <a:ea typeface="+mn-ea"/>
                <a:cs typeface="Tahoma"/>
              </a:rPr>
              <a:t>Nursing Diagnosis: Impaired airway clearance associated with bronchoconstriction, increased mucus production, ineffective cough, bronchopulmonary infection, and other complications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00FFFF"/>
                </a:highlight>
                <a:uLnTx/>
                <a:uFillTx/>
                <a:latin typeface="+mn-lt"/>
                <a:ea typeface="+mn-ea"/>
                <a:cs typeface="Tahoma"/>
              </a:rPr>
              <a:t>Goal: Achievement of airway clearance</a:t>
            </a:r>
          </a:p>
        </p:txBody>
      </p:sp>
    </p:spTree>
    <p:extLst>
      <p:ext uri="{BB962C8B-B14F-4D97-AF65-F5344CB8AC3E}">
        <p14:creationId xmlns:p14="http://schemas.microsoft.com/office/powerpoint/2010/main" val="25358266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97B9E57-44DB-7CEC-AE23-7DED02E80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1" y="99675"/>
            <a:ext cx="11734798" cy="553998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en-US" sz="3600" dirty="0"/>
              <a:t>Cont.   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473B648-65BF-195E-9DCA-EBCEF9F7B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342" y="685800"/>
            <a:ext cx="12111858" cy="6017032"/>
          </a:xfrm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1- hydrate the patient.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2- Instruct in and encourage the use of diaphragmatic breathing and coughing techniques.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3- If indicated, perform postural drainage with percussion and vibration in the morning and at night as prescribed.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4-Instruct patient to avoid bronchial irritants such as cigarette smoke, aerosols, extremes of temperature, and fumes.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5- Educate about early signs of infection that are to be reported to the primary provider immediately: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6- Administer antibiotics as prescribed.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US" sz="2300" i="0" u="sng" strike="noStrike" baseline="0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Nursing Diagnosis: Activity intolerance due to fatigue, hypoxemia, and impaired breathing</a:t>
            </a:r>
          </a:p>
          <a:p>
            <a:pPr algn="l"/>
            <a:r>
              <a:rPr lang="en-US" sz="2300" i="0" u="sng" strike="noStrike" baseline="0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Goal: Improvement in activity tolerance</a:t>
            </a:r>
          </a:p>
          <a:p>
            <a:pPr algn="l"/>
            <a:r>
              <a:rPr lang="en-US" sz="23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Support patient in establishing a regular regimen of exercise using treadmill and exercise bicycle, walking, or other appropriate</a:t>
            </a:r>
            <a:r>
              <a:rPr lang="en-US" sz="23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exercises, such as mall walking.</a:t>
            </a:r>
          </a:p>
          <a:p>
            <a:pPr algn="l"/>
            <a:r>
              <a:rPr lang="en-US" sz="23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Assess the patient’s current level of functioning, and develop exercise plan based on baseline functional status.</a:t>
            </a:r>
          </a:p>
          <a:p>
            <a:pPr algn="l"/>
            <a:r>
              <a:rPr lang="en-US" sz="23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Suggest consultation with a physical therapist or pulmonary rehabilitation program to determine an exercise program specific to the patient’s capability.</a:t>
            </a:r>
          </a:p>
          <a:p>
            <a:pPr algn="l"/>
            <a:r>
              <a:rPr lang="en-US" sz="23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 portable oxygen unit available if oxygen is prescribed for exercise.</a:t>
            </a:r>
            <a:endParaRPr lang="en-US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954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73915"/>
            <a:ext cx="11963400" cy="112331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5715" algn="ctr">
              <a:spcBef>
                <a:spcPts val="100"/>
              </a:spcBef>
            </a:pPr>
            <a:r>
              <a:rPr sz="3600" spc="-5" dirty="0">
                <a:solidFill>
                  <a:srgbClr val="C00000"/>
                </a:solidFill>
              </a:rPr>
              <a:t>Respiratory</a:t>
            </a:r>
            <a:r>
              <a:rPr sz="3600" spc="-35" dirty="0">
                <a:solidFill>
                  <a:srgbClr val="C00000"/>
                </a:solidFill>
              </a:rPr>
              <a:t> </a:t>
            </a:r>
            <a:r>
              <a:rPr sz="3600" dirty="0">
                <a:solidFill>
                  <a:srgbClr val="C00000"/>
                </a:solidFill>
              </a:rPr>
              <a:t>infections</a:t>
            </a:r>
            <a:endParaRPr sz="3600" dirty="0"/>
          </a:p>
          <a:p>
            <a:pPr algn="ctr">
              <a:lnSpc>
                <a:spcPct val="100000"/>
              </a:lnSpc>
            </a:pPr>
            <a:r>
              <a:rPr sz="3600" dirty="0">
                <a:solidFill>
                  <a:srgbClr val="C00000"/>
                </a:solidFill>
              </a:rPr>
              <a:t>//</a:t>
            </a:r>
            <a:r>
              <a:rPr sz="3600" spc="-30" dirty="0">
                <a:solidFill>
                  <a:srgbClr val="C00000"/>
                </a:solidFill>
              </a:rPr>
              <a:t> </a:t>
            </a:r>
            <a:r>
              <a:rPr sz="3600" dirty="0">
                <a:solidFill>
                  <a:srgbClr val="C00000"/>
                </a:solidFill>
              </a:rPr>
              <a:t>Acute</a:t>
            </a:r>
            <a:r>
              <a:rPr sz="3600" spc="-40" dirty="0">
                <a:solidFill>
                  <a:srgbClr val="C00000"/>
                </a:solidFill>
              </a:rPr>
              <a:t> </a:t>
            </a:r>
            <a:r>
              <a:rPr sz="3600" dirty="0">
                <a:solidFill>
                  <a:srgbClr val="C00000"/>
                </a:solidFill>
              </a:rPr>
              <a:t>Tracheobronchitis</a:t>
            </a:r>
            <a:r>
              <a:rPr sz="3600" spc="-55" dirty="0">
                <a:solidFill>
                  <a:srgbClr val="C00000"/>
                </a:solidFill>
              </a:rPr>
              <a:t> </a:t>
            </a:r>
            <a:r>
              <a:rPr sz="3600" dirty="0">
                <a:solidFill>
                  <a:srgbClr val="C00000"/>
                </a:solidFill>
              </a:rPr>
              <a:t>//</a:t>
            </a:r>
            <a:endParaRPr sz="3600" dirty="0"/>
          </a:p>
        </p:txBody>
      </p:sp>
      <p:sp>
        <p:nvSpPr>
          <p:cNvPr id="4" name="object 4"/>
          <p:cNvSpPr txBox="1"/>
          <p:nvPr/>
        </p:nvSpPr>
        <p:spPr>
          <a:xfrm>
            <a:off x="0" y="1219200"/>
            <a:ext cx="12192000" cy="52599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5715" indent="-344805" algn="l" rtl="0">
              <a:lnSpc>
                <a:spcPct val="150000"/>
              </a:lnSpc>
              <a:spcBef>
                <a:spcPts val="100"/>
              </a:spcBef>
              <a:buChar char="•"/>
              <a:tabLst>
                <a:tab pos="357505" algn="l"/>
              </a:tabLst>
            </a:pPr>
            <a:r>
              <a:rPr sz="2800" spc="-5" dirty="0">
                <a:latin typeface="Times New Roman"/>
                <a:cs typeface="Times New Roman"/>
              </a:rPr>
              <a:t>Acute tracheobronchitis, an acute inflammation </a:t>
            </a:r>
            <a:r>
              <a:rPr sz="2800" dirty="0">
                <a:latin typeface="Times New Roman"/>
                <a:cs typeface="Times New Roman"/>
              </a:rPr>
              <a:t>of the </a:t>
            </a:r>
            <a:r>
              <a:rPr sz="2800" spc="-5" dirty="0">
                <a:latin typeface="Times New Roman"/>
                <a:cs typeface="Times New Roman"/>
              </a:rPr>
              <a:t>mucous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membranes </a:t>
            </a:r>
            <a:r>
              <a:rPr sz="2800" dirty="0">
                <a:latin typeface="Times New Roman"/>
                <a:cs typeface="Times New Roman"/>
              </a:rPr>
              <a:t>of the </a:t>
            </a:r>
            <a:r>
              <a:rPr sz="2800" spc="-5" dirty="0">
                <a:latin typeface="Times New Roman"/>
                <a:cs typeface="Times New Roman"/>
              </a:rPr>
              <a:t>trachea and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bronchial tree, often follows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infection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upper </a:t>
            </a:r>
            <a:r>
              <a:rPr sz="2800" spc="-5" dirty="0">
                <a:latin typeface="Times New Roman"/>
                <a:cs typeface="Times New Roman"/>
              </a:rPr>
              <a:t>respiratory tract.</a:t>
            </a:r>
            <a:endParaRPr sz="2800" dirty="0">
              <a:latin typeface="Times New Roman"/>
              <a:cs typeface="Times New Roman"/>
            </a:endParaRPr>
          </a:p>
          <a:p>
            <a:pPr marL="356870" marR="5080" indent="-344805" algn="l" rtl="0">
              <a:lnSpc>
                <a:spcPct val="150100"/>
              </a:lnSpc>
              <a:spcBef>
                <a:spcPts val="575"/>
              </a:spcBef>
              <a:buChar char="•"/>
              <a:tabLst>
                <a:tab pos="357505" algn="l"/>
              </a:tabLst>
            </a:pP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patient</a:t>
            </a:r>
            <a:r>
              <a:rPr sz="2800" spc="3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with</a:t>
            </a:r>
            <a:r>
              <a:rPr sz="2800" spc="3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3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viral</a:t>
            </a:r>
            <a:r>
              <a:rPr sz="2800" spc="3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infection</a:t>
            </a:r>
            <a:r>
              <a:rPr sz="2800" spc="3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has</a:t>
            </a:r>
            <a:r>
              <a:rPr sz="2800" spc="3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decreased</a:t>
            </a:r>
            <a:r>
              <a:rPr sz="2800" spc="3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resistance</a:t>
            </a:r>
            <a:r>
              <a:rPr sz="2800" spc="3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spc="-5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can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readily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develop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secondary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bacterial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infection.</a:t>
            </a:r>
            <a:r>
              <a:rPr sz="2800" dirty="0">
                <a:latin typeface="Times New Roman"/>
                <a:cs typeface="Times New Roman"/>
              </a:rPr>
              <a:t> Thus,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adequate treatment </a:t>
            </a:r>
            <a:r>
              <a:rPr sz="2800" dirty="0">
                <a:latin typeface="Times New Roman"/>
                <a:cs typeface="Times New Roman"/>
              </a:rPr>
              <a:t>of upper respiratory </a:t>
            </a:r>
            <a:r>
              <a:rPr sz="2800" spc="-5" dirty="0">
                <a:latin typeface="Times New Roman"/>
                <a:cs typeface="Times New Roman"/>
              </a:rPr>
              <a:t>tract </a:t>
            </a:r>
            <a:r>
              <a:rPr sz="2800" dirty="0">
                <a:latin typeface="Times New Roman"/>
                <a:cs typeface="Times New Roman"/>
              </a:rPr>
              <a:t>infection is one of </a:t>
            </a:r>
            <a:r>
              <a:rPr sz="2800" spc="-5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major</a:t>
            </a:r>
            <a:r>
              <a:rPr sz="2800" spc="-5" dirty="0">
                <a:latin typeface="Times New Roman"/>
                <a:cs typeface="Times New Roman"/>
              </a:rPr>
              <a:t> factors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5" dirty="0">
                <a:latin typeface="Times New Roman"/>
                <a:cs typeface="Times New Roman"/>
              </a:rPr>
              <a:t> prevention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acute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bronchitis.</a:t>
            </a:r>
            <a:endParaRPr sz="2800" dirty="0">
              <a:latin typeface="Times New Roman"/>
              <a:cs typeface="Times New Roman"/>
            </a:endParaRPr>
          </a:p>
          <a:p>
            <a:pPr marL="356870" marR="7620" indent="-344805" algn="l" rtl="0">
              <a:lnSpc>
                <a:spcPct val="150100"/>
              </a:lnSpc>
              <a:spcBef>
                <a:spcPts val="575"/>
              </a:spcBef>
              <a:buChar char="•"/>
              <a:tabLst>
                <a:tab pos="357505" algn="l"/>
              </a:tabLst>
            </a:pPr>
            <a:r>
              <a:rPr sz="2800" spc="-5" dirty="0">
                <a:latin typeface="Times New Roman"/>
                <a:cs typeface="Times New Roman"/>
              </a:rPr>
              <a:t>Inhalation of physical </a:t>
            </a:r>
            <a:r>
              <a:rPr sz="2800" dirty="0">
                <a:latin typeface="Times New Roman"/>
                <a:cs typeface="Times New Roman"/>
              </a:rPr>
              <a:t>and </a:t>
            </a:r>
            <a:r>
              <a:rPr sz="2800" spc="-5" dirty="0">
                <a:latin typeface="Times New Roman"/>
                <a:cs typeface="Times New Roman"/>
              </a:rPr>
              <a:t>chemical irritants, gases, and other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air contaminants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can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also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cause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acute bronchial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irritation.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81000" y="193098"/>
            <a:ext cx="11353800" cy="6199133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065" algn="ctr" rtl="0">
              <a:spcBef>
                <a:spcPts val="800"/>
              </a:spcBef>
              <a:tabLst>
                <a:tab pos="357505" algn="l"/>
              </a:tabLst>
            </a:pPr>
            <a:r>
              <a:rPr sz="36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Clinical</a:t>
            </a:r>
            <a:r>
              <a:rPr sz="3600" b="1" spc="-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C00000"/>
                </a:solidFill>
                <a:latin typeface="Times New Roman"/>
                <a:cs typeface="Times New Roman"/>
              </a:rPr>
              <a:t>Manifestations</a:t>
            </a:r>
            <a:endParaRPr sz="3600" dirty="0">
              <a:latin typeface="Times New Roman"/>
              <a:cs typeface="Times New Roman"/>
            </a:endParaRPr>
          </a:p>
          <a:p>
            <a:pPr marL="356870" marR="8255" indent="-344805" algn="l" rtl="0">
              <a:spcBef>
                <a:spcPts val="595"/>
              </a:spcBef>
              <a:buChar char="•"/>
              <a:tabLst>
                <a:tab pos="357505" algn="l"/>
              </a:tabLst>
            </a:pPr>
            <a:r>
              <a:rPr sz="2800" spc="-10" dirty="0">
                <a:latin typeface="Times New Roman"/>
                <a:cs typeface="Times New Roman"/>
              </a:rPr>
              <a:t>Initially,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patient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has</a:t>
            </a:r>
            <a:r>
              <a:rPr sz="2800" dirty="0">
                <a:latin typeface="Times New Roman"/>
                <a:cs typeface="Times New Roman"/>
              </a:rPr>
              <a:t> a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dry,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irritating</a:t>
            </a:r>
            <a:r>
              <a:rPr sz="2800" spc="59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cough</a:t>
            </a:r>
            <a:r>
              <a:rPr sz="2800" spc="5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expectorates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scanty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amount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 mucoid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sputum.</a:t>
            </a:r>
          </a:p>
          <a:p>
            <a:pPr marL="356870" marR="8255" indent="-344805" algn="l" rtl="0">
              <a:spcBef>
                <a:spcPts val="580"/>
              </a:spcBef>
              <a:buChar char="•"/>
              <a:tabLst>
                <a:tab pos="357505" algn="l"/>
              </a:tabLst>
            </a:pP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patient complains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sternal soreness from </a:t>
            </a:r>
            <a:r>
              <a:rPr sz="2800" dirty="0">
                <a:latin typeface="Times New Roman"/>
                <a:cs typeface="Times New Roman"/>
              </a:rPr>
              <a:t>coughing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 has</a:t>
            </a:r>
            <a:r>
              <a:rPr sz="2800" spc="-10" dirty="0">
                <a:latin typeface="Times New Roman"/>
                <a:cs typeface="Times New Roman"/>
              </a:rPr>
              <a:t> fever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chills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night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sweats,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headache,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malaise.</a:t>
            </a:r>
            <a:endParaRPr sz="2800" dirty="0">
              <a:latin typeface="Times New Roman"/>
              <a:cs typeface="Times New Roman"/>
            </a:endParaRPr>
          </a:p>
          <a:p>
            <a:pPr marL="356870" marR="8255" indent="-344805" algn="l" rtl="0">
              <a:spcBef>
                <a:spcPts val="580"/>
              </a:spcBef>
              <a:buChar char="•"/>
              <a:tabLst>
                <a:tab pos="357505" algn="l"/>
              </a:tabLst>
            </a:pPr>
            <a:r>
              <a:rPr sz="2800" spc="-5" dirty="0">
                <a:latin typeface="Times New Roman"/>
                <a:cs typeface="Times New Roman"/>
              </a:rPr>
              <a:t>As </a:t>
            </a:r>
            <a:r>
              <a:rPr sz="2800" dirty="0">
                <a:latin typeface="Times New Roman"/>
                <a:cs typeface="Times New Roman"/>
              </a:rPr>
              <a:t>the infection </a:t>
            </a:r>
            <a:r>
              <a:rPr sz="2800" spc="-5" dirty="0">
                <a:latin typeface="Times New Roman"/>
                <a:cs typeface="Times New Roman"/>
              </a:rPr>
              <a:t>progresses,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patient </a:t>
            </a:r>
            <a:r>
              <a:rPr sz="2800" spc="10" dirty="0">
                <a:latin typeface="Times New Roman"/>
                <a:cs typeface="Times New Roman"/>
              </a:rPr>
              <a:t>may be </a:t>
            </a:r>
            <a:r>
              <a:rPr sz="2800" dirty="0" smtClean="0">
                <a:latin typeface="Times New Roman"/>
                <a:cs typeface="Times New Roman"/>
              </a:rPr>
              <a:t>short</a:t>
            </a:r>
            <a:r>
              <a:rPr lang="en-US" sz="2800" dirty="0" smtClean="0">
                <a:latin typeface="Times New Roman"/>
                <a:cs typeface="Times New Roman"/>
              </a:rPr>
              <a:t>ness</a:t>
            </a:r>
            <a:r>
              <a:rPr sz="2800" dirty="0" smtClean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breath, </a:t>
            </a:r>
            <a:r>
              <a:rPr sz="2800" spc="-5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have </a:t>
            </a:r>
            <a:r>
              <a:rPr sz="2800" spc="5" dirty="0">
                <a:latin typeface="Times New Roman"/>
                <a:cs typeface="Times New Roman"/>
              </a:rPr>
              <a:t>noisy </a:t>
            </a:r>
            <a:r>
              <a:rPr sz="2800" dirty="0">
                <a:latin typeface="Times New Roman"/>
                <a:cs typeface="Times New Roman"/>
              </a:rPr>
              <a:t>inspiration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expiration </a:t>
            </a:r>
            <a:r>
              <a:rPr sz="2800" spc="-5" dirty="0">
                <a:latin typeface="Times New Roman"/>
                <a:cs typeface="Times New Roman"/>
              </a:rPr>
              <a:t>(inspiratory </a:t>
            </a:r>
            <a:r>
              <a:rPr sz="2800" dirty="0">
                <a:latin typeface="Times New Roman"/>
                <a:cs typeface="Times New Roman"/>
              </a:rPr>
              <a:t>stridor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 expiratory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wheeze)</a:t>
            </a:r>
            <a:endParaRPr sz="2800" dirty="0">
              <a:latin typeface="Times New Roman"/>
              <a:cs typeface="Times New Roman"/>
            </a:endParaRPr>
          </a:p>
          <a:p>
            <a:pPr marL="12065" algn="ctr" rtl="0">
              <a:spcBef>
                <a:spcPts val="1700"/>
              </a:spcBef>
              <a:tabLst>
                <a:tab pos="356870" algn="l"/>
                <a:tab pos="357505" algn="l"/>
              </a:tabLst>
            </a:pPr>
            <a:r>
              <a:rPr sz="36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Medical</a:t>
            </a:r>
            <a:r>
              <a:rPr sz="3600" b="1" spc="-1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C00000"/>
                </a:solidFill>
                <a:latin typeface="Times New Roman"/>
                <a:cs typeface="Times New Roman"/>
              </a:rPr>
              <a:t>management</a:t>
            </a:r>
            <a:endParaRPr sz="3600" dirty="0">
              <a:latin typeface="Times New Roman"/>
              <a:cs typeface="Times New Roman"/>
            </a:endParaRPr>
          </a:p>
          <a:p>
            <a:pPr marL="356870" marR="5080" indent="-344805" algn="l" rtl="0">
              <a:spcBef>
                <a:spcPts val="595"/>
              </a:spcBef>
              <a:buChar char="•"/>
              <a:tabLst>
                <a:tab pos="356870" algn="l"/>
                <a:tab pos="357505" algn="l"/>
                <a:tab pos="1798955" algn="l"/>
                <a:tab pos="3155950" algn="l"/>
                <a:tab pos="3881120" algn="l"/>
                <a:tab pos="4378325" algn="l"/>
                <a:tab pos="5701665" algn="l"/>
                <a:tab pos="7177405" algn="l"/>
                <a:tab pos="7689850" algn="l"/>
              </a:tabLst>
            </a:pPr>
            <a:r>
              <a:rPr sz="2800" dirty="0">
                <a:latin typeface="Times New Roman"/>
                <a:cs typeface="Times New Roman"/>
              </a:rPr>
              <a:t>Ant</a:t>
            </a:r>
            <a:r>
              <a:rPr sz="2800" spc="5" dirty="0">
                <a:latin typeface="Times New Roman"/>
                <a:cs typeface="Times New Roman"/>
              </a:rPr>
              <a:t>i</a:t>
            </a:r>
            <a:r>
              <a:rPr sz="2800" dirty="0">
                <a:latin typeface="Times New Roman"/>
                <a:cs typeface="Times New Roman"/>
              </a:rPr>
              <a:t>bio</a:t>
            </a:r>
            <a:r>
              <a:rPr sz="2800" spc="-20" dirty="0">
                <a:latin typeface="Times New Roman"/>
                <a:cs typeface="Times New Roman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ic	tr</a:t>
            </a:r>
            <a:r>
              <a:rPr sz="2800" spc="-15" dirty="0">
                <a:latin typeface="Times New Roman"/>
                <a:cs typeface="Times New Roman"/>
              </a:rPr>
              <a:t>e</a:t>
            </a:r>
            <a:r>
              <a:rPr sz="2800" spc="-10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t</a:t>
            </a:r>
            <a:r>
              <a:rPr sz="2800" spc="5" dirty="0">
                <a:latin typeface="Times New Roman"/>
                <a:cs typeface="Times New Roman"/>
              </a:rPr>
              <a:t>m</a:t>
            </a:r>
            <a:r>
              <a:rPr sz="2800" spc="-10" dirty="0">
                <a:latin typeface="Times New Roman"/>
                <a:cs typeface="Times New Roman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nt	</a:t>
            </a:r>
            <a:r>
              <a:rPr sz="2800" spc="-20" dirty="0">
                <a:latin typeface="Times New Roman"/>
                <a:cs typeface="Times New Roman"/>
              </a:rPr>
              <a:t>m</a:t>
            </a:r>
            <a:r>
              <a:rPr sz="2800" spc="10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y	</a:t>
            </a:r>
            <a:r>
              <a:rPr sz="2800" spc="20" dirty="0">
                <a:latin typeface="Times New Roman"/>
                <a:cs typeface="Times New Roman"/>
              </a:rPr>
              <a:t>b</a:t>
            </a:r>
            <a:r>
              <a:rPr sz="2800" dirty="0">
                <a:latin typeface="Times New Roman"/>
                <a:cs typeface="Times New Roman"/>
              </a:rPr>
              <a:t>e	ind</a:t>
            </a:r>
            <a:r>
              <a:rPr sz="2800" spc="5" dirty="0">
                <a:latin typeface="Times New Roman"/>
                <a:cs typeface="Times New Roman"/>
              </a:rPr>
              <a:t>i</a:t>
            </a:r>
            <a:r>
              <a:rPr sz="2800" spc="-10" dirty="0">
                <a:latin typeface="Times New Roman"/>
                <a:cs typeface="Times New Roman"/>
              </a:rPr>
              <a:t>ca</a:t>
            </a:r>
            <a:r>
              <a:rPr sz="2800" dirty="0">
                <a:latin typeface="Times New Roman"/>
                <a:cs typeface="Times New Roman"/>
              </a:rPr>
              <a:t>ted	d</a:t>
            </a:r>
            <a:r>
              <a:rPr sz="2800" spc="-10" dirty="0">
                <a:latin typeface="Times New Roman"/>
                <a:cs typeface="Times New Roman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p</a:t>
            </a:r>
            <a:r>
              <a:rPr sz="2800" spc="-10" dirty="0">
                <a:latin typeface="Times New Roman"/>
                <a:cs typeface="Times New Roman"/>
              </a:rPr>
              <a:t>e</a:t>
            </a:r>
            <a:r>
              <a:rPr sz="2800" spc="20" dirty="0">
                <a:latin typeface="Times New Roman"/>
                <a:cs typeface="Times New Roman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ding</a:t>
            </a:r>
            <a:r>
              <a:rPr lang="en-US" sz="28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	the  </a:t>
            </a:r>
            <a:r>
              <a:rPr sz="2800" spc="-10" dirty="0">
                <a:latin typeface="Times New Roman"/>
                <a:cs typeface="Times New Roman"/>
              </a:rPr>
              <a:t>symptoms,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sputum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purulence,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results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sputum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culture.</a:t>
            </a:r>
            <a:endParaRPr sz="2800" dirty="0">
              <a:latin typeface="Times New Roman"/>
              <a:cs typeface="Times New Roman"/>
            </a:endParaRPr>
          </a:p>
          <a:p>
            <a:pPr marL="356870" indent="-344805" algn="l" rtl="0">
              <a:spcBef>
                <a:spcPts val="580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spc="-5" dirty="0">
                <a:latin typeface="Times New Roman"/>
                <a:cs typeface="Times New Roman"/>
              </a:rPr>
              <a:t>Expectorants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may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prescribed,</a:t>
            </a:r>
            <a:endParaRPr sz="2800" dirty="0">
              <a:latin typeface="Times New Roman"/>
              <a:cs typeface="Times New Roman"/>
            </a:endParaRPr>
          </a:p>
          <a:p>
            <a:pPr marL="356870" indent="-344805" algn="l" rtl="0">
              <a:spcBef>
                <a:spcPts val="575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spc="-5" dirty="0">
                <a:latin typeface="Times New Roman"/>
                <a:cs typeface="Times New Roman"/>
              </a:rPr>
              <a:t>Fluid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intake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increased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 thin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5" dirty="0">
                <a:latin typeface="Times New Roman"/>
                <a:cs typeface="Times New Roman"/>
              </a:rPr>
              <a:t> viscous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secretions.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600" y="99137"/>
            <a:ext cx="11277600" cy="63690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spcBef>
                <a:spcPts val="110"/>
              </a:spcBef>
            </a:pPr>
            <a:r>
              <a:rPr sz="4000" spc="5" dirty="0">
                <a:solidFill>
                  <a:srgbClr val="C00000"/>
                </a:solidFill>
              </a:rPr>
              <a:t>Pneum</a:t>
            </a:r>
            <a:r>
              <a:rPr sz="4000" spc="15" dirty="0">
                <a:solidFill>
                  <a:srgbClr val="C00000"/>
                </a:solidFill>
              </a:rPr>
              <a:t>o</a:t>
            </a:r>
            <a:r>
              <a:rPr sz="4000" dirty="0">
                <a:solidFill>
                  <a:srgbClr val="C00000"/>
                </a:solidFill>
              </a:rPr>
              <a:t>nia</a:t>
            </a:r>
            <a:endParaRPr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228600" y="860500"/>
            <a:ext cx="11963401" cy="518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6350" indent="-344805" algn="l" rtl="0">
              <a:spcBef>
                <a:spcPts val="100"/>
              </a:spcBef>
              <a:buChar char="•"/>
              <a:tabLst>
                <a:tab pos="357505" algn="l"/>
              </a:tabLst>
            </a:pPr>
            <a:r>
              <a:rPr sz="2800" spc="-5" dirty="0">
                <a:latin typeface="Times New Roman"/>
                <a:cs typeface="Times New Roman"/>
              </a:rPr>
              <a:t>Pneumonia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10" dirty="0">
                <a:latin typeface="Times New Roman"/>
                <a:cs typeface="Times New Roman"/>
              </a:rPr>
              <a:t>an </a:t>
            </a:r>
            <a:r>
              <a:rPr sz="2800" spc="-5" dirty="0">
                <a:latin typeface="Times New Roman"/>
                <a:cs typeface="Times New Roman"/>
              </a:rPr>
              <a:t>inflammation of </a:t>
            </a:r>
            <a:r>
              <a:rPr sz="2800" dirty="0">
                <a:latin typeface="Times New Roman"/>
                <a:cs typeface="Times New Roman"/>
              </a:rPr>
              <a:t>the lung </a:t>
            </a:r>
            <a:r>
              <a:rPr sz="2800" spc="-10" dirty="0">
                <a:latin typeface="Times New Roman"/>
                <a:cs typeface="Times New Roman"/>
              </a:rPr>
              <a:t>parenchyma </a:t>
            </a:r>
            <a:r>
              <a:rPr sz="2800" spc="-5" dirty="0">
                <a:latin typeface="Times New Roman"/>
                <a:cs typeface="Times New Roman"/>
              </a:rPr>
              <a:t>that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caused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Times New Roman"/>
                <a:cs typeface="Times New Roman"/>
              </a:rPr>
              <a:t>by </a:t>
            </a:r>
            <a:r>
              <a:rPr sz="2800" dirty="0">
                <a:latin typeface="Times New Roman"/>
                <a:cs typeface="Times New Roman"/>
              </a:rPr>
              <a:t>a </a:t>
            </a:r>
            <a:r>
              <a:rPr sz="2800" spc="-5" dirty="0">
                <a:latin typeface="Times New Roman"/>
                <a:cs typeface="Times New Roman"/>
              </a:rPr>
              <a:t>microbial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agent.</a:t>
            </a:r>
            <a:r>
              <a:rPr sz="2800" spc="5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“Pneumonitis” is a more </a:t>
            </a:r>
            <a:r>
              <a:rPr sz="2800" spc="-10" dirty="0">
                <a:latin typeface="Times New Roman"/>
                <a:cs typeface="Times New Roman"/>
              </a:rPr>
              <a:t>general </a:t>
            </a:r>
            <a:r>
              <a:rPr sz="2800" spc="-5" dirty="0">
                <a:latin typeface="Times New Roman"/>
                <a:cs typeface="Times New Roman"/>
              </a:rPr>
              <a:t> term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describes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inflammatory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process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lung tissue</a:t>
            </a:r>
          </a:p>
          <a:p>
            <a:pPr algn="l" rtl="0">
              <a:spcBef>
                <a:spcPts val="15"/>
              </a:spcBef>
              <a:buFont typeface="Times New Roman"/>
              <a:buChar char="•"/>
            </a:pPr>
            <a:endParaRPr sz="2800" dirty="0">
              <a:latin typeface="Times New Roman"/>
              <a:cs typeface="Times New Roman"/>
            </a:endParaRPr>
          </a:p>
          <a:p>
            <a:pPr marL="356870" marR="5080" indent="-344805" algn="l" rtl="0">
              <a:buChar char="•"/>
              <a:tabLst>
                <a:tab pos="357505" algn="l"/>
              </a:tabLst>
            </a:pPr>
            <a:r>
              <a:rPr sz="2800" dirty="0">
                <a:latin typeface="Times New Roman"/>
                <a:cs typeface="Times New Roman"/>
              </a:rPr>
              <a:t>Pneumonia is the most </a:t>
            </a:r>
            <a:r>
              <a:rPr sz="2800" spc="-5" dirty="0">
                <a:latin typeface="Times New Roman"/>
                <a:cs typeface="Times New Roman"/>
              </a:rPr>
              <a:t>common cause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death from infectious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diseases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persons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65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years</a:t>
            </a:r>
            <a:r>
              <a:rPr sz="2800" spc="9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age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older,</a:t>
            </a:r>
            <a:endParaRPr sz="2800" dirty="0">
              <a:latin typeface="Times New Roman"/>
              <a:cs typeface="Times New Roman"/>
            </a:endParaRPr>
          </a:p>
          <a:p>
            <a:pPr algn="l" rtl="0">
              <a:spcBef>
                <a:spcPts val="10"/>
              </a:spcBef>
              <a:buFont typeface="Times New Roman"/>
              <a:buChar char="•"/>
            </a:pPr>
            <a:endParaRPr sz="2800" dirty="0">
              <a:latin typeface="Times New Roman"/>
              <a:cs typeface="Times New Roman"/>
            </a:endParaRPr>
          </a:p>
          <a:p>
            <a:pPr marL="356870" indent="-344805" algn="l" rtl="0">
              <a:buChar char="•"/>
              <a:tabLst>
                <a:tab pos="356870" algn="l"/>
                <a:tab pos="357505" algn="l"/>
                <a:tab pos="1530985" algn="l"/>
                <a:tab pos="2997200" algn="l"/>
                <a:tab pos="3765550" algn="l"/>
                <a:tab pos="4299585" algn="l"/>
                <a:tab pos="5159375" algn="l"/>
                <a:tab pos="6149975" algn="l"/>
                <a:tab pos="6704965" algn="l"/>
                <a:tab pos="7171690" algn="l"/>
                <a:tab pos="7722870" algn="l"/>
              </a:tabLst>
            </a:pPr>
            <a:r>
              <a:rPr sz="2800" spc="-10" dirty="0">
                <a:latin typeface="Times New Roman"/>
                <a:cs typeface="Times New Roman"/>
              </a:rPr>
              <a:t>Bacteria	</a:t>
            </a:r>
            <a:r>
              <a:rPr sz="2800" dirty="0">
                <a:latin typeface="Times New Roman"/>
                <a:cs typeface="Times New Roman"/>
              </a:rPr>
              <a:t>commonly	</a:t>
            </a:r>
            <a:r>
              <a:rPr sz="2800" spc="-5" dirty="0">
                <a:latin typeface="Times New Roman"/>
                <a:cs typeface="Times New Roman"/>
              </a:rPr>
              <a:t>enter	</a:t>
            </a:r>
            <a:r>
              <a:rPr sz="2800" dirty="0">
                <a:latin typeface="Times New Roman"/>
                <a:cs typeface="Times New Roman"/>
              </a:rPr>
              <a:t>the	lower	airway	</a:t>
            </a:r>
            <a:r>
              <a:rPr sz="2800" spc="5" dirty="0">
                <a:latin typeface="Times New Roman"/>
                <a:cs typeface="Times New Roman"/>
              </a:rPr>
              <a:t>but	</a:t>
            </a:r>
            <a:r>
              <a:rPr sz="2800" spc="-5" dirty="0">
                <a:latin typeface="Times New Roman"/>
                <a:cs typeface="Times New Roman"/>
              </a:rPr>
              <a:t>do	not	cause</a:t>
            </a:r>
            <a:endParaRPr sz="2800" dirty="0">
              <a:latin typeface="Times New Roman"/>
              <a:cs typeface="Times New Roman"/>
            </a:endParaRPr>
          </a:p>
          <a:p>
            <a:pPr marL="356870" algn="l" rtl="0">
              <a:spcBef>
                <a:spcPts val="5"/>
              </a:spcBef>
            </a:pPr>
            <a:r>
              <a:rPr sz="2800" spc="-5" dirty="0">
                <a:latin typeface="Times New Roman"/>
                <a:cs typeface="Times New Roman"/>
              </a:rPr>
              <a:t>pneumonia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presence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intact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host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defense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mechanism.</a:t>
            </a:r>
            <a:endParaRPr sz="2800" dirty="0">
              <a:latin typeface="Times New Roman"/>
              <a:cs typeface="Times New Roman"/>
            </a:endParaRPr>
          </a:p>
          <a:p>
            <a:pPr algn="l" rtl="0">
              <a:spcBef>
                <a:spcPts val="5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356870" marR="6985" indent="-344805" algn="l" rtl="0">
              <a:spcBef>
                <a:spcPts val="5"/>
              </a:spcBef>
              <a:buChar char="•"/>
              <a:tabLst>
                <a:tab pos="357505" algn="l"/>
              </a:tabLst>
            </a:pPr>
            <a:r>
              <a:rPr sz="2800" dirty="0">
                <a:latin typeface="Times New Roman"/>
                <a:cs typeface="Times New Roman"/>
              </a:rPr>
              <a:t>When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pneumonia</a:t>
            </a:r>
            <a:r>
              <a:rPr sz="2800" dirty="0">
                <a:latin typeface="Times New Roman"/>
                <a:cs typeface="Times New Roman"/>
              </a:rPr>
              <a:t> does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occur,</a:t>
            </a:r>
            <a:r>
              <a:rPr sz="2800" dirty="0">
                <a:latin typeface="Times New Roman"/>
                <a:cs typeface="Times New Roman"/>
              </a:rPr>
              <a:t> it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caused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Times New Roman"/>
                <a:cs typeface="Times New Roman"/>
              </a:rPr>
              <a:t>by</a:t>
            </a:r>
            <a:r>
              <a:rPr sz="2800" spc="6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various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microorganisms,</a:t>
            </a:r>
            <a:r>
              <a:rPr sz="2800" dirty="0">
                <a:latin typeface="Times New Roman"/>
                <a:cs typeface="Times New Roman"/>
              </a:rPr>
              <a:t> including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bacteria,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mycobacteria,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chlamydiae, </a:t>
            </a:r>
            <a:r>
              <a:rPr sz="2800" spc="-5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mycoplasma,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fungi,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parasites,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viruses.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9903" y="152400"/>
            <a:ext cx="11506200" cy="68929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sz="4400" spc="-5" dirty="0">
                <a:solidFill>
                  <a:srgbClr val="C00000"/>
                </a:solidFill>
              </a:rPr>
              <a:t>Category</a:t>
            </a:r>
            <a:r>
              <a:rPr sz="4400" spc="-20" dirty="0">
                <a:solidFill>
                  <a:srgbClr val="C00000"/>
                </a:solidFill>
              </a:rPr>
              <a:t> </a:t>
            </a:r>
            <a:r>
              <a:rPr sz="4400" dirty="0">
                <a:solidFill>
                  <a:srgbClr val="C00000"/>
                </a:solidFill>
              </a:rPr>
              <a:t>of</a:t>
            </a:r>
            <a:r>
              <a:rPr sz="4400" spc="-10" dirty="0">
                <a:solidFill>
                  <a:srgbClr val="C00000"/>
                </a:solidFill>
              </a:rPr>
              <a:t> pneumonias: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09903" y="1219200"/>
            <a:ext cx="10439400" cy="29065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indent="-344805" algn="l" rtl="0">
              <a:spcBef>
                <a:spcPts val="105"/>
              </a:spcBef>
              <a:buChar char="•"/>
              <a:tabLst>
                <a:tab pos="356870" algn="l"/>
                <a:tab pos="357505" algn="l"/>
              </a:tabLst>
            </a:pPr>
            <a:r>
              <a:rPr sz="3200" dirty="0">
                <a:latin typeface="Times New Roman"/>
                <a:cs typeface="Times New Roman"/>
              </a:rPr>
              <a:t>Community-acquired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pneumonia,</a:t>
            </a:r>
          </a:p>
          <a:p>
            <a:pPr marL="356870" indent="-344805" algn="l" rtl="0">
              <a:spcBef>
                <a:spcPts val="2355"/>
              </a:spcBef>
              <a:buChar char="•"/>
              <a:tabLst>
                <a:tab pos="356870" algn="l"/>
                <a:tab pos="357505" algn="l"/>
              </a:tabLst>
            </a:pPr>
            <a:r>
              <a:rPr sz="3200" spc="5" dirty="0">
                <a:latin typeface="Times New Roman"/>
                <a:cs typeface="Times New Roman"/>
              </a:rPr>
              <a:t>Hospital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acquired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pneumonia,</a:t>
            </a:r>
          </a:p>
          <a:p>
            <a:pPr marL="356870" indent="-344805" algn="l" rtl="0">
              <a:spcBef>
                <a:spcPts val="2355"/>
              </a:spcBef>
              <a:buChar char="•"/>
              <a:tabLst>
                <a:tab pos="356870" algn="l"/>
                <a:tab pos="357505" algn="l"/>
              </a:tabLst>
            </a:pPr>
            <a:r>
              <a:rPr sz="3200" dirty="0">
                <a:latin typeface="Times New Roman"/>
                <a:cs typeface="Times New Roman"/>
              </a:rPr>
              <a:t>Pneumonia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in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the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immuno-compromised </a:t>
            </a:r>
            <a:r>
              <a:rPr sz="3200" spc="10" dirty="0">
                <a:latin typeface="Times New Roman"/>
                <a:cs typeface="Times New Roman"/>
              </a:rPr>
              <a:t>host</a:t>
            </a:r>
            <a:endParaRPr sz="3200" dirty="0">
              <a:latin typeface="Times New Roman"/>
              <a:cs typeface="Times New Roman"/>
            </a:endParaRPr>
          </a:p>
          <a:p>
            <a:pPr marL="356870" indent="-344805" algn="l" rtl="0">
              <a:spcBef>
                <a:spcPts val="2355"/>
              </a:spcBef>
              <a:buChar char="•"/>
              <a:tabLst>
                <a:tab pos="356870" algn="l"/>
                <a:tab pos="357505" algn="l"/>
              </a:tabLst>
            </a:pPr>
            <a:r>
              <a:rPr sz="3200" spc="5" dirty="0">
                <a:latin typeface="Times New Roman"/>
                <a:cs typeface="Times New Roman"/>
              </a:rPr>
              <a:t>Aspiration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pneumonia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1" y="228600"/>
            <a:ext cx="11658600" cy="56553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spcBef>
                <a:spcPts val="90"/>
              </a:spcBef>
            </a:pPr>
            <a:r>
              <a:rPr sz="3600" spc="-5" dirty="0">
                <a:solidFill>
                  <a:srgbClr val="C00000"/>
                </a:solidFill>
              </a:rPr>
              <a:t>Risk</a:t>
            </a:r>
            <a:r>
              <a:rPr sz="3600" spc="-10" dirty="0">
                <a:solidFill>
                  <a:srgbClr val="C00000"/>
                </a:solidFill>
              </a:rPr>
              <a:t> </a:t>
            </a:r>
            <a:r>
              <a:rPr sz="3600" spc="-5" dirty="0">
                <a:solidFill>
                  <a:srgbClr val="C00000"/>
                </a:solidFill>
              </a:rPr>
              <a:t>Factors</a:t>
            </a:r>
            <a:r>
              <a:rPr sz="3600" dirty="0">
                <a:solidFill>
                  <a:srgbClr val="C00000"/>
                </a:solidFill>
              </a:rPr>
              <a:t> </a:t>
            </a:r>
            <a:r>
              <a:rPr sz="3600" spc="-5" dirty="0">
                <a:solidFill>
                  <a:srgbClr val="C00000"/>
                </a:solidFill>
              </a:rPr>
              <a:t>for</a:t>
            </a:r>
            <a:r>
              <a:rPr sz="3600" spc="-30" dirty="0">
                <a:solidFill>
                  <a:srgbClr val="C00000"/>
                </a:solidFill>
              </a:rPr>
              <a:t> </a:t>
            </a:r>
            <a:r>
              <a:rPr sz="3600" spc="-10" dirty="0">
                <a:solidFill>
                  <a:srgbClr val="C00000"/>
                </a:solidFill>
              </a:rPr>
              <a:t>Pneumonia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4800" y="1076959"/>
            <a:ext cx="11658600" cy="55528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8890" indent="-344805" algn="l" rtl="0">
              <a:spcBef>
                <a:spcPts val="100"/>
              </a:spcBef>
              <a:buFont typeface="Wingdings"/>
              <a:buChar char=""/>
              <a:tabLst>
                <a:tab pos="357505" algn="l"/>
              </a:tabLst>
            </a:pPr>
            <a:r>
              <a:rPr sz="2800" spc="-5" dirty="0">
                <a:latin typeface="Times New Roman"/>
                <a:cs typeface="Times New Roman"/>
              </a:rPr>
              <a:t>Conditions </a:t>
            </a:r>
            <a:r>
              <a:rPr sz="2800" dirty="0">
                <a:latin typeface="Times New Roman"/>
                <a:cs typeface="Times New Roman"/>
              </a:rPr>
              <a:t>that </a:t>
            </a:r>
            <a:r>
              <a:rPr sz="2800" spc="-5" dirty="0">
                <a:latin typeface="Times New Roman"/>
                <a:cs typeface="Times New Roman"/>
              </a:rPr>
              <a:t>produce </a:t>
            </a:r>
            <a:r>
              <a:rPr sz="2800" dirty="0">
                <a:latin typeface="Times New Roman"/>
                <a:cs typeface="Times New Roman"/>
              </a:rPr>
              <a:t>mucus or bronchial obstruction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interfere</a:t>
            </a:r>
            <a:r>
              <a:rPr sz="2800" dirty="0">
                <a:latin typeface="Times New Roman"/>
                <a:cs typeface="Times New Roman"/>
              </a:rPr>
              <a:t> with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normal</a:t>
            </a:r>
            <a:r>
              <a:rPr sz="2800" dirty="0">
                <a:latin typeface="Times New Roman"/>
                <a:cs typeface="Times New Roman"/>
              </a:rPr>
              <a:t> lung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drainage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(eg,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cancer,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cigarette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smoking,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COPD)</a:t>
            </a:r>
            <a:endParaRPr sz="2800" dirty="0">
              <a:latin typeface="Times New Roman"/>
              <a:cs typeface="Times New Roman"/>
            </a:endParaRPr>
          </a:p>
          <a:p>
            <a:pPr algn="l" rtl="0">
              <a:spcBef>
                <a:spcPts val="10"/>
              </a:spcBef>
              <a:buFont typeface="Wingdings"/>
              <a:buChar char=""/>
            </a:pPr>
            <a:endParaRPr sz="3600" dirty="0">
              <a:latin typeface="Times New Roman"/>
              <a:cs typeface="Times New Roman"/>
            </a:endParaRPr>
          </a:p>
          <a:p>
            <a:pPr marL="356870" indent="-344805" algn="l" rtl="0">
              <a:buFont typeface="Wingdings"/>
              <a:buChar char=""/>
              <a:tabLst>
                <a:tab pos="357505" algn="l"/>
                <a:tab pos="1756410" algn="l"/>
                <a:tab pos="3012440" algn="l"/>
                <a:tab pos="4022090" algn="l"/>
                <a:tab pos="5201920" algn="l"/>
                <a:tab pos="5958205" algn="l"/>
                <a:tab pos="7619365" algn="l"/>
              </a:tabLst>
            </a:pPr>
            <a:r>
              <a:rPr sz="2800" spc="-5" dirty="0">
                <a:latin typeface="Times New Roman"/>
                <a:cs typeface="Times New Roman"/>
              </a:rPr>
              <a:t>Smoking;	</a:t>
            </a:r>
            <a:r>
              <a:rPr sz="2800" spc="-10" dirty="0">
                <a:latin typeface="Times New Roman"/>
                <a:cs typeface="Times New Roman"/>
              </a:rPr>
              <a:t>cigarette	</a:t>
            </a:r>
            <a:r>
              <a:rPr sz="2800" dirty="0">
                <a:latin typeface="Times New Roman"/>
                <a:cs typeface="Times New Roman"/>
              </a:rPr>
              <a:t>smoke	disrupts	both	</a:t>
            </a:r>
            <a:r>
              <a:rPr sz="2800" spc="-5" dirty="0">
                <a:latin typeface="Times New Roman"/>
                <a:cs typeface="Times New Roman"/>
              </a:rPr>
              <a:t>mucociliary	and</a:t>
            </a:r>
            <a:endParaRPr sz="2800" dirty="0">
              <a:latin typeface="Times New Roman"/>
              <a:cs typeface="Times New Roman"/>
            </a:endParaRPr>
          </a:p>
          <a:p>
            <a:pPr marL="356870" algn="l" rtl="0">
              <a:spcBef>
                <a:spcPts val="5"/>
              </a:spcBef>
            </a:pPr>
            <a:r>
              <a:rPr sz="2800" spc="-10" dirty="0">
                <a:latin typeface="Times New Roman"/>
                <a:cs typeface="Times New Roman"/>
              </a:rPr>
              <a:t>macrophage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activity</a:t>
            </a:r>
            <a:endParaRPr sz="2800" dirty="0">
              <a:latin typeface="Times New Roman"/>
              <a:cs typeface="Times New Roman"/>
            </a:endParaRPr>
          </a:p>
          <a:p>
            <a:pPr algn="l" rtl="0">
              <a:spcBef>
                <a:spcPts val="5"/>
              </a:spcBef>
            </a:pPr>
            <a:endParaRPr sz="3600" dirty="0">
              <a:latin typeface="Times New Roman"/>
              <a:cs typeface="Times New Roman"/>
            </a:endParaRPr>
          </a:p>
          <a:p>
            <a:pPr marL="356870" marR="5080" indent="-344805" algn="l" rtl="0">
              <a:spcBef>
                <a:spcPts val="5"/>
              </a:spcBef>
              <a:buFont typeface="Wingdings"/>
              <a:buChar char=""/>
              <a:tabLst>
                <a:tab pos="357505" algn="l"/>
              </a:tabLst>
            </a:pPr>
            <a:r>
              <a:rPr sz="2800" spc="-5" dirty="0">
                <a:latin typeface="Times New Roman"/>
                <a:cs typeface="Times New Roman"/>
              </a:rPr>
              <a:t>Depressed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cough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reflex</a:t>
            </a:r>
            <a:r>
              <a:rPr sz="2800" dirty="0">
                <a:latin typeface="Times New Roman"/>
                <a:cs typeface="Times New Roman"/>
              </a:rPr>
              <a:t> (due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medications,</a:t>
            </a:r>
            <a:r>
              <a:rPr sz="2800" spc="5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6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debilitated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state,</a:t>
            </a:r>
            <a:r>
              <a:rPr sz="2800" dirty="0">
                <a:latin typeface="Times New Roman"/>
                <a:cs typeface="Times New Roman"/>
              </a:rPr>
              <a:t> or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weak</a:t>
            </a:r>
            <a:r>
              <a:rPr sz="2800" dirty="0">
                <a:latin typeface="Times New Roman"/>
                <a:cs typeface="Times New Roman"/>
              </a:rPr>
              <a:t> respiratory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muscles);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aspiration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foreign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material</a:t>
            </a:r>
            <a:r>
              <a:rPr sz="2800" dirty="0">
                <a:latin typeface="Times New Roman"/>
                <a:cs typeface="Times New Roman"/>
              </a:rPr>
              <a:t> into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lungs</a:t>
            </a:r>
            <a:r>
              <a:rPr sz="2800" dirty="0">
                <a:latin typeface="Times New Roman"/>
                <a:cs typeface="Times New Roman"/>
              </a:rPr>
              <a:t> during 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period</a:t>
            </a:r>
            <a:r>
              <a:rPr sz="2800" dirty="0">
                <a:latin typeface="Times New Roman"/>
                <a:cs typeface="Times New Roman"/>
              </a:rPr>
              <a:t> 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unconsciousness</a:t>
            </a:r>
            <a:endParaRPr sz="2800" dirty="0">
              <a:latin typeface="Times New Roman"/>
              <a:cs typeface="Times New Roman"/>
            </a:endParaRPr>
          </a:p>
          <a:p>
            <a:pPr algn="l" rtl="0">
              <a:spcBef>
                <a:spcPts val="10"/>
              </a:spcBef>
              <a:buFont typeface="Wingdings"/>
              <a:buChar char=""/>
            </a:pPr>
            <a:endParaRPr sz="3600" dirty="0">
              <a:latin typeface="Times New Roman"/>
              <a:cs typeface="Times New Roman"/>
            </a:endParaRPr>
          </a:p>
          <a:p>
            <a:pPr marL="356870" indent="-344805" algn="l" rtl="0">
              <a:buFont typeface="Wingdings"/>
              <a:buChar char=""/>
              <a:tabLst>
                <a:tab pos="357505" algn="l"/>
                <a:tab pos="2817495" algn="l"/>
                <a:tab pos="3804920" algn="l"/>
                <a:tab pos="4762500" algn="l"/>
                <a:tab pos="6186805" algn="l"/>
                <a:tab pos="6613525" algn="l"/>
              </a:tabLst>
            </a:pPr>
            <a:r>
              <a:rPr sz="2800" spc="-5" dirty="0">
                <a:latin typeface="Times New Roman"/>
                <a:cs typeface="Times New Roman"/>
              </a:rPr>
              <a:t>Nothing-by-mouth	(NPO)	</a:t>
            </a:r>
            <a:r>
              <a:rPr sz="2800" dirty="0">
                <a:latin typeface="Times New Roman"/>
                <a:cs typeface="Times New Roman"/>
              </a:rPr>
              <a:t>status;	</a:t>
            </a:r>
            <a:r>
              <a:rPr sz="2800" spc="-5" dirty="0">
                <a:latin typeface="Times New Roman"/>
                <a:cs typeface="Times New Roman"/>
              </a:rPr>
              <a:t>placement	</a:t>
            </a:r>
            <a:r>
              <a:rPr sz="2800" spc="-15" dirty="0">
                <a:latin typeface="Times New Roman"/>
                <a:cs typeface="Times New Roman"/>
              </a:rPr>
              <a:t>of	</a:t>
            </a:r>
            <a:r>
              <a:rPr sz="2800" spc="-5" dirty="0">
                <a:latin typeface="Times New Roman"/>
                <a:cs typeface="Times New Roman"/>
              </a:rPr>
              <a:t>nasogastric,</a:t>
            </a:r>
            <a:endParaRPr sz="2800" dirty="0">
              <a:latin typeface="Times New Roman"/>
              <a:cs typeface="Times New Roman"/>
            </a:endParaRPr>
          </a:p>
          <a:p>
            <a:pPr marL="356870" algn="l" rtl="0"/>
            <a:r>
              <a:rPr sz="2800" spc="-5" dirty="0">
                <a:latin typeface="Times New Roman"/>
                <a:cs typeface="Times New Roman"/>
              </a:rPr>
              <a:t>orogastric,</a:t>
            </a:r>
            <a:r>
              <a:rPr sz="2800" dirty="0">
                <a:latin typeface="Times New Roman"/>
                <a:cs typeface="Times New Roman"/>
              </a:rPr>
              <a:t> or</a:t>
            </a:r>
            <a:r>
              <a:rPr sz="2800" spc="-5" dirty="0">
                <a:latin typeface="Times New Roman"/>
                <a:cs typeface="Times New Roman"/>
              </a:rPr>
              <a:t> endotracheal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tube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0500" y="152400"/>
            <a:ext cx="11811000" cy="65838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5080" indent="-344805" algn="l" rtl="0">
              <a:spcBef>
                <a:spcPts val="100"/>
              </a:spcBef>
              <a:buFont typeface="Wingdings"/>
              <a:buChar char=""/>
              <a:tabLst>
                <a:tab pos="357505" algn="l"/>
              </a:tabLst>
            </a:pPr>
            <a:r>
              <a:rPr sz="2400" spc="-5" dirty="0">
                <a:latin typeface="Times New Roman"/>
                <a:cs typeface="Times New Roman"/>
              </a:rPr>
              <a:t>Antibiotic</a:t>
            </a:r>
            <a:r>
              <a:rPr sz="2400" spc="17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therapy</a:t>
            </a:r>
            <a:r>
              <a:rPr sz="2400" spc="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(in</a:t>
            </a:r>
            <a:r>
              <a:rPr sz="2400" spc="1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very</a:t>
            </a:r>
            <a:r>
              <a:rPr sz="2400" spc="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ill</a:t>
            </a:r>
            <a:r>
              <a:rPr sz="2400" spc="17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people,</a:t>
            </a:r>
            <a:r>
              <a:rPr sz="2400" spc="1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1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oropharynx</a:t>
            </a:r>
            <a:r>
              <a:rPr sz="2400" spc="1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1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likely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5" dirty="0">
                <a:latin typeface="Times New Roman"/>
                <a:cs typeface="Times New Roman"/>
              </a:rPr>
              <a:t> be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colonized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by </a:t>
            </a:r>
            <a:r>
              <a:rPr sz="2400" spc="-10" dirty="0">
                <a:latin typeface="Times New Roman"/>
                <a:cs typeface="Times New Roman"/>
              </a:rPr>
              <a:t>gram-negative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bacteria)</a:t>
            </a:r>
            <a:endParaRPr sz="2400" dirty="0">
              <a:latin typeface="Times New Roman"/>
              <a:cs typeface="Times New Roman"/>
            </a:endParaRPr>
          </a:p>
          <a:p>
            <a:pPr algn="l" rtl="0">
              <a:spcBef>
                <a:spcPts val="5"/>
              </a:spcBef>
            </a:pPr>
            <a:endParaRPr sz="3500" dirty="0">
              <a:latin typeface="Times New Roman"/>
              <a:cs typeface="Times New Roman"/>
            </a:endParaRPr>
          </a:p>
          <a:p>
            <a:pPr marL="356870" indent="-344805" algn="l" rtl="0">
              <a:spcBef>
                <a:spcPts val="5"/>
              </a:spcBef>
              <a:buFont typeface="Wingdings"/>
              <a:buChar char=""/>
              <a:tabLst>
                <a:tab pos="357505" algn="l"/>
              </a:tabLst>
            </a:pPr>
            <a:r>
              <a:rPr sz="2400" spc="-5" dirty="0">
                <a:latin typeface="Times New Roman"/>
                <a:cs typeface="Times New Roman"/>
              </a:rPr>
              <a:t>Immunosuppressed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patients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and </a:t>
            </a:r>
            <a:r>
              <a:rPr sz="2400" dirty="0">
                <a:latin typeface="Times New Roman"/>
                <a:cs typeface="Times New Roman"/>
              </a:rPr>
              <a:t>those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 a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low</a:t>
            </a:r>
            <a:r>
              <a:rPr sz="2400" spc="-5" dirty="0">
                <a:latin typeface="Times New Roman"/>
                <a:cs typeface="Times New Roman"/>
              </a:rPr>
              <a:t> neutrophils</a:t>
            </a:r>
            <a:endParaRPr lang="en-US" sz="2400" spc="-5" dirty="0">
              <a:latin typeface="Times New Roman"/>
              <a:cs typeface="Times New Roman"/>
            </a:endParaRPr>
          </a:p>
          <a:p>
            <a:pPr marL="12065" algn="l" rtl="0">
              <a:spcBef>
                <a:spcPts val="5"/>
              </a:spcBef>
              <a:tabLst>
                <a:tab pos="357505" algn="l"/>
              </a:tabLst>
            </a:pPr>
            <a:endParaRPr lang="en-US" sz="2400" spc="-5" dirty="0">
              <a:latin typeface="Times New Roman"/>
              <a:cs typeface="Times New Roman"/>
            </a:endParaRPr>
          </a:p>
          <a:p>
            <a:pPr marL="356870" indent="-344805" algn="l" rtl="0">
              <a:spcBef>
                <a:spcPts val="5"/>
              </a:spcBef>
              <a:buFont typeface="Wingdings"/>
              <a:buChar char=""/>
              <a:tabLst>
                <a:tab pos="357505" algn="l"/>
              </a:tabLst>
            </a:pPr>
            <a:r>
              <a:rPr lang="en-US" sz="2400" dirty="0">
                <a:latin typeface="Times New Roman"/>
                <a:cs typeface="Times New Roman"/>
              </a:rPr>
              <a:t>Prolonged immobility and shallow breathing pattern</a:t>
            </a:r>
          </a:p>
          <a:p>
            <a:pPr marL="356870" indent="-344805" algn="l" rtl="0">
              <a:spcBef>
                <a:spcPts val="5"/>
              </a:spcBef>
              <a:buFont typeface="Wingdings"/>
              <a:buChar char=""/>
              <a:tabLst>
                <a:tab pos="357505" algn="l"/>
              </a:tabLst>
            </a:pPr>
            <a:endParaRPr lang="en-US" sz="2400" dirty="0">
              <a:latin typeface="Times New Roman"/>
              <a:cs typeface="Times New Roman"/>
            </a:endParaRPr>
          </a:p>
          <a:p>
            <a:pPr marL="356870" indent="-344805" algn="l" rtl="0">
              <a:spcBef>
                <a:spcPts val="5"/>
              </a:spcBef>
              <a:buFont typeface="Wingdings"/>
              <a:buChar char=""/>
              <a:tabLst>
                <a:tab pos="357505" algn="l"/>
              </a:tabLst>
            </a:pPr>
            <a:r>
              <a:rPr lang="en-US" sz="2400" dirty="0">
                <a:latin typeface="Times New Roman"/>
                <a:cs typeface="Times New Roman"/>
              </a:rPr>
              <a:t>General anesthetic,	sedative, or opioid preparations that promote respiratory depression,</a:t>
            </a:r>
          </a:p>
          <a:p>
            <a:pPr marL="356870" indent="-344805" algn="l" rtl="0">
              <a:spcBef>
                <a:spcPts val="5"/>
              </a:spcBef>
              <a:buFont typeface="Wingdings"/>
              <a:buChar char=""/>
              <a:tabLst>
                <a:tab pos="357505" algn="l"/>
              </a:tabLst>
            </a:pPr>
            <a:endParaRPr lang="en-US" sz="2400" dirty="0">
              <a:latin typeface="Times New Roman"/>
              <a:cs typeface="Times New Roman"/>
            </a:endParaRPr>
          </a:p>
          <a:p>
            <a:pPr marL="356870" indent="-344805" algn="l" rtl="0">
              <a:spcBef>
                <a:spcPts val="5"/>
              </a:spcBef>
              <a:buFont typeface="Wingdings"/>
              <a:buChar char=""/>
              <a:tabLst>
                <a:tab pos="357505" algn="l"/>
              </a:tabLst>
            </a:pPr>
            <a:r>
              <a:rPr lang="en-US" sz="2400" dirty="0">
                <a:latin typeface="Times New Roman"/>
                <a:cs typeface="Times New Roman"/>
              </a:rPr>
              <a:t>Advanced	age, because of possible depressed cough and  glottic reflexes and nutritional depletion.</a:t>
            </a:r>
          </a:p>
          <a:p>
            <a:pPr marL="356870" indent="-344805" algn="l" rtl="0">
              <a:spcBef>
                <a:spcPts val="5"/>
              </a:spcBef>
              <a:buFont typeface="Wingdings"/>
              <a:buChar char=""/>
              <a:tabLst>
                <a:tab pos="357505" algn="l"/>
              </a:tabLst>
            </a:pPr>
            <a:endParaRPr lang="en-US" sz="2400" dirty="0">
              <a:latin typeface="Times New Roman"/>
              <a:cs typeface="Times New Roman"/>
            </a:endParaRPr>
          </a:p>
          <a:p>
            <a:pPr marL="356870" indent="-344805" algn="l" rtl="0">
              <a:spcBef>
                <a:spcPts val="5"/>
              </a:spcBef>
              <a:buFont typeface="Wingdings"/>
              <a:buChar char=""/>
              <a:tabLst>
                <a:tab pos="357505" algn="l"/>
              </a:tabLst>
            </a:pPr>
            <a:r>
              <a:rPr lang="en-US" sz="2400" dirty="0">
                <a:latin typeface="Times New Roman"/>
                <a:cs typeface="Times New Roman"/>
              </a:rPr>
              <a:t>Respiratory therapy with improperly cleaned equipment</a:t>
            </a:r>
          </a:p>
          <a:p>
            <a:pPr marL="356870" indent="-344805" algn="l" rtl="0">
              <a:spcBef>
                <a:spcPts val="5"/>
              </a:spcBef>
              <a:buFont typeface="Wingdings"/>
              <a:buChar char=""/>
              <a:tabLst>
                <a:tab pos="357505" algn="l"/>
              </a:tabLst>
            </a:pPr>
            <a:endParaRPr lang="en-US" sz="2400" dirty="0">
              <a:latin typeface="Times New Roman"/>
              <a:cs typeface="Times New Roman"/>
            </a:endParaRPr>
          </a:p>
          <a:p>
            <a:pPr marL="356870" indent="-344805" algn="l" rtl="0">
              <a:spcBef>
                <a:spcPts val="5"/>
              </a:spcBef>
              <a:buFont typeface="Wingdings"/>
              <a:buChar char=""/>
              <a:tabLst>
                <a:tab pos="357505" algn="l"/>
              </a:tabLst>
            </a:pPr>
            <a:r>
              <a:rPr kumimoji="0" lang="en-US" sz="3200" b="1" i="0" u="none" strike="noStrike" kern="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Medical</a:t>
            </a:r>
            <a:r>
              <a:rPr kumimoji="0" lang="en-US" sz="3200" b="1" i="0" u="none" strike="noStrike" kern="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en-US" sz="3200" b="1" i="0" u="none" strike="noStrike" kern="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Management</a:t>
            </a:r>
            <a:br>
              <a:rPr kumimoji="0" lang="en-US" sz="3200" b="1" i="0" u="none" strike="noStrike" kern="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The</a:t>
            </a:r>
            <a:r>
              <a:rPr kumimoji="0" lang="en-US" sz="2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en-US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treatment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of</a:t>
            </a:r>
            <a:r>
              <a:rPr kumimoji="0" lang="en-US" sz="2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en-US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pneumonia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en-US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includes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en-US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administration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of</a:t>
            </a:r>
            <a:r>
              <a:rPr kumimoji="0" lang="en-US" sz="2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the </a:t>
            </a:r>
            <a:r>
              <a:rPr kumimoji="0" lang="en-US" sz="2400" b="0" i="0" u="none" strike="noStrike" kern="1200" cap="none" spc="-5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en-US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appropriate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antibiotic </a:t>
            </a:r>
            <a:r>
              <a:rPr kumimoji="0" lang="en-US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as </a:t>
            </a:r>
            <a:r>
              <a:rPr kumimoji="0" lang="en-US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determined </a:t>
            </a:r>
            <a:r>
              <a:rPr kumimoji="0" lang="en-US" sz="24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by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the </a:t>
            </a:r>
            <a:r>
              <a:rPr kumimoji="0" lang="en-US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results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of the </a:t>
            </a:r>
            <a:r>
              <a:rPr kumimoji="0" lang="en-US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Gram </a:t>
            </a:r>
            <a:r>
              <a:rPr kumimoji="0" lang="en-US" sz="2400" b="0" i="0" u="none" strike="noStrike" kern="1200" cap="none" spc="-5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stain.</a:t>
            </a:r>
            <a:endParaRPr lang="en-US"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2400" y="188977"/>
            <a:ext cx="12039600" cy="51244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spc="-5" dirty="0">
                <a:solidFill>
                  <a:srgbClr val="9A0000"/>
                </a:solidFill>
              </a:rPr>
              <a:t>Signs</a:t>
            </a:r>
            <a:r>
              <a:rPr spc="-20" dirty="0">
                <a:solidFill>
                  <a:srgbClr val="9A0000"/>
                </a:solidFill>
              </a:rPr>
              <a:t> </a:t>
            </a:r>
            <a:r>
              <a:rPr spc="-5" dirty="0">
                <a:solidFill>
                  <a:srgbClr val="9A0000"/>
                </a:solidFill>
              </a:rPr>
              <a:t>and</a:t>
            </a:r>
            <a:r>
              <a:rPr spc="-15" dirty="0">
                <a:solidFill>
                  <a:srgbClr val="9A0000"/>
                </a:solidFill>
              </a:rPr>
              <a:t> symptoms</a:t>
            </a:r>
            <a:r>
              <a:rPr spc="80" dirty="0">
                <a:solidFill>
                  <a:srgbClr val="9A0000"/>
                </a:solidFill>
              </a:rPr>
              <a:t> </a:t>
            </a:r>
            <a:r>
              <a:rPr dirty="0">
                <a:solidFill>
                  <a:srgbClr val="9A0000"/>
                </a:solidFill>
              </a:rPr>
              <a:t>of</a:t>
            </a:r>
            <a:r>
              <a:rPr spc="-30" dirty="0">
                <a:solidFill>
                  <a:srgbClr val="9A0000"/>
                </a:solidFill>
              </a:rPr>
              <a:t> </a:t>
            </a:r>
            <a:r>
              <a:rPr spc="-10" dirty="0">
                <a:solidFill>
                  <a:srgbClr val="9A0000"/>
                </a:solidFill>
              </a:rPr>
              <a:t>Pneumonia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76200" y="914146"/>
            <a:ext cx="12115800" cy="5754877"/>
            <a:chOff x="1292352" y="1267967"/>
            <a:chExt cx="6858000" cy="540131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53055" y="2337815"/>
              <a:ext cx="4437888" cy="35661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2352" y="1267967"/>
              <a:ext cx="6858000" cy="54010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152401"/>
            <a:ext cx="11811000" cy="6705600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8275519B-1586-5526-A63E-06031E86F248}"/>
              </a:ext>
            </a:extLst>
          </p:cNvPr>
          <p:cNvSpPr txBox="1"/>
          <p:nvPr/>
        </p:nvSpPr>
        <p:spPr>
          <a:xfrm>
            <a:off x="4076700" y="152400"/>
            <a:ext cx="3962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402</TotalTime>
  <Words>1061</Words>
  <Application>Microsoft Office PowerPoint</Application>
  <PresentationFormat>Widescreen</PresentationFormat>
  <Paragraphs>117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Arial-BoldMT</vt:lpstr>
      <vt:lpstr>Calibri</vt:lpstr>
      <vt:lpstr>Gill Sans MT</vt:lpstr>
      <vt:lpstr>Tahoma</vt:lpstr>
      <vt:lpstr>Times New Roman</vt:lpstr>
      <vt:lpstr>Wingdings</vt:lpstr>
      <vt:lpstr>Office Theme</vt:lpstr>
      <vt:lpstr>نسق Office</vt:lpstr>
      <vt:lpstr>PowerPoint Presentation</vt:lpstr>
      <vt:lpstr>Respiratory infections // Acute Tracheobronchitis //</vt:lpstr>
      <vt:lpstr>PowerPoint Presentation</vt:lpstr>
      <vt:lpstr>Pneumonia</vt:lpstr>
      <vt:lpstr>Category of pneumonias:</vt:lpstr>
      <vt:lpstr>Risk Factors for Pneumonia</vt:lpstr>
      <vt:lpstr>PowerPoint Presentation</vt:lpstr>
      <vt:lpstr>Signs and symptoms of Pneumonia</vt:lpstr>
      <vt:lpstr>PowerPoint Presentation</vt:lpstr>
      <vt:lpstr>Chronic Obstructive Pulmonary Disease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Medical management</vt:lpstr>
      <vt:lpstr>PLAN OF NURSING CARE TO PATIENT WITH  COPD</vt:lpstr>
      <vt:lpstr>Cont.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Nassim</dc:creator>
  <cp:lastModifiedBy>f</cp:lastModifiedBy>
  <cp:revision>13</cp:revision>
  <dcterms:created xsi:type="dcterms:W3CDTF">2022-12-30T16:05:08Z</dcterms:created>
  <dcterms:modified xsi:type="dcterms:W3CDTF">2023-01-02T18:28:37Z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2020-02-07T00:00:00Z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2022-12-30T00:00:00Z</vt:filetime>
  </property>
</Properties>
</file>