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4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90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4" r:id="rId85"/>
  </p:sldIdLst>
  <p:sldSz cx="9144000" cy="6858000" type="screen4x3"/>
  <p:notesSz cx="9144000" cy="6858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12" y="-2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34722" y="1412118"/>
            <a:ext cx="3674554" cy="1515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0974" y="1302715"/>
            <a:ext cx="8382051" cy="471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77825" y="6495273"/>
            <a:ext cx="4004945" cy="166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5625" y="90423"/>
            <a:ext cx="5448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General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Human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Anatomy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&amp;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Physiology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153400" cy="6857999"/>
            <a:chOff x="0" y="0"/>
            <a:chExt cx="8153400" cy="6857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71599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8200" y="76200"/>
              <a:ext cx="152400" cy="1066800"/>
            </a:xfrm>
            <a:custGeom>
              <a:avLst/>
              <a:gdLst/>
              <a:ahLst/>
              <a:cxnLst/>
              <a:rect l="l" t="t" r="r" b="b"/>
              <a:pathLst>
                <a:path w="152400" h="1066800">
                  <a:moveTo>
                    <a:pt x="15239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0667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4400" y="609600"/>
              <a:ext cx="7239000" cy="0"/>
            </a:xfrm>
            <a:custGeom>
              <a:avLst/>
              <a:gdLst/>
              <a:ahLst/>
              <a:cxnLst/>
              <a:rect l="l" t="t" r="r" b="b"/>
              <a:pathLst>
                <a:path w="7239000">
                  <a:moveTo>
                    <a:pt x="0" y="0"/>
                  </a:moveTo>
                  <a:lnTo>
                    <a:pt x="7238999" y="0"/>
                  </a:lnTo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38943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19"/>
              </a:spcBef>
            </a:pPr>
            <a:r>
              <a:rPr sz="4000" b="1" i="1" spc="-10" dirty="0">
                <a:solidFill>
                  <a:srgbClr val="000099"/>
                </a:solidFill>
                <a:latin typeface="Times New Roman"/>
                <a:cs typeface="Times New Roman"/>
              </a:rPr>
              <a:t>Chapter</a:t>
            </a:r>
            <a:r>
              <a:rPr sz="4000" b="1" i="1" spc="-5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4000" b="1" i="1" dirty="0">
                <a:solidFill>
                  <a:srgbClr val="000099"/>
                </a:solidFill>
                <a:latin typeface="Times New Roman"/>
                <a:cs typeface="Times New Roman"/>
              </a:rPr>
              <a:t>2</a:t>
            </a:r>
            <a:endParaRPr sz="4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4200" spc="-100" dirty="0">
                <a:latin typeface="Trebuchet MS"/>
                <a:cs typeface="Trebuchet MS"/>
              </a:rPr>
              <a:t>Cell</a:t>
            </a:r>
            <a:r>
              <a:rPr sz="4200" spc="-85" dirty="0">
                <a:latin typeface="Trebuchet MS"/>
                <a:cs typeface="Trebuchet MS"/>
              </a:rPr>
              <a:t>s</a:t>
            </a:r>
            <a:r>
              <a:rPr sz="4200" spc="-295" dirty="0">
                <a:latin typeface="Trebuchet MS"/>
                <a:cs typeface="Trebuchet MS"/>
              </a:rPr>
              <a:t> </a:t>
            </a:r>
            <a:r>
              <a:rPr sz="4200" spc="-110" dirty="0">
                <a:latin typeface="Trebuchet MS"/>
                <a:cs typeface="Trebuchet MS"/>
              </a:rPr>
              <a:t>an</a:t>
            </a:r>
            <a:r>
              <a:rPr sz="4200" spc="-105" dirty="0">
                <a:latin typeface="Trebuchet MS"/>
                <a:cs typeface="Trebuchet MS"/>
              </a:rPr>
              <a:t>d</a:t>
            </a:r>
            <a:r>
              <a:rPr sz="4200" spc="-290" dirty="0">
                <a:latin typeface="Trebuchet MS"/>
                <a:cs typeface="Trebuchet MS"/>
              </a:rPr>
              <a:t> </a:t>
            </a:r>
            <a:r>
              <a:rPr sz="4200" spc="-240" dirty="0">
                <a:latin typeface="Trebuchet MS"/>
                <a:cs typeface="Trebuchet MS"/>
              </a:rPr>
              <a:t>Tissues</a:t>
            </a:r>
            <a:endParaRPr sz="42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33600" y="2362200"/>
            <a:ext cx="5105400" cy="0"/>
          </a:xfrm>
          <a:custGeom>
            <a:avLst/>
            <a:gdLst/>
            <a:ahLst/>
            <a:cxnLst/>
            <a:rect l="l" t="t" r="r" b="b"/>
            <a:pathLst>
              <a:path w="5105400">
                <a:moveTo>
                  <a:pt x="0" y="0"/>
                </a:moveTo>
                <a:lnTo>
                  <a:pt x="5105399" y="0"/>
                </a:lnTo>
              </a:path>
            </a:pathLst>
          </a:custGeom>
          <a:ln w="25399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809967" y="3015715"/>
            <a:ext cx="6477000" cy="2427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lang="en-US" sz="2800" b="1" kern="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Dr. </a:t>
            </a:r>
            <a:r>
              <a:rPr lang="en-US" sz="2800" b="1" kern="0" dirty="0" err="1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Zainab</a:t>
            </a:r>
            <a:r>
              <a:rPr lang="en-US" sz="2800" b="1" kern="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kern="0" dirty="0" err="1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Hayder</a:t>
            </a:r>
            <a:r>
              <a:rPr lang="en-US" sz="2800" b="1" kern="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kern="0" dirty="0" err="1" smtClean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Alkufaishi</a:t>
            </a:r>
            <a:endParaRPr lang="en-US" sz="2800" b="1" kern="0" dirty="0">
              <a:solidFill>
                <a:srgbClr val="3300CC"/>
              </a:solidFill>
              <a:latin typeface="Calibri" pitchFamily="34" charset="0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lang="en-US" sz="2000" dirty="0" err="1" smtClean="0">
                <a:solidFill>
                  <a:srgbClr val="0033CC"/>
                </a:solidFill>
                <a:latin typeface="Arial Rounded MT Bold" pitchFamily="34" charset="0"/>
                <a:ea typeface="+mj-ea"/>
                <a:cs typeface="Andalus" pitchFamily="18" charset="-78"/>
              </a:rPr>
              <a:t>M.B.Ch.B</a:t>
            </a:r>
            <a:r>
              <a:rPr lang="en-US" sz="2000" dirty="0" smtClean="0">
                <a:solidFill>
                  <a:srgbClr val="0033CC"/>
                </a:solidFill>
                <a:latin typeface="Arial Rounded MT Bold" pitchFamily="34" charset="0"/>
                <a:ea typeface="+mj-ea"/>
                <a:cs typeface="Andalus" pitchFamily="18" charset="-78"/>
              </a:rPr>
              <a:t>   </a:t>
            </a:r>
            <a:r>
              <a:rPr lang="en-US" sz="2000" dirty="0">
                <a:solidFill>
                  <a:srgbClr val="0033CC"/>
                </a:solidFill>
                <a:latin typeface="Arial Rounded MT Bold" pitchFamily="34" charset="0"/>
                <a:ea typeface="+mj-ea"/>
                <a:cs typeface="Andalus" pitchFamily="18" charset="-78"/>
              </a:rPr>
              <a:t>F.I.C.M.S.  Path</a:t>
            </a:r>
            <a:r>
              <a:rPr lang="en-US" sz="2000" dirty="0" smtClean="0">
                <a:solidFill>
                  <a:srgbClr val="0033CC"/>
                </a:solidFill>
                <a:latin typeface="Arial Rounded MT Bold" pitchFamily="34" charset="0"/>
                <a:ea typeface="+mj-ea"/>
                <a:cs typeface="Andalus" pitchFamily="18" charset="-78"/>
              </a:rPr>
              <a:t>.</a:t>
            </a:r>
            <a:endParaRPr lang="en-US" sz="2000" kern="0" dirty="0">
              <a:solidFill>
                <a:srgbClr val="0033CC"/>
              </a:solidFill>
              <a:latin typeface="Calibri" pitchFamily="34" charset="0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lang="en-US" sz="2800" b="1" kern="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2800" b="1" kern="0" baseline="3125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nd</a:t>
            </a:r>
            <a:r>
              <a:rPr lang="en-US" sz="2800" b="1" kern="0" spc="284" baseline="3125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kern="0" spc="-2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Year</a:t>
            </a:r>
            <a:endParaRPr lang="en-US" sz="2800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  <a:p>
            <a:pPr marL="38100" lvl="0" algn="ctr">
              <a:spcBef>
                <a:spcPts val="1470"/>
              </a:spcBef>
            </a:pPr>
            <a:r>
              <a:rPr lang="en-US" sz="2800" b="1" kern="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Medical</a:t>
            </a:r>
            <a:r>
              <a:rPr lang="en-US" sz="2800" b="1" kern="0" spc="-4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kern="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Intelligent</a:t>
            </a:r>
            <a:r>
              <a:rPr lang="en-US" sz="2800" b="1" kern="0" spc="-40" dirty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kern="0" spc="-10" dirty="0" smtClean="0">
                <a:solidFill>
                  <a:srgbClr val="3300CC"/>
                </a:solidFill>
                <a:latin typeface="Calibri" pitchFamily="34" charset="0"/>
                <a:cs typeface="Calibri" pitchFamily="34" charset="0"/>
              </a:rPr>
              <a:t>System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09896" y="5256276"/>
            <a:ext cx="335915" cy="297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50" spc="-310" dirty="0" smtClean="0">
                <a:solidFill>
                  <a:srgbClr val="3300CC"/>
                </a:solidFill>
                <a:latin typeface="Trebuchet MS"/>
                <a:cs typeface="Trebuchet MS"/>
              </a:rPr>
              <a:t>t</a:t>
            </a:r>
            <a:endParaRPr sz="185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67001" y="5895284"/>
            <a:ext cx="363127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en-US" sz="28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1</a:t>
            </a:r>
            <a:r>
              <a:rPr lang="en-US" sz="2800" spc="-190" baseline="30000" dirty="0" smtClean="0">
                <a:solidFill>
                  <a:srgbClr val="3300CC"/>
                </a:solidFill>
                <a:latin typeface="Trebuchet MS"/>
                <a:cs typeface="Trebuchet MS"/>
              </a:rPr>
              <a:t>st</a:t>
            </a:r>
            <a:r>
              <a:rPr lang="en-US" sz="28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sz="2800" spc="-190" dirty="0" smtClean="0">
                <a:solidFill>
                  <a:srgbClr val="3300CC"/>
                </a:solidFill>
                <a:latin typeface="Trebuchet MS"/>
                <a:cs typeface="Trebuchet MS"/>
              </a:rPr>
              <a:t>Semeste</a:t>
            </a:r>
            <a:r>
              <a:rPr sz="2800" spc="-135" dirty="0" smtClean="0">
                <a:solidFill>
                  <a:srgbClr val="3300CC"/>
                </a:solidFill>
                <a:latin typeface="Trebuchet MS"/>
                <a:cs typeface="Trebuchet MS"/>
              </a:rPr>
              <a:t>r</a:t>
            </a:r>
            <a:r>
              <a:rPr sz="2800" spc="-195" dirty="0" smtClean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2800" spc="-30" dirty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2800" spc="-30" dirty="0" smtClean="0">
                <a:solidFill>
                  <a:srgbClr val="3300CC"/>
                </a:solidFill>
                <a:latin typeface="Trebuchet MS"/>
                <a:cs typeface="Trebuchet MS"/>
              </a:rPr>
              <a:t>2023-2024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824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Plasma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Membrane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115050"/>
            <a:chOff x="-12700" y="0"/>
            <a:chExt cx="9080500" cy="611505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0" y="1120347"/>
              <a:ext cx="7264399" cy="498200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804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Plasma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Membrane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Specializations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363251"/>
            <a:ext cx="3803015" cy="25984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dirty="0">
                <a:latin typeface="Arial MT"/>
                <a:cs typeface="Arial MT"/>
              </a:rPr>
              <a:t>Microvilli</a:t>
            </a:r>
          </a:p>
          <a:p>
            <a:pPr marL="594995" marR="5080" lvl="1" indent="-138430" algn="l" rtl="0">
              <a:lnSpc>
                <a:spcPct val="89800"/>
              </a:lnSpc>
              <a:spcBef>
                <a:spcPts val="1714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Finger-like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projections that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increase </a:t>
            </a:r>
            <a:r>
              <a:rPr sz="3000" dirty="0">
                <a:latin typeface="Arial MT"/>
                <a:cs typeface="Arial MT"/>
              </a:rPr>
              <a:t>surface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area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absorption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2875" y="1740402"/>
            <a:ext cx="3581230" cy="458419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804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Plasma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Membrane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Specializations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405075"/>
            <a:ext cx="3937186" cy="284226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73787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Membrane  junctions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29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Tight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junctions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Desmosomes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Gap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junctions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22875" y="1740402"/>
            <a:ext cx="3581230" cy="458419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4244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601622"/>
            <a:ext cx="7722234" cy="4367862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508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Material outside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nucleus and inside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plasma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3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Cytosol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Fluid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that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suspends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other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elements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Organelles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dirty="0">
                <a:latin typeface="Arial MT"/>
                <a:cs typeface="Arial MT"/>
              </a:rPr>
              <a:t>Metabolic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machinery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Inclusions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Non-functioning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units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952" y="1081267"/>
              <a:ext cx="7168895" cy="52433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025902" y="60692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3.4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684446"/>
            <a:ext cx="8128186" cy="3529812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Ribosomes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Made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RNA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Sites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synthesis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Found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two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locations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Free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cytoplasm</a:t>
            </a: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Attached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rough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endoplasmic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reticulum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047840"/>
            <a:ext cx="8126095" cy="509524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62890" indent="-250825" algn="l" rtl="0">
              <a:lnSpc>
                <a:spcPct val="100000"/>
              </a:lnSpc>
              <a:spcBef>
                <a:spcPts val="95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10" dirty="0">
                <a:latin typeface="Arial MT"/>
                <a:cs typeface="Arial MT"/>
              </a:rPr>
              <a:t>Endoplasmic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reticulum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(ER)</a:t>
            </a:r>
          </a:p>
          <a:p>
            <a:pPr marL="607695" lvl="1" indent="-144780" algn="l" rtl="0">
              <a:lnSpc>
                <a:spcPct val="100000"/>
              </a:lnSpc>
              <a:spcBef>
                <a:spcPts val="80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5" dirty="0">
                <a:latin typeface="Arial MT"/>
                <a:cs typeface="Arial MT"/>
              </a:rPr>
              <a:t>Fluid-filled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tubules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for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carrying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substances</a:t>
            </a:r>
          </a:p>
          <a:p>
            <a:pPr marL="607695" lvl="1" indent="-144780" algn="l" rtl="0">
              <a:lnSpc>
                <a:spcPct val="100000"/>
              </a:lnSpc>
              <a:spcBef>
                <a:spcPts val="74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5" dirty="0">
                <a:latin typeface="Arial MT"/>
                <a:cs typeface="Arial MT"/>
              </a:rPr>
              <a:t>Two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types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ER</a:t>
            </a:r>
            <a:endParaRPr sz="2800" dirty="0">
              <a:latin typeface="Arial MT"/>
              <a:cs typeface="Arial MT"/>
            </a:endParaRPr>
          </a:p>
          <a:p>
            <a:pPr marL="950594" lvl="2" indent="-143510" algn="l" rtl="0">
              <a:lnSpc>
                <a:spcPct val="100000"/>
              </a:lnSpc>
              <a:spcBef>
                <a:spcPts val="765"/>
              </a:spcBef>
              <a:buClr>
                <a:srgbClr val="FF6600"/>
              </a:buClr>
              <a:buFont typeface="Lucida Sans Unicode"/>
              <a:buChar char="∙"/>
              <a:tabLst>
                <a:tab pos="951230" algn="l"/>
              </a:tabLst>
            </a:pPr>
            <a:r>
              <a:rPr sz="2800" spc="-5" dirty="0">
                <a:latin typeface="Arial MT"/>
                <a:cs typeface="Arial MT"/>
              </a:rPr>
              <a:t>Rough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Endoplasmic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Reticulum</a:t>
            </a:r>
            <a:endParaRPr sz="2800" dirty="0">
              <a:latin typeface="Arial MT"/>
              <a:cs typeface="Arial MT"/>
            </a:endParaRPr>
          </a:p>
          <a:p>
            <a:pPr marL="1418590" lvl="3" indent="-149225" algn="l" rtl="0">
              <a:lnSpc>
                <a:spcPct val="100000"/>
              </a:lnSpc>
              <a:spcBef>
                <a:spcPts val="810"/>
              </a:spcBef>
              <a:buClr>
                <a:srgbClr val="FF6600"/>
              </a:buClr>
              <a:buFont typeface="Lucida Sans Unicode"/>
              <a:buChar char="∙"/>
              <a:tabLst>
                <a:tab pos="1419225" algn="l"/>
              </a:tabLst>
            </a:pPr>
            <a:r>
              <a:rPr sz="2600" spc="-10" dirty="0">
                <a:latin typeface="Arial MT"/>
                <a:cs typeface="Arial MT"/>
              </a:rPr>
              <a:t>Studded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with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ribosomes</a:t>
            </a:r>
          </a:p>
          <a:p>
            <a:pPr marL="1418590" marR="977900" lvl="3" indent="-149225" algn="l" rtl="0">
              <a:lnSpc>
                <a:spcPts val="2530"/>
              </a:lnSpc>
              <a:spcBef>
                <a:spcPts val="1255"/>
              </a:spcBef>
              <a:buClr>
                <a:srgbClr val="FF6600"/>
              </a:buClr>
              <a:buFont typeface="Lucida Sans Unicode"/>
              <a:buChar char="∙"/>
              <a:tabLst>
                <a:tab pos="1419225" algn="l"/>
              </a:tabLst>
            </a:pPr>
            <a:r>
              <a:rPr sz="2600" spc="-10" dirty="0">
                <a:latin typeface="Arial MT"/>
                <a:cs typeface="Arial MT"/>
              </a:rPr>
              <a:t>Site </a:t>
            </a:r>
            <a:r>
              <a:rPr sz="2600" spc="-5" dirty="0">
                <a:latin typeface="Arial MT"/>
                <a:cs typeface="Arial MT"/>
              </a:rPr>
              <a:t>where building </a:t>
            </a:r>
            <a:r>
              <a:rPr sz="2600" dirty="0">
                <a:latin typeface="Arial MT"/>
                <a:cs typeface="Arial MT"/>
              </a:rPr>
              <a:t>materials </a:t>
            </a:r>
            <a:r>
              <a:rPr sz="2600" spc="-5" dirty="0">
                <a:latin typeface="Arial MT"/>
                <a:cs typeface="Arial MT"/>
              </a:rPr>
              <a:t>of </a:t>
            </a:r>
            <a:r>
              <a:rPr sz="2600" dirty="0">
                <a:latin typeface="Arial MT"/>
                <a:cs typeface="Arial MT"/>
              </a:rPr>
              <a:t>cellular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membrane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are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formed</a:t>
            </a:r>
            <a:endParaRPr sz="2600" dirty="0">
              <a:latin typeface="Arial MT"/>
              <a:cs typeface="Arial MT"/>
            </a:endParaRPr>
          </a:p>
          <a:p>
            <a:pPr marL="950594" lvl="2" indent="-143510" algn="l" rtl="0">
              <a:lnSpc>
                <a:spcPct val="100000"/>
              </a:lnSpc>
              <a:spcBef>
                <a:spcPts val="620"/>
              </a:spcBef>
              <a:buClr>
                <a:srgbClr val="FF6600"/>
              </a:buClr>
              <a:buFont typeface="Lucida Sans Unicode"/>
              <a:buChar char="∙"/>
              <a:tabLst>
                <a:tab pos="951230" algn="l"/>
              </a:tabLst>
            </a:pPr>
            <a:r>
              <a:rPr sz="2800" spc="-10" dirty="0">
                <a:latin typeface="Arial MT"/>
                <a:cs typeface="Arial MT"/>
              </a:rPr>
              <a:t>Smooth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Endoplasmic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Reticulum</a:t>
            </a:r>
            <a:endParaRPr sz="2800" dirty="0">
              <a:latin typeface="Arial MT"/>
              <a:cs typeface="Arial MT"/>
            </a:endParaRPr>
          </a:p>
          <a:p>
            <a:pPr marL="1418590" marR="5080" lvl="3" indent="-149225" algn="l" rtl="0">
              <a:lnSpc>
                <a:spcPct val="797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1419225" algn="l"/>
              </a:tabLst>
            </a:pPr>
            <a:r>
              <a:rPr sz="2600" spc="-5" dirty="0">
                <a:latin typeface="Arial MT"/>
                <a:cs typeface="Arial MT"/>
              </a:rPr>
              <a:t>Functions in </a:t>
            </a:r>
            <a:r>
              <a:rPr sz="2600" dirty="0">
                <a:latin typeface="Arial MT"/>
                <a:cs typeface="Arial MT"/>
              </a:rPr>
              <a:t>cholesterol synthesis </a:t>
            </a:r>
            <a:r>
              <a:rPr sz="2600" spc="-5" dirty="0">
                <a:latin typeface="Arial MT"/>
                <a:cs typeface="Arial MT"/>
              </a:rPr>
              <a:t>and </a:t>
            </a:r>
            <a:r>
              <a:rPr sz="260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breakdown, fat </a:t>
            </a:r>
            <a:r>
              <a:rPr sz="2600" dirty="0">
                <a:latin typeface="Arial MT"/>
                <a:cs typeface="Arial MT"/>
              </a:rPr>
              <a:t>metabolism, </a:t>
            </a:r>
            <a:r>
              <a:rPr sz="2600" spc="-5" dirty="0">
                <a:latin typeface="Arial MT"/>
                <a:cs typeface="Arial MT"/>
              </a:rPr>
              <a:t>and detoxification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of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drugs</a:t>
            </a:r>
            <a:endParaRPr sz="26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913046"/>
            <a:ext cx="7975786" cy="3529812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Golgi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apparatus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Modifies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packages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Produces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different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packages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Secretory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vesicles</a:t>
            </a: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Cell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membrane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components</a:t>
            </a: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Lysosomes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544320"/>
            <a:ext cx="8298179" cy="442150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207002" y="60692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19309"/>
            <a:ext cx="8204386" cy="1639551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Lysosomes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 enzymes that digest nonusable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materials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within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 smtClean="0">
                <a:latin typeface="Arial MT"/>
                <a:cs typeface="Arial MT"/>
              </a:rPr>
              <a:t>cell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71599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63625" y="1160018"/>
            <a:ext cx="7927975" cy="49003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19800"/>
              </a:lnSpc>
              <a:spcBef>
                <a:spcPts val="100"/>
              </a:spcBef>
              <a:buAutoNum type="arabicPeriod"/>
              <a:tabLst>
                <a:tab pos="317500" algn="l"/>
              </a:tabLst>
            </a:pP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Describe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how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cells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are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organized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into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tissues,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identify </a:t>
            </a:r>
            <a:r>
              <a:rPr sz="2400" spc="-58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intercellular junctions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in tissues.</a:t>
            </a:r>
            <a:endParaRPr sz="2400" dirty="0">
              <a:latin typeface="Times New Roman"/>
              <a:cs typeface="Times New Roman"/>
            </a:endParaRPr>
          </a:p>
          <a:p>
            <a:pPr marL="317500" indent="-304800" algn="l" rtl="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17500" algn="l"/>
              </a:tabLst>
            </a:pP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List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and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describe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cell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organelles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 and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their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function.</a:t>
            </a:r>
            <a:endParaRPr sz="2400" dirty="0">
              <a:latin typeface="Times New Roman"/>
              <a:cs typeface="Times New Roman"/>
            </a:endParaRPr>
          </a:p>
          <a:p>
            <a:pPr marL="317500" indent="-304800" algn="l" rtl="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17500" algn="l"/>
              </a:tabLst>
            </a:pP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Explain</a:t>
            </a:r>
            <a:r>
              <a:rPr sz="2400" spc="-2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cell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division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stages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and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DNA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replication</a:t>
            </a:r>
            <a:endParaRPr sz="2400" dirty="0">
              <a:latin typeface="Times New Roman"/>
              <a:cs typeface="Times New Roman"/>
            </a:endParaRPr>
          </a:p>
          <a:p>
            <a:pPr marL="317500" indent="-304800" algn="l" rtl="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17500" algn="l"/>
              </a:tabLst>
            </a:pP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List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four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major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tissue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types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the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body.</a:t>
            </a:r>
            <a:endParaRPr sz="2400" dirty="0">
              <a:latin typeface="Times New Roman"/>
              <a:cs typeface="Times New Roman"/>
            </a:endParaRPr>
          </a:p>
          <a:p>
            <a:pPr marL="12700" marR="36195" algn="l" rtl="0">
              <a:lnSpc>
                <a:spcPct val="119800"/>
              </a:lnSpc>
              <a:buAutoNum type="arabicPeriod"/>
              <a:tabLst>
                <a:tab pos="317500" algn="l"/>
              </a:tabLst>
            </a:pP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Compare and contrast the cellular components, structures, </a:t>
            </a:r>
            <a:r>
              <a:rPr sz="2400" spc="-58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fibers,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and extracellular matrix in each type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connective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tissue.</a:t>
            </a:r>
            <a:endParaRPr sz="2400" dirty="0">
              <a:latin typeface="Times New Roman"/>
              <a:cs typeface="Times New Roman"/>
            </a:endParaRPr>
          </a:p>
          <a:p>
            <a:pPr marL="317500" indent="-304800" algn="l" rtl="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17500" algn="l"/>
              </a:tabLst>
            </a:pP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Distinguish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among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the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three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types</a:t>
            </a:r>
            <a:r>
              <a:rPr sz="2400" spc="-1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muscle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tissue.</a:t>
            </a:r>
            <a:endParaRPr sz="2400" dirty="0">
              <a:latin typeface="Times New Roman"/>
              <a:cs typeface="Times New Roman"/>
            </a:endParaRPr>
          </a:p>
          <a:p>
            <a:pPr marL="12700" marR="720090" algn="l" rtl="0">
              <a:lnSpc>
                <a:spcPct val="119800"/>
              </a:lnSpc>
              <a:buAutoNum type="arabicPeriod"/>
              <a:tabLst>
                <a:tab pos="317500" algn="l"/>
              </a:tabLst>
            </a:pP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Describe</a:t>
            </a:r>
            <a:r>
              <a:rPr sz="2400" spc="-2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the</a:t>
            </a:r>
            <a:r>
              <a:rPr sz="2400" spc="-2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general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characteristics</a:t>
            </a:r>
            <a:r>
              <a:rPr sz="2400" spc="-2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and</a:t>
            </a:r>
            <a:r>
              <a:rPr sz="2400" spc="-2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functions</a:t>
            </a:r>
            <a:r>
              <a:rPr sz="2400" spc="-10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of </a:t>
            </a:r>
            <a:r>
              <a:rPr sz="2400" spc="-585" dirty="0">
                <a:solidFill>
                  <a:srgbClr val="3300C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300CC"/>
                </a:solidFill>
                <a:latin typeface="Times New Roman"/>
                <a:cs typeface="Times New Roman"/>
              </a:rPr>
              <a:t>nervous</a:t>
            </a:r>
            <a:r>
              <a:rPr sz="2400" spc="-5" dirty="0">
                <a:solidFill>
                  <a:srgbClr val="3300CC"/>
                </a:solidFill>
                <a:latin typeface="Times New Roman"/>
                <a:cs typeface="Times New Roman"/>
              </a:rPr>
              <a:t> tissue.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38200" y="76200"/>
            <a:ext cx="7315200" cy="1066800"/>
            <a:chOff x="838200" y="76200"/>
            <a:chExt cx="7315200" cy="1066800"/>
          </a:xfrm>
        </p:grpSpPr>
        <p:sp>
          <p:nvSpPr>
            <p:cNvPr id="5" name="object 5"/>
            <p:cNvSpPr/>
            <p:nvPr/>
          </p:nvSpPr>
          <p:spPr>
            <a:xfrm>
              <a:off x="838200" y="76200"/>
              <a:ext cx="152400" cy="1066800"/>
            </a:xfrm>
            <a:custGeom>
              <a:avLst/>
              <a:gdLst/>
              <a:ahLst/>
              <a:cxnLst/>
              <a:rect l="l" t="t" r="r" b="b"/>
              <a:pathLst>
                <a:path w="152400" h="1066800">
                  <a:moveTo>
                    <a:pt x="152399" y="1066799"/>
                  </a:moveTo>
                  <a:lnTo>
                    <a:pt x="0" y="10667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0667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4400" y="914400"/>
              <a:ext cx="7239000" cy="0"/>
            </a:xfrm>
            <a:custGeom>
              <a:avLst/>
              <a:gdLst/>
              <a:ahLst/>
              <a:cxnLst/>
              <a:rect l="l" t="t" r="r" b="b"/>
              <a:pathLst>
                <a:path w="7239000">
                  <a:moveTo>
                    <a:pt x="0" y="0"/>
                  </a:moveTo>
                  <a:lnTo>
                    <a:pt x="7238999" y="0"/>
                  </a:lnTo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54225" y="157479"/>
            <a:ext cx="50990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5" dirty="0">
                <a:solidFill>
                  <a:srgbClr val="0372A6"/>
                </a:solidFill>
                <a:latin typeface="Tahoma"/>
                <a:cs typeface="Tahoma"/>
              </a:rPr>
              <a:t>Learning</a:t>
            </a:r>
            <a:r>
              <a:rPr i="0" spc="-95" dirty="0">
                <a:solidFill>
                  <a:srgbClr val="0372A6"/>
                </a:solidFill>
                <a:latin typeface="Tahoma"/>
                <a:cs typeface="Tahoma"/>
              </a:rPr>
              <a:t> </a:t>
            </a:r>
            <a:r>
              <a:rPr i="0" spc="-5" dirty="0">
                <a:solidFill>
                  <a:srgbClr val="0372A6"/>
                </a:solidFill>
                <a:latin typeface="Tahoma"/>
                <a:cs typeface="Tahoma"/>
              </a:rPr>
              <a:t>Objectives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753651"/>
            <a:ext cx="7670165" cy="35794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dirty="0">
                <a:latin typeface="Arial MT"/>
                <a:cs typeface="Arial MT"/>
              </a:rPr>
              <a:t>Mitochondria</a:t>
            </a:r>
          </a:p>
          <a:p>
            <a:pPr marL="652145" lvl="1" indent="-19558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dirty="0">
                <a:latin typeface="Arial MT"/>
                <a:cs typeface="Arial MT"/>
              </a:rPr>
              <a:t>“Powerhouses”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</a:p>
          <a:p>
            <a:pPr marL="652145" lvl="1" indent="-19558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spc="-5" dirty="0">
                <a:latin typeface="Arial MT"/>
                <a:cs typeface="Arial MT"/>
              </a:rPr>
              <a:t>Change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shape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continuously</a:t>
            </a:r>
          </a:p>
          <a:p>
            <a:pPr marL="652145" marR="5080" lvl="1" indent="-195580" algn="l" rtl="0">
              <a:lnSpc>
                <a:spcPts val="3229"/>
              </a:lnSpc>
              <a:spcBef>
                <a:spcPts val="1545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spc="-5" dirty="0">
                <a:latin typeface="Arial MT"/>
                <a:cs typeface="Arial MT"/>
              </a:rPr>
              <a:t>Carry out </a:t>
            </a:r>
            <a:r>
              <a:rPr sz="3000" dirty="0">
                <a:latin typeface="Arial MT"/>
                <a:cs typeface="Arial MT"/>
              </a:rPr>
              <a:t>reactions </a:t>
            </a:r>
            <a:r>
              <a:rPr sz="3000" spc="-5" dirty="0">
                <a:latin typeface="Arial MT"/>
                <a:cs typeface="Arial MT"/>
              </a:rPr>
              <a:t>where oxygen is used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break down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food</a:t>
            </a:r>
            <a:endParaRPr sz="3000" dirty="0">
              <a:latin typeface="Arial MT"/>
              <a:cs typeface="Arial MT"/>
            </a:endParaRPr>
          </a:p>
          <a:p>
            <a:pPr marL="652145" lvl="1" indent="-195580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spc="-10" dirty="0">
                <a:latin typeface="Arial MT"/>
                <a:cs typeface="Arial MT"/>
              </a:rPr>
              <a:t>Provides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ATP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cellular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energy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287051"/>
            <a:ext cx="8204386" cy="239937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Cytoskeleton</a:t>
            </a:r>
            <a:endParaRPr sz="3400" dirty="0">
              <a:latin typeface="Arial MT"/>
              <a:cs typeface="Arial MT"/>
            </a:endParaRPr>
          </a:p>
          <a:p>
            <a:pPr marL="594995" marR="483870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Network of protein </a:t>
            </a:r>
            <a:r>
              <a:rPr sz="3000" dirty="0">
                <a:latin typeface="Arial MT"/>
                <a:cs typeface="Arial MT"/>
              </a:rPr>
              <a:t>structures </a:t>
            </a:r>
            <a:r>
              <a:rPr sz="3000" spc="-5" dirty="0">
                <a:latin typeface="Arial MT"/>
                <a:cs typeface="Arial MT"/>
              </a:rPr>
              <a:t>that extend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throughout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cytoplasm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Provides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internal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framework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3835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Cytoplasmic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Organelles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0" y="1143000"/>
              <a:ext cx="3401857" cy="52577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8615" y="1829851"/>
            <a:ext cx="4117152" cy="4053674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Cytoskeleton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Three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different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</a:t>
            </a:r>
            <a:endParaRPr sz="3000" dirty="0">
              <a:latin typeface="Arial MT"/>
              <a:cs typeface="Arial MT"/>
            </a:endParaRPr>
          </a:p>
          <a:p>
            <a:pPr marL="996950" lvl="2" indent="-19558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997585" algn="l"/>
              </a:tabLst>
            </a:pPr>
            <a:r>
              <a:rPr sz="3000" dirty="0">
                <a:latin typeface="Arial MT"/>
                <a:cs typeface="Arial MT"/>
              </a:rPr>
              <a:t>Microfilaments</a:t>
            </a:r>
          </a:p>
          <a:p>
            <a:pPr marL="996950" marR="980440" lvl="2" indent="-195580" algn="l" rtl="0">
              <a:lnSpc>
                <a:spcPts val="3229"/>
              </a:lnSpc>
              <a:spcBef>
                <a:spcPts val="1545"/>
              </a:spcBef>
              <a:buClr>
                <a:srgbClr val="FF6600"/>
              </a:buClr>
              <a:buFont typeface="Lucida Sans Unicode"/>
              <a:buChar char="∙"/>
              <a:tabLst>
                <a:tab pos="997585" algn="l"/>
              </a:tabLst>
            </a:pPr>
            <a:r>
              <a:rPr sz="3000" spc="-5" dirty="0">
                <a:latin typeface="Arial MT"/>
                <a:cs typeface="Arial MT"/>
              </a:rPr>
              <a:t>Intermediate  filaments</a:t>
            </a:r>
            <a:endParaRPr sz="3000" dirty="0">
              <a:latin typeface="Arial MT"/>
              <a:cs typeface="Arial MT"/>
            </a:endParaRPr>
          </a:p>
          <a:p>
            <a:pPr marL="996950" lvl="2" indent="-195580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997585" algn="l"/>
              </a:tabLst>
            </a:pPr>
            <a:r>
              <a:rPr sz="3000" dirty="0">
                <a:latin typeface="Arial MT"/>
                <a:cs typeface="Arial MT"/>
              </a:rPr>
              <a:t>Microtubules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320802" y="6145465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3.6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948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Cellular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Projections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935810"/>
            <a:ext cx="6765290" cy="307199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Not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found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all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Used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movement</a:t>
            </a:r>
          </a:p>
          <a:p>
            <a:pPr marL="594995" marR="5080" lvl="1" indent="-138430" algn="l" rtl="0">
              <a:lnSpc>
                <a:spcPts val="3250"/>
              </a:lnSpc>
              <a:spcBef>
                <a:spcPts val="1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Cilia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moves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materials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across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surface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Flagellum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propels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9876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Cell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Diversity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030287"/>
            <a:ext cx="5443536" cy="582294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9876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Cell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Diversity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2378226"/>
            <a:ext cx="7694675" cy="232871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9876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Cell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Diversity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5262" y="990600"/>
              <a:ext cx="4508239" cy="54101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864225" y="6191504"/>
            <a:ext cx="1048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3.7;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4,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9876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Cell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Diversity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9950" y="1369430"/>
            <a:ext cx="7404099" cy="214688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9950" y="4099919"/>
            <a:ext cx="7330058" cy="17579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87425" y="6039104"/>
            <a:ext cx="1048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3.7;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6,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7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15976"/>
            <a:ext cx="4764405" cy="125412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20"/>
              </a:spcBef>
            </a:pPr>
            <a:r>
              <a:rPr b="0" i="0" spc="-5" dirty="0">
                <a:latin typeface="Arial MT"/>
                <a:cs typeface="Arial MT"/>
              </a:rPr>
              <a:t>Cellular Physiology: </a:t>
            </a:r>
            <a:r>
              <a:rPr b="0" i="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Membrane</a:t>
            </a:r>
            <a:r>
              <a:rPr b="0" i="0" spc="-9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Transport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18939" y="2058822"/>
            <a:ext cx="7574915" cy="433965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31623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Membrane </a:t>
            </a:r>
            <a:r>
              <a:rPr sz="3400" spc="-10" dirty="0">
                <a:latin typeface="Arial MT"/>
                <a:cs typeface="Arial MT"/>
              </a:rPr>
              <a:t>Transport </a:t>
            </a:r>
            <a:r>
              <a:rPr sz="3400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movement 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substance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out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0" dirty="0">
                <a:latin typeface="Arial MT"/>
                <a:cs typeface="Arial MT"/>
              </a:rPr>
              <a:t> 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</a:p>
          <a:p>
            <a:pPr marL="250825" indent="-238760" algn="l" rtl="0">
              <a:lnSpc>
                <a:spcPct val="100000"/>
              </a:lnSpc>
              <a:spcBef>
                <a:spcPts val="9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Transport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basic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methods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Passive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transport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No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energy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required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Active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transport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must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provide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metabolic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energy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4051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Solutions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and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Transport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419059"/>
            <a:ext cx="7842884" cy="2024657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711200" indent="-238760" algn="l" rtl="0">
              <a:lnSpc>
                <a:spcPts val="3300"/>
              </a:lnSpc>
              <a:spcBef>
                <a:spcPts val="141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 smtClean="0">
                <a:latin typeface="Arial MT"/>
                <a:cs typeface="Arial MT"/>
              </a:rPr>
              <a:t>Intracellular </a:t>
            </a:r>
            <a:r>
              <a:rPr sz="3400" spc="-10" dirty="0">
                <a:latin typeface="Arial MT"/>
                <a:cs typeface="Arial MT"/>
              </a:rPr>
              <a:t>fluid </a:t>
            </a:r>
            <a:r>
              <a:rPr sz="3400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nucleoplasm and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cytosol</a:t>
            </a:r>
          </a:p>
          <a:p>
            <a:pPr marL="250825" marR="213360" indent="-238760" algn="l" rtl="0">
              <a:lnSpc>
                <a:spcPct val="797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Interstitial fluid </a:t>
            </a:r>
            <a:r>
              <a:rPr sz="3400" dirty="0">
                <a:latin typeface="Arial MT"/>
                <a:cs typeface="Arial MT"/>
              </a:rPr>
              <a:t>– </a:t>
            </a:r>
            <a:r>
              <a:rPr sz="3400" spc="-10" dirty="0">
                <a:latin typeface="Arial MT"/>
                <a:cs typeface="Arial MT"/>
              </a:rPr>
              <a:t>fluid </a:t>
            </a:r>
            <a:r>
              <a:rPr sz="3400" spc="-5" dirty="0">
                <a:latin typeface="Arial MT"/>
                <a:cs typeface="Arial MT"/>
              </a:rPr>
              <a:t>on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exterior 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0297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Cells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and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Tissues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11014" y="2024075"/>
            <a:ext cx="7746365" cy="335412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0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Carry out all </a:t>
            </a:r>
            <a:r>
              <a:rPr sz="3400" dirty="0">
                <a:latin typeface="Arial MT"/>
                <a:cs typeface="Arial MT"/>
              </a:rPr>
              <a:t>chemical </a:t>
            </a:r>
            <a:r>
              <a:rPr sz="3400" spc="-5" dirty="0">
                <a:latin typeface="Arial MT"/>
                <a:cs typeface="Arial MT"/>
              </a:rPr>
              <a:t>activities needed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sustain</a:t>
            </a:r>
            <a:r>
              <a:rPr sz="3400" spc="-5" dirty="0">
                <a:latin typeface="Arial MT"/>
                <a:cs typeface="Arial MT"/>
              </a:rPr>
              <a:t> life</a:t>
            </a:r>
            <a:endParaRPr sz="3400" dirty="0">
              <a:latin typeface="Arial MT"/>
              <a:cs typeface="Arial MT"/>
            </a:endParaRPr>
          </a:p>
          <a:p>
            <a:pPr marL="250825" marR="1086485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Cells are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building blocks of all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living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things</a:t>
            </a:r>
            <a:endParaRPr sz="3400" dirty="0">
              <a:latin typeface="Arial MT"/>
              <a:cs typeface="Arial MT"/>
            </a:endParaRPr>
          </a:p>
          <a:p>
            <a:pPr marL="250825" marR="779145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Tissues </a:t>
            </a:r>
            <a:r>
              <a:rPr sz="3400" spc="-5" dirty="0">
                <a:latin typeface="Arial MT"/>
                <a:cs typeface="Arial MT"/>
              </a:rPr>
              <a:t>are groups of </a:t>
            </a:r>
            <a:r>
              <a:rPr sz="3400" dirty="0">
                <a:latin typeface="Arial MT"/>
                <a:cs typeface="Arial MT"/>
              </a:rPr>
              <a:t>cells </a:t>
            </a:r>
            <a:r>
              <a:rPr sz="3400" spc="-10" dirty="0">
                <a:latin typeface="Arial MT"/>
                <a:cs typeface="Arial MT"/>
              </a:rPr>
              <a:t>that </a:t>
            </a:r>
            <a:r>
              <a:rPr sz="3400" spc="-5" dirty="0">
                <a:latin typeface="Arial MT"/>
                <a:cs typeface="Arial MT"/>
              </a:rPr>
              <a:t>are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similar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structure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function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0076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Selective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Permeability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328875"/>
            <a:ext cx="7889875" cy="2187137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0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plasma membrane allows </a:t>
            </a:r>
            <a:r>
              <a:rPr sz="3400" dirty="0">
                <a:latin typeface="Arial MT"/>
                <a:cs typeface="Arial MT"/>
              </a:rPr>
              <a:t>some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materials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pass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while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excluding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others</a:t>
            </a:r>
            <a:endParaRPr sz="3400">
              <a:latin typeface="Arial MT"/>
              <a:cs typeface="Arial MT"/>
            </a:endParaRPr>
          </a:p>
          <a:p>
            <a:pPr marL="250825" marR="534035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This </a:t>
            </a:r>
            <a:r>
              <a:rPr sz="3400" spc="-5" dirty="0">
                <a:latin typeface="Arial MT"/>
                <a:cs typeface="Arial MT"/>
              </a:rPr>
              <a:t>permeability includes movement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 out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6122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Passive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00" y="1142565"/>
            <a:ext cx="8364669" cy="4676537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250825" indent="-238760" algn="l">
              <a:lnSpc>
                <a:spcPct val="100000"/>
              </a:lnSpc>
              <a:spcBef>
                <a:spcPts val="131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Diffusion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40970" algn="l" rtl="0">
              <a:lnSpc>
                <a:spcPts val="28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900" spc="-10" dirty="0">
                <a:latin typeface="Arial MT"/>
                <a:cs typeface="Arial MT"/>
              </a:rPr>
              <a:t>Particles </a:t>
            </a:r>
            <a:r>
              <a:rPr sz="2900" spc="-5" dirty="0">
                <a:latin typeface="Arial MT"/>
                <a:cs typeface="Arial MT"/>
              </a:rPr>
              <a:t>tend to distribute themselves evenly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within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solution</a:t>
            </a:r>
          </a:p>
          <a:p>
            <a:pPr marL="594995" marR="5041265" lvl="1" indent="-140970" algn="l" rtl="0">
              <a:lnSpc>
                <a:spcPct val="79600"/>
              </a:lnSpc>
              <a:spcBef>
                <a:spcPts val="14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900" dirty="0">
                <a:latin typeface="Arial MT"/>
                <a:cs typeface="Arial MT"/>
              </a:rPr>
              <a:t>Movement </a:t>
            </a:r>
            <a:r>
              <a:rPr sz="2900" spc="-5" dirty="0">
                <a:latin typeface="Arial MT"/>
                <a:cs typeface="Arial MT"/>
              </a:rPr>
              <a:t>is 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from high </a:t>
            </a:r>
            <a:r>
              <a:rPr sz="2900" dirty="0">
                <a:latin typeface="Arial MT"/>
                <a:cs typeface="Arial MT"/>
              </a:rPr>
              <a:t> concentration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to low </a:t>
            </a:r>
            <a:r>
              <a:rPr sz="2900" dirty="0">
                <a:latin typeface="Arial MT"/>
                <a:cs typeface="Arial MT"/>
              </a:rPr>
              <a:t> concentration,  </a:t>
            </a:r>
            <a:r>
              <a:rPr sz="2900" spc="-5" dirty="0">
                <a:latin typeface="Arial MT"/>
                <a:cs typeface="Arial MT"/>
              </a:rPr>
              <a:t>or down </a:t>
            </a:r>
            <a:r>
              <a:rPr sz="2900" dirty="0">
                <a:latin typeface="Arial MT"/>
                <a:cs typeface="Arial MT"/>
              </a:rPr>
              <a:t>a 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concentration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gradient</a:t>
            </a:r>
            <a:endParaRPr sz="29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0100" y="3657600"/>
            <a:ext cx="4640973" cy="28860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187825" y="6115304"/>
            <a:ext cx="70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3.8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531609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Diffusion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through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the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Plasma </a:t>
            </a:r>
            <a:r>
              <a:rPr b="0" i="0" spc="-1095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Membrane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747" y="1905000"/>
            <a:ext cx="8747664" cy="38861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217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Active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6298" y="1232408"/>
            <a:ext cx="8184515" cy="470344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262890" marR="280035" indent="-250825" algn="l" rtl="0">
              <a:lnSpc>
                <a:spcPct val="79200"/>
              </a:lnSpc>
              <a:spcBef>
                <a:spcPts val="844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Transport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substances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unable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pass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diffusion</a:t>
            </a:r>
            <a:endParaRPr sz="3000" dirty="0">
              <a:latin typeface="Arial MT"/>
              <a:cs typeface="Arial MT"/>
            </a:endParaRPr>
          </a:p>
          <a:p>
            <a:pPr marL="607695" lvl="1" indent="-144780" algn="l" rtl="0">
              <a:lnSpc>
                <a:spcPct val="100000"/>
              </a:lnSpc>
              <a:spcBef>
                <a:spcPts val="80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5" dirty="0">
                <a:latin typeface="Arial MT"/>
                <a:cs typeface="Arial MT"/>
              </a:rPr>
              <a:t>They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may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too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large</a:t>
            </a:r>
            <a:endParaRPr sz="2800" dirty="0">
              <a:latin typeface="Arial MT"/>
              <a:cs typeface="Arial MT"/>
            </a:endParaRPr>
          </a:p>
          <a:p>
            <a:pPr marL="607695" marR="128270" lvl="1" indent="-144145" algn="l" rtl="0">
              <a:lnSpc>
                <a:spcPts val="2730"/>
              </a:lnSpc>
              <a:spcBef>
                <a:spcPts val="1355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5" dirty="0">
                <a:latin typeface="Arial MT"/>
                <a:cs typeface="Arial MT"/>
              </a:rPr>
              <a:t>They </a:t>
            </a:r>
            <a:r>
              <a:rPr sz="2800" dirty="0">
                <a:latin typeface="Arial MT"/>
                <a:cs typeface="Arial MT"/>
              </a:rPr>
              <a:t>may </a:t>
            </a:r>
            <a:r>
              <a:rPr sz="2800" spc="-5" dirty="0">
                <a:latin typeface="Arial MT"/>
                <a:cs typeface="Arial MT"/>
              </a:rPr>
              <a:t>not be able to dissolve in the fat </a:t>
            </a:r>
            <a:r>
              <a:rPr sz="2800" dirty="0">
                <a:latin typeface="Arial MT"/>
                <a:cs typeface="Arial MT"/>
              </a:rPr>
              <a:t>core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membrane</a:t>
            </a:r>
          </a:p>
          <a:p>
            <a:pPr marL="607695" marR="5080" lvl="1" indent="-144145" algn="l" rtl="0">
              <a:lnSpc>
                <a:spcPts val="2730"/>
              </a:lnSpc>
              <a:spcBef>
                <a:spcPts val="1365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5" dirty="0">
                <a:latin typeface="Arial MT"/>
                <a:cs typeface="Arial MT"/>
              </a:rPr>
              <a:t>They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may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have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move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against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concentration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gradient</a:t>
            </a:r>
            <a:endParaRPr sz="2800" dirty="0">
              <a:latin typeface="Arial MT"/>
              <a:cs typeface="Arial MT"/>
            </a:endParaRPr>
          </a:p>
          <a:p>
            <a:pPr marL="262890" indent="-250825" algn="l" rtl="0">
              <a:lnSpc>
                <a:spcPct val="100000"/>
              </a:lnSpc>
              <a:spcBef>
                <a:spcPts val="700"/>
              </a:spcBef>
              <a:buClr>
                <a:srgbClr val="FF6600"/>
              </a:buClr>
              <a:buFont typeface="Lucida Sans Unicode"/>
              <a:buChar char="∙"/>
              <a:tabLst>
                <a:tab pos="263525" algn="l"/>
              </a:tabLst>
            </a:pPr>
            <a:r>
              <a:rPr sz="3000" spc="-5" dirty="0">
                <a:latin typeface="Arial MT"/>
                <a:cs typeface="Arial MT"/>
              </a:rPr>
              <a:t>Two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common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active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transport</a:t>
            </a:r>
            <a:endParaRPr sz="3000" dirty="0">
              <a:latin typeface="Arial MT"/>
              <a:cs typeface="Arial MT"/>
            </a:endParaRPr>
          </a:p>
          <a:p>
            <a:pPr marL="607695" lvl="1" indent="-144780" algn="l" rtl="0">
              <a:lnSpc>
                <a:spcPct val="100000"/>
              </a:lnSpc>
              <a:spcBef>
                <a:spcPts val="825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10" dirty="0">
                <a:latin typeface="Arial MT"/>
                <a:cs typeface="Arial MT"/>
              </a:rPr>
              <a:t>Solute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pumping</a:t>
            </a:r>
            <a:endParaRPr sz="2800" dirty="0">
              <a:latin typeface="Arial MT"/>
              <a:cs typeface="Arial MT"/>
            </a:endParaRPr>
          </a:p>
          <a:p>
            <a:pPr marL="607695" lvl="1" indent="-144780" algn="l" rtl="0">
              <a:lnSpc>
                <a:spcPct val="100000"/>
              </a:lnSpc>
              <a:spcBef>
                <a:spcPts val="74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800" spc="-10" dirty="0">
                <a:latin typeface="Arial MT"/>
                <a:cs typeface="Arial MT"/>
              </a:rPr>
              <a:t>Bulk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transport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217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Active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753651"/>
            <a:ext cx="7928609" cy="31984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Solute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pumping</a:t>
            </a:r>
            <a:endParaRPr sz="3400" dirty="0">
              <a:latin typeface="Arial MT"/>
              <a:cs typeface="Arial MT"/>
            </a:endParaRPr>
          </a:p>
          <a:p>
            <a:pPr marL="594995" marR="661670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Amino </a:t>
            </a:r>
            <a:r>
              <a:rPr sz="3000" spc="-5" dirty="0">
                <a:latin typeface="Arial MT"/>
                <a:cs typeface="Arial MT"/>
              </a:rPr>
              <a:t>acids, </a:t>
            </a:r>
            <a:r>
              <a:rPr sz="3000" dirty="0">
                <a:latin typeface="Arial MT"/>
                <a:cs typeface="Arial MT"/>
              </a:rPr>
              <a:t>some sugars </a:t>
            </a:r>
            <a:r>
              <a:rPr sz="3000" spc="-5" dirty="0">
                <a:latin typeface="Arial MT"/>
                <a:cs typeface="Arial MT"/>
              </a:rPr>
              <a:t>and ions are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transported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solute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pumps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ATP </a:t>
            </a:r>
            <a:r>
              <a:rPr sz="3000" spc="-5" dirty="0">
                <a:latin typeface="Arial MT"/>
                <a:cs typeface="Arial MT"/>
              </a:rPr>
              <a:t>energizes protein </a:t>
            </a:r>
            <a:r>
              <a:rPr sz="3000" dirty="0">
                <a:latin typeface="Arial MT"/>
                <a:cs typeface="Arial MT"/>
              </a:rPr>
              <a:t>carriers, </a:t>
            </a:r>
            <a:r>
              <a:rPr sz="3000" spc="-5" dirty="0">
                <a:latin typeface="Arial MT"/>
                <a:cs typeface="Arial MT"/>
              </a:rPr>
              <a:t>and in </a:t>
            </a:r>
            <a:r>
              <a:rPr sz="3000" dirty="0">
                <a:latin typeface="Arial MT"/>
                <a:cs typeface="Arial MT"/>
              </a:rPr>
              <a:t>most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cases, moves substances </a:t>
            </a:r>
            <a:r>
              <a:rPr sz="3000" i="1" spc="-5" dirty="0">
                <a:latin typeface="Arial"/>
                <a:cs typeface="Arial"/>
              </a:rPr>
              <a:t>against </a:t>
            </a:r>
            <a:r>
              <a:rPr sz="3000" i="1" dirty="0">
                <a:latin typeface="Arial"/>
                <a:cs typeface="Arial"/>
              </a:rPr>
              <a:t> </a:t>
            </a:r>
            <a:r>
              <a:rPr sz="3000" dirty="0">
                <a:latin typeface="Arial MT"/>
                <a:cs typeface="Arial MT"/>
              </a:rPr>
              <a:t>concentration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gradients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217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Active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175375"/>
            <a:chOff x="-12700" y="0"/>
            <a:chExt cx="9080500" cy="61753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00" y="1144587"/>
              <a:ext cx="7581899" cy="501808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987425" y="61915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217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Active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532046"/>
            <a:ext cx="8051986" cy="3927357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Bulk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transport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Exocytosis</a:t>
            </a:r>
            <a:endParaRPr sz="3000" dirty="0">
              <a:latin typeface="Arial MT"/>
              <a:cs typeface="Arial MT"/>
            </a:endParaRPr>
          </a:p>
          <a:p>
            <a:pPr marL="937894" lvl="2" indent="-142875" algn="l" rtl="0">
              <a:lnSpc>
                <a:spcPct val="100000"/>
              </a:lnSpc>
              <a:spcBef>
                <a:spcPts val="819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dirty="0">
                <a:latin typeface="Arial MT"/>
                <a:cs typeface="Arial MT"/>
              </a:rPr>
              <a:t>Moves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materials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out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cell</a:t>
            </a:r>
          </a:p>
          <a:p>
            <a:pPr marL="937894" lvl="2" indent="-142875" algn="l" rtl="0">
              <a:lnSpc>
                <a:spcPct val="100000"/>
              </a:lnSpc>
              <a:spcBef>
                <a:spcPts val="74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dirty="0">
                <a:latin typeface="Arial MT"/>
                <a:cs typeface="Arial MT"/>
              </a:rPr>
              <a:t>Material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carried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membranous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vesicle</a:t>
            </a:r>
          </a:p>
          <a:p>
            <a:pPr marL="937894" lvl="2" indent="-142875" algn="l" rtl="0">
              <a:lnSpc>
                <a:spcPct val="100000"/>
              </a:lnSpc>
              <a:spcBef>
                <a:spcPts val="76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10" dirty="0">
                <a:latin typeface="Arial MT"/>
                <a:cs typeface="Arial MT"/>
              </a:rPr>
              <a:t>Vesicle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migrates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plasma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membrane</a:t>
            </a:r>
          </a:p>
          <a:p>
            <a:pPr marL="937894" lvl="2" indent="-142875" algn="l" rtl="0">
              <a:lnSpc>
                <a:spcPct val="100000"/>
              </a:lnSpc>
              <a:spcBef>
                <a:spcPts val="76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10" dirty="0">
                <a:latin typeface="Arial MT"/>
                <a:cs typeface="Arial MT"/>
              </a:rPr>
              <a:t>Vesicle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combines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with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plasma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membrane</a:t>
            </a:r>
          </a:p>
          <a:p>
            <a:pPr marL="937894" lvl="2" indent="-142875" algn="l" rtl="0">
              <a:lnSpc>
                <a:spcPct val="100000"/>
              </a:lnSpc>
              <a:spcBef>
                <a:spcPts val="76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dirty="0">
                <a:latin typeface="Arial MT"/>
                <a:cs typeface="Arial MT"/>
              </a:rPr>
              <a:t>Material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emptied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outside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217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Active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1975" y="1371600"/>
            <a:ext cx="8020049" cy="466049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06425" y="61153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217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Active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336138"/>
            <a:ext cx="7800975" cy="45891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Bulk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transport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Endocytosis</a:t>
            </a:r>
            <a:endParaRPr sz="3000" dirty="0">
              <a:latin typeface="Arial MT"/>
              <a:cs typeface="Arial MT"/>
            </a:endParaRPr>
          </a:p>
          <a:p>
            <a:pPr marL="937894" marR="5080" lvl="2" indent="-136525" algn="l" rtl="0">
              <a:lnSpc>
                <a:spcPts val="3229"/>
              </a:lnSpc>
              <a:spcBef>
                <a:spcPts val="157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Extracellular </a:t>
            </a:r>
            <a:r>
              <a:rPr sz="3000" dirty="0">
                <a:latin typeface="Arial MT"/>
                <a:cs typeface="Arial MT"/>
              </a:rPr>
              <a:t>substances </a:t>
            </a:r>
            <a:r>
              <a:rPr sz="3000" spc="-5" dirty="0">
                <a:latin typeface="Arial MT"/>
                <a:cs typeface="Arial MT"/>
              </a:rPr>
              <a:t>are engulfed by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being enclosed in </a:t>
            </a:r>
            <a:r>
              <a:rPr sz="3000" dirty="0">
                <a:latin typeface="Arial MT"/>
                <a:cs typeface="Arial MT"/>
              </a:rPr>
              <a:t>a membranous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vescicle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Types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endocytosis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Phagocytosis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eating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Pinocytosis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drinking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217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Active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Transport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Processes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337300"/>
            <a:chOff x="-12700" y="0"/>
            <a:chExt cx="9080500" cy="63373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9800" y="1143000"/>
              <a:ext cx="4611686" cy="51815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4475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Anatomy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the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Cell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79982"/>
            <a:ext cx="6951980" cy="4030979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Cells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not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all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same</a:t>
            </a:r>
          </a:p>
          <a:p>
            <a:pPr marL="250825" indent="-238760" algn="l" rtl="0">
              <a:lnSpc>
                <a:spcPct val="100000"/>
              </a:lnSpc>
              <a:spcBef>
                <a:spcPts val="9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All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share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general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structures</a:t>
            </a:r>
          </a:p>
          <a:p>
            <a:pPr marL="250825" marR="5080" indent="-238760" algn="l" rtl="0">
              <a:lnSpc>
                <a:spcPct val="797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Cells are organized into </a:t>
            </a:r>
            <a:r>
              <a:rPr sz="3400" spc="-10" dirty="0">
                <a:latin typeface="Arial MT"/>
                <a:cs typeface="Arial MT"/>
              </a:rPr>
              <a:t>three </a:t>
            </a:r>
            <a:r>
              <a:rPr sz="3400" spc="-5" dirty="0">
                <a:latin typeface="Arial MT"/>
                <a:cs typeface="Arial MT"/>
              </a:rPr>
              <a:t>main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regions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solidFill>
                  <a:srgbClr val="3366FF"/>
                </a:solidFill>
                <a:latin typeface="Arial MT"/>
                <a:cs typeface="Arial MT"/>
              </a:rPr>
              <a:t>Nucleus</a:t>
            </a:r>
            <a:endParaRPr sz="3000" dirty="0">
              <a:solidFill>
                <a:srgbClr val="3366FF"/>
              </a:solidFill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solidFill>
                  <a:srgbClr val="3366FF"/>
                </a:solidFill>
                <a:latin typeface="Arial MT"/>
                <a:cs typeface="Arial MT"/>
              </a:rPr>
              <a:t>Cytoplasm</a:t>
            </a:r>
            <a:endParaRPr sz="3000" dirty="0">
              <a:solidFill>
                <a:srgbClr val="3366FF"/>
              </a:solidFill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solidFill>
                  <a:srgbClr val="3366FF"/>
                </a:solidFill>
                <a:latin typeface="Arial MT"/>
                <a:cs typeface="Arial MT"/>
              </a:rPr>
              <a:t>Plasma</a:t>
            </a:r>
            <a:r>
              <a:rPr sz="3000" spc="-55" dirty="0">
                <a:solidFill>
                  <a:srgbClr val="3366FF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3366FF"/>
                </a:solidFill>
                <a:latin typeface="Arial MT"/>
                <a:cs typeface="Arial MT"/>
              </a:rPr>
              <a:t>membrane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9500" y="3530600"/>
            <a:ext cx="3898899" cy="279399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75" y="647700"/>
            <a:ext cx="9051924" cy="582929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2696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Cell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Life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Cycle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52001"/>
            <a:ext cx="7080884" cy="47796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Cells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have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major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periods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Interphase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Cell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grows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Cell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carries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metabolic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processes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Cell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division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Cell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replicates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itself</a:t>
            </a:r>
            <a:endParaRPr sz="3000" dirty="0">
              <a:latin typeface="Arial MT"/>
              <a:cs typeface="Arial MT"/>
            </a:endParaRPr>
          </a:p>
          <a:p>
            <a:pPr marL="937894" marR="5080" lvl="2" indent="-136525" algn="l" rtl="0">
              <a:lnSpc>
                <a:spcPts val="3229"/>
              </a:lnSpc>
              <a:spcBef>
                <a:spcPts val="154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Function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more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growth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repair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processes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7509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DNA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Replication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4843" y="914400"/>
              <a:ext cx="3168598" cy="54863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5525" y="1340002"/>
            <a:ext cx="4175760" cy="465768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254000" marR="5080" indent="-241935" algn="l" rtl="0">
              <a:lnSpc>
                <a:spcPts val="3600"/>
              </a:lnSpc>
              <a:spcBef>
                <a:spcPts val="520"/>
              </a:spcBef>
              <a:buClr>
                <a:srgbClr val="FF6600"/>
              </a:buClr>
              <a:buFont typeface="Lucida Sans Unicode"/>
              <a:buChar char="∙"/>
              <a:tabLst>
                <a:tab pos="254635" algn="l"/>
              </a:tabLst>
            </a:pPr>
            <a:r>
              <a:rPr sz="3300" spc="-10" dirty="0">
                <a:latin typeface="Arial MT"/>
                <a:cs typeface="Arial MT"/>
              </a:rPr>
              <a:t>Genetic </a:t>
            </a:r>
            <a:r>
              <a:rPr sz="3300" spc="-5" dirty="0">
                <a:latin typeface="Arial MT"/>
                <a:cs typeface="Arial MT"/>
              </a:rPr>
              <a:t>material </a:t>
            </a:r>
            <a:r>
              <a:rPr sz="3300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duplicated and </a:t>
            </a:r>
            <a:r>
              <a:rPr sz="3300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readies </a:t>
            </a:r>
            <a:r>
              <a:rPr sz="3300" dirty="0">
                <a:latin typeface="Arial MT"/>
                <a:cs typeface="Arial MT"/>
              </a:rPr>
              <a:t>a cell </a:t>
            </a:r>
            <a:r>
              <a:rPr sz="3300" spc="-10" dirty="0">
                <a:latin typeface="Arial MT"/>
                <a:cs typeface="Arial MT"/>
              </a:rPr>
              <a:t>for </a:t>
            </a:r>
            <a:r>
              <a:rPr sz="3300" spc="-5" dirty="0">
                <a:latin typeface="Arial MT"/>
                <a:cs typeface="Arial MT"/>
              </a:rPr>
              <a:t> division</a:t>
            </a:r>
            <a:r>
              <a:rPr sz="3300" spc="-35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into</a:t>
            </a:r>
            <a:r>
              <a:rPr sz="3300" spc="-3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two</a:t>
            </a:r>
            <a:r>
              <a:rPr sz="3300" spc="-3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cells</a:t>
            </a:r>
            <a:endParaRPr sz="3300">
              <a:latin typeface="Arial MT"/>
              <a:cs typeface="Arial MT"/>
            </a:endParaRPr>
          </a:p>
          <a:p>
            <a:pPr marL="254000" marR="523875" indent="-241935" algn="l" rtl="0">
              <a:lnSpc>
                <a:spcPts val="3600"/>
              </a:lnSpc>
              <a:spcBef>
                <a:spcPts val="1650"/>
              </a:spcBef>
              <a:buClr>
                <a:srgbClr val="FF6600"/>
              </a:buClr>
              <a:buFont typeface="Lucida Sans Unicode"/>
              <a:buChar char="∙"/>
              <a:tabLst>
                <a:tab pos="254635" algn="l"/>
              </a:tabLst>
            </a:pPr>
            <a:r>
              <a:rPr sz="3300" spc="-10" dirty="0">
                <a:latin typeface="Arial MT"/>
                <a:cs typeface="Arial MT"/>
              </a:rPr>
              <a:t>Occurs</a:t>
            </a:r>
            <a:r>
              <a:rPr sz="3300" spc="-5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toward</a:t>
            </a:r>
            <a:r>
              <a:rPr sz="3300" spc="-5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the </a:t>
            </a:r>
            <a:r>
              <a:rPr sz="3300" spc="-900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end</a:t>
            </a:r>
            <a:r>
              <a:rPr sz="3300" spc="-35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of</a:t>
            </a:r>
            <a:r>
              <a:rPr sz="3300" spc="-30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interphase</a:t>
            </a:r>
            <a:endParaRPr sz="3300">
              <a:latin typeface="Arial MT"/>
              <a:cs typeface="Arial MT"/>
            </a:endParaRPr>
          </a:p>
          <a:p>
            <a:pPr marL="254000" marR="769620" indent="-241935" algn="just" rtl="0">
              <a:lnSpc>
                <a:spcPts val="3600"/>
              </a:lnSpc>
              <a:spcBef>
                <a:spcPts val="1650"/>
              </a:spcBef>
              <a:buClr>
                <a:srgbClr val="FF6600"/>
              </a:buClr>
              <a:buFont typeface="Lucida Sans Unicode"/>
              <a:buChar char="∙"/>
              <a:tabLst>
                <a:tab pos="254635" algn="l"/>
              </a:tabLst>
            </a:pPr>
            <a:r>
              <a:rPr sz="3300" spc="-5" dirty="0">
                <a:latin typeface="Arial MT"/>
                <a:cs typeface="Arial MT"/>
              </a:rPr>
              <a:t>DNA uncoils and </a:t>
            </a:r>
            <a:r>
              <a:rPr sz="3300" spc="-905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each</a:t>
            </a:r>
            <a:r>
              <a:rPr sz="3300" spc="-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side</a:t>
            </a:r>
            <a:r>
              <a:rPr sz="3300" spc="-5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serves </a:t>
            </a:r>
            <a:r>
              <a:rPr sz="3300" spc="-905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as</a:t>
            </a:r>
            <a:r>
              <a:rPr sz="3300" spc="-2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</a:t>
            </a:r>
            <a:r>
              <a:rPr sz="3300" spc="-20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template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731345" y="61915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3.13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0704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Events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Cell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Division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074846"/>
            <a:ext cx="7329170" cy="485076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dirty="0">
                <a:latin typeface="Arial MT"/>
                <a:cs typeface="Arial MT"/>
              </a:rPr>
              <a:t>Mitosis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Division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nucleus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792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Results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formation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two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daughter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nuclei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Cytokinesis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Division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cytoplasm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Begins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when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mitosis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near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completion</a:t>
            </a:r>
          </a:p>
          <a:p>
            <a:pPr marL="594995" marR="5080" lvl="1" indent="-138430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Results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formation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two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daughter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8868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Stages</a:t>
            </a:r>
            <a:r>
              <a:rPr b="0" i="0" spc="-6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Mitosis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448851"/>
            <a:ext cx="8051986" cy="426529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solidFill>
                  <a:srgbClr val="FF0000"/>
                </a:solidFill>
                <a:latin typeface="Arial MT"/>
                <a:cs typeface="Arial MT"/>
              </a:rPr>
              <a:t>Interphase</a:t>
            </a:r>
            <a:endParaRPr sz="34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division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occurs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ts val="3229"/>
              </a:lnSpc>
              <a:spcBef>
                <a:spcPts val="15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carries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out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normal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metabolic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activity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growth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solidFill>
                  <a:srgbClr val="FF0000"/>
                </a:solidFill>
                <a:latin typeface="Arial MT"/>
                <a:cs typeface="Arial MT"/>
              </a:rPr>
              <a:t>Prophase</a:t>
            </a:r>
            <a:endParaRPr sz="34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First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part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division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Centromeres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migrate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poles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8868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Stages</a:t>
            </a:r>
            <a:r>
              <a:rPr b="0" i="0" spc="-6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Mitosis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179101"/>
            <a:ext cx="7928609" cy="21888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dirty="0">
                <a:solidFill>
                  <a:srgbClr val="FF0000"/>
                </a:solidFill>
                <a:latin typeface="Arial MT"/>
                <a:cs typeface="Arial MT"/>
              </a:rPr>
              <a:t>Metaphase</a:t>
            </a:r>
          </a:p>
          <a:p>
            <a:pPr marL="594995" marR="5080" lvl="1" indent="-138430" algn="l" rtl="0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Spindle </a:t>
            </a:r>
            <a:r>
              <a:rPr sz="3000" spc="-5" dirty="0">
                <a:latin typeface="Arial MT"/>
                <a:cs typeface="Arial MT"/>
              </a:rPr>
              <a:t>from </a:t>
            </a:r>
            <a:r>
              <a:rPr sz="3000" dirty="0">
                <a:latin typeface="Arial MT"/>
                <a:cs typeface="Arial MT"/>
              </a:rPr>
              <a:t>centromeres </a:t>
            </a:r>
            <a:r>
              <a:rPr sz="3000" spc="-5" dirty="0">
                <a:latin typeface="Arial MT"/>
                <a:cs typeface="Arial MT"/>
              </a:rPr>
              <a:t>are attached to </a:t>
            </a:r>
            <a:r>
              <a:rPr sz="3000" dirty="0">
                <a:latin typeface="Arial MT"/>
                <a:cs typeface="Arial MT"/>
              </a:rPr>
              <a:t> chromosomes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aligned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center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8868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Stages</a:t>
            </a:r>
            <a:r>
              <a:rPr b="0" i="0" spc="-6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Mitosis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96451"/>
            <a:ext cx="7736840" cy="467487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solidFill>
                  <a:srgbClr val="FF0000"/>
                </a:solidFill>
                <a:latin typeface="Arial MT"/>
                <a:cs typeface="Arial MT"/>
              </a:rPr>
              <a:t>Anaphase</a:t>
            </a:r>
            <a:endParaRPr sz="34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594995" marR="45720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Daughter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chromosomes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pulled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toward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poles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begins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elongate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0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solidFill>
                  <a:srgbClr val="FF0000"/>
                </a:solidFill>
                <a:latin typeface="Arial MT"/>
                <a:cs typeface="Arial MT"/>
              </a:rPr>
              <a:t>Telophase</a:t>
            </a:r>
            <a:endParaRPr sz="3400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Daughter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nuclei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begin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forming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ts val="3229"/>
              </a:lnSpc>
              <a:spcBef>
                <a:spcPts val="15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A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cleavage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furrow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(for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division)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begins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8868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Stages</a:t>
            </a:r>
            <a:r>
              <a:rPr b="0" i="0" spc="-6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Mitosis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5036" y="2066053"/>
            <a:ext cx="8313927" cy="327747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77825" y="5734304"/>
            <a:ext cx="963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3.14;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1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8868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Stages</a:t>
            </a:r>
            <a:r>
              <a:rPr b="0" i="0" spc="-6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Mitosis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7825" y="5734304"/>
            <a:ext cx="963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3.14;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2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914150"/>
            <a:ext cx="8449055" cy="334999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66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Protein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Synthesis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795475"/>
            <a:ext cx="7409180" cy="3618298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31813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Gene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DNA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segment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that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carries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blueprint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building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Proteins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have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many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functions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Building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materials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Act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enzymes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(biological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catalysts)</a:t>
            </a:r>
          </a:p>
          <a:p>
            <a:pPr marL="250825" indent="-238760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RNA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essential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synthesis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8740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The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Nucleus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04800" y="1338274"/>
            <a:ext cx="4305300" cy="477759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28575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Control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center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</a:p>
          <a:p>
            <a:pPr marL="594995" marR="5080" lvl="1" indent="-144145" algn="l" rtl="0">
              <a:lnSpc>
                <a:spcPts val="3030"/>
              </a:lnSpc>
              <a:spcBef>
                <a:spcPts val="1689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Contains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genetic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material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(DNA)</a:t>
            </a:r>
          </a:p>
          <a:p>
            <a:pPr marL="250825" indent="-238760" algn="l" rtl="0">
              <a:lnSpc>
                <a:spcPct val="100000"/>
              </a:lnSpc>
              <a:spcBef>
                <a:spcPts val="91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regions</a:t>
            </a:r>
          </a:p>
          <a:p>
            <a:pPr marL="594995" marR="951865" lvl="1" indent="-144145" algn="l" rtl="0">
              <a:lnSpc>
                <a:spcPts val="3020"/>
              </a:lnSpc>
              <a:spcBef>
                <a:spcPts val="17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solidFill>
                  <a:srgbClr val="0033CC"/>
                </a:solidFill>
                <a:latin typeface="Arial MT"/>
                <a:cs typeface="Arial MT"/>
              </a:rPr>
              <a:t>Nuclear </a:t>
            </a:r>
            <a:r>
              <a:rPr sz="2800" dirty="0">
                <a:solidFill>
                  <a:srgbClr val="0033CC"/>
                </a:solidFill>
                <a:latin typeface="Arial MT"/>
                <a:cs typeface="Arial MT"/>
              </a:rPr>
              <a:t> membrane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10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solidFill>
                  <a:srgbClr val="0033CC"/>
                </a:solidFill>
                <a:latin typeface="Arial MT"/>
                <a:cs typeface="Arial MT"/>
              </a:rPr>
              <a:t>Nucleolus</a:t>
            </a:r>
            <a:endParaRPr sz="2800" dirty="0">
              <a:solidFill>
                <a:srgbClr val="0033CC"/>
              </a:solidFill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10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solidFill>
                  <a:srgbClr val="0033CC"/>
                </a:solidFill>
                <a:latin typeface="Arial MT"/>
                <a:cs typeface="Arial MT"/>
              </a:rPr>
              <a:t>Chromatin</a:t>
            </a:r>
            <a:endParaRPr sz="2800" dirty="0">
              <a:solidFill>
                <a:srgbClr val="0033CC"/>
              </a:solidFill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90445" y="1682345"/>
            <a:ext cx="4477909" cy="4107266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66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Protein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Synthesis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795475"/>
            <a:ext cx="7409180" cy="3618298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31813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Gene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DNA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segment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that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carries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blueprint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building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Proteins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have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many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functions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Building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materials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Act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enzymes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(biological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catalysts)</a:t>
            </a:r>
          </a:p>
          <a:p>
            <a:pPr marL="250825" indent="-238760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RNA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essential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synthesis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8467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Role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RNA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27246"/>
            <a:ext cx="7545705" cy="474599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Transfer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RNA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(tRNA)</a:t>
            </a:r>
          </a:p>
          <a:p>
            <a:pPr marL="594995" marR="114935" lvl="1" indent="-13843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Transfers appropriate amino acids to the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ribosome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building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Ribosomal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RNA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(rRNA)</a:t>
            </a:r>
          </a:p>
          <a:p>
            <a:pPr marL="594995" marR="5080" lvl="1" indent="-138430" algn="l" rtl="0">
              <a:lnSpc>
                <a:spcPct val="799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Helps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ribosomes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where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proteins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built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6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Messanger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RN</a:t>
            </a:r>
            <a:endParaRPr sz="3400" dirty="0">
              <a:latin typeface="Arial MT"/>
              <a:cs typeface="Arial MT"/>
            </a:endParaRPr>
          </a:p>
          <a:p>
            <a:pPr marL="594995" marR="133985" lvl="1" indent="-138430" algn="l" rtl="0">
              <a:lnSpc>
                <a:spcPct val="799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Carries the instructions for building </a:t>
            </a:r>
            <a:r>
              <a:rPr sz="3000" dirty="0">
                <a:latin typeface="Arial MT"/>
                <a:cs typeface="Arial MT"/>
              </a:rPr>
              <a:t>a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from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nucleus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ribosome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5874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Transcription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and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Translation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88501"/>
            <a:ext cx="7902575" cy="495135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Transcription</a:t>
            </a:r>
            <a:endParaRPr sz="3400" dirty="0">
              <a:latin typeface="Arial MT"/>
              <a:cs typeface="Arial MT"/>
            </a:endParaRPr>
          </a:p>
          <a:p>
            <a:pPr marL="594995" marR="492759" lvl="1" indent="-138430" algn="l" rtl="0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Transfer of information from DNA’s base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sequence </a:t>
            </a:r>
            <a:r>
              <a:rPr sz="3000" spc="-5" dirty="0">
                <a:latin typeface="Arial MT"/>
                <a:cs typeface="Arial MT"/>
              </a:rPr>
              <a:t>to the </a:t>
            </a:r>
            <a:r>
              <a:rPr sz="3000" dirty="0">
                <a:latin typeface="Arial MT"/>
                <a:cs typeface="Arial MT"/>
              </a:rPr>
              <a:t>complimentary </a:t>
            </a:r>
            <a:r>
              <a:rPr sz="3000" spc="-5" dirty="0">
                <a:latin typeface="Arial MT"/>
                <a:cs typeface="Arial MT"/>
              </a:rPr>
              <a:t>base </a:t>
            </a:r>
            <a:r>
              <a:rPr sz="3000" dirty="0">
                <a:latin typeface="Arial MT"/>
                <a:cs typeface="Arial MT"/>
              </a:rPr>
              <a:t> sequence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mRNA</a:t>
            </a:r>
          </a:p>
          <a:p>
            <a:pPr marL="250825" indent="-238760" algn="l" rtl="0">
              <a:lnSpc>
                <a:spcPct val="100000"/>
              </a:lnSpc>
              <a:spcBef>
                <a:spcPts val="10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Translation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ts val="3250"/>
              </a:lnSpc>
              <a:spcBef>
                <a:spcPts val="1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Base </a:t>
            </a:r>
            <a:r>
              <a:rPr sz="3000" dirty="0">
                <a:latin typeface="Arial MT"/>
                <a:cs typeface="Arial MT"/>
              </a:rPr>
              <a:t>sequence </a:t>
            </a:r>
            <a:r>
              <a:rPr sz="3000" spc="-5" dirty="0">
                <a:latin typeface="Arial MT"/>
                <a:cs typeface="Arial MT"/>
              </a:rPr>
              <a:t>of nucleic acid is translated </a:t>
            </a:r>
            <a:r>
              <a:rPr sz="3000" spc="-8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amino acid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sequence</a:t>
            </a:r>
          </a:p>
          <a:p>
            <a:pPr marL="594995" marR="913130" lvl="1" indent="-138430" algn="l" rtl="0">
              <a:lnSpc>
                <a:spcPts val="3229"/>
              </a:lnSpc>
              <a:spcBef>
                <a:spcPts val="149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Amino </a:t>
            </a:r>
            <a:r>
              <a:rPr sz="3000" spc="-5" dirty="0">
                <a:latin typeface="Arial MT"/>
                <a:cs typeface="Arial MT"/>
              </a:rPr>
              <a:t>acids are the building blocks of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proteins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668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Protein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Synthesis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413500"/>
            <a:chOff x="-12700" y="0"/>
            <a:chExt cx="9080500" cy="64135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90775" y="936625"/>
              <a:ext cx="4447414" cy="546417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8864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Epithelium</a:t>
            </a:r>
            <a:r>
              <a:rPr b="0" i="0" spc="-9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Characteristics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560982"/>
            <a:ext cx="6955790" cy="401955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Cells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fit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closely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together</a:t>
            </a:r>
            <a:endParaRPr sz="3400">
              <a:latin typeface="Arial MT"/>
              <a:cs typeface="Arial MT"/>
            </a:endParaRPr>
          </a:p>
          <a:p>
            <a:pPr marL="250825" marR="419734" indent="-238760" algn="l" rtl="0">
              <a:lnSpc>
                <a:spcPct val="7970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Tissue </a:t>
            </a:r>
            <a:r>
              <a:rPr sz="3400" spc="-5" dirty="0">
                <a:latin typeface="Arial MT"/>
                <a:cs typeface="Arial MT"/>
              </a:rPr>
              <a:t>layer always has one </a:t>
            </a:r>
            <a:r>
              <a:rPr sz="3400" spc="-10" dirty="0">
                <a:latin typeface="Arial MT"/>
                <a:cs typeface="Arial MT"/>
              </a:rPr>
              <a:t>free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surface</a:t>
            </a:r>
            <a:endParaRPr sz="3400">
              <a:latin typeface="Arial MT"/>
              <a:cs typeface="Arial MT"/>
            </a:endParaRPr>
          </a:p>
          <a:p>
            <a:pPr marL="250825" marR="582295" indent="-238760" algn="l" rtl="0">
              <a:lnSpc>
                <a:spcPct val="79700"/>
              </a:lnSpc>
              <a:spcBef>
                <a:spcPts val="175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lower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surface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bound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basement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</a:t>
            </a:r>
            <a:endParaRPr sz="340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1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Avascular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(have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supply)</a:t>
            </a:r>
            <a:endParaRPr sz="340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86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Regenerate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easily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well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nourished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0676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Body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Tissues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2475" y="1196670"/>
            <a:ext cx="8099425" cy="461899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256540" indent="-244475" algn="l" rtl="0">
              <a:lnSpc>
                <a:spcPct val="100000"/>
              </a:lnSpc>
              <a:spcBef>
                <a:spcPts val="9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Cells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are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specialized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for</a:t>
            </a:r>
            <a:r>
              <a:rPr sz="3200" spc="-25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particular</a:t>
            </a:r>
            <a:r>
              <a:rPr sz="3200" spc="-20" dirty="0">
                <a:latin typeface="Arial MT"/>
                <a:cs typeface="Arial MT"/>
              </a:rPr>
              <a:t> </a:t>
            </a:r>
            <a:r>
              <a:rPr sz="3200" spc="-5" dirty="0">
                <a:latin typeface="Arial MT"/>
                <a:cs typeface="Arial MT"/>
              </a:rPr>
              <a:t>functions</a:t>
            </a:r>
            <a:endParaRPr sz="3200" dirty="0">
              <a:latin typeface="Arial MT"/>
              <a:cs typeface="Arial MT"/>
            </a:endParaRPr>
          </a:p>
          <a:p>
            <a:pPr marL="256540" indent="-244475" algn="l" rtl="0">
              <a:lnSpc>
                <a:spcPct val="100000"/>
              </a:lnSpc>
              <a:spcBef>
                <a:spcPts val="835"/>
              </a:spcBef>
              <a:buClr>
                <a:srgbClr val="FF6600"/>
              </a:buClr>
              <a:buFont typeface="Lucida Sans Unicode"/>
              <a:buChar char="∙"/>
              <a:tabLst>
                <a:tab pos="257175" algn="l"/>
              </a:tabLst>
            </a:pPr>
            <a:r>
              <a:rPr sz="3200" spc="-5" dirty="0">
                <a:latin typeface="Arial MT"/>
                <a:cs typeface="Arial MT"/>
              </a:rPr>
              <a:t>Tissues</a:t>
            </a:r>
            <a:endParaRPr sz="3200" dirty="0">
              <a:latin typeface="Arial MT"/>
              <a:cs typeface="Arial MT"/>
            </a:endParaRPr>
          </a:p>
          <a:p>
            <a:pPr marL="601345" marR="635635" lvl="1" indent="-138430" algn="l" rtl="0">
              <a:lnSpc>
                <a:spcPts val="2900"/>
              </a:lnSpc>
              <a:spcBef>
                <a:spcPts val="1535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3000" spc="-5" dirty="0">
                <a:latin typeface="Arial MT"/>
                <a:cs typeface="Arial MT"/>
              </a:rPr>
              <a:t>Groups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with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similar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structure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function</a:t>
            </a:r>
            <a:endParaRPr sz="3000" dirty="0">
              <a:latin typeface="Arial MT"/>
              <a:cs typeface="Arial MT"/>
            </a:endParaRPr>
          </a:p>
          <a:p>
            <a:pPr marL="601345" lvl="1" indent="-138430" algn="l" rtl="0">
              <a:lnSpc>
                <a:spcPct val="100000"/>
              </a:lnSpc>
              <a:spcBef>
                <a:spcPts val="770"/>
              </a:spcBef>
              <a:buClr>
                <a:srgbClr val="FF6600"/>
              </a:buClr>
              <a:buFont typeface="Lucida Sans Unicode"/>
              <a:buChar char="∙"/>
              <a:tabLst>
                <a:tab pos="601980" algn="l"/>
              </a:tabLst>
            </a:pPr>
            <a:r>
              <a:rPr sz="3000" spc="-5" dirty="0">
                <a:latin typeface="Arial MT"/>
                <a:cs typeface="Arial MT"/>
              </a:rPr>
              <a:t>Four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primary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</a:t>
            </a:r>
            <a:endParaRPr sz="3000" dirty="0">
              <a:latin typeface="Arial MT"/>
              <a:cs typeface="Arial MT"/>
            </a:endParaRPr>
          </a:p>
          <a:p>
            <a:pPr marL="944244" lvl="2" indent="-142875" algn="l" rtl="0">
              <a:lnSpc>
                <a:spcPct val="100000"/>
              </a:lnSpc>
              <a:spcBef>
                <a:spcPts val="525"/>
              </a:spcBef>
              <a:buClr>
                <a:srgbClr val="FF6600"/>
              </a:buClr>
              <a:buFont typeface="Lucida Sans Unicode"/>
              <a:buChar char="∙"/>
              <a:tabLst>
                <a:tab pos="944880" algn="l"/>
              </a:tabLst>
            </a:pPr>
            <a:r>
              <a:rPr sz="2800" spc="-5" dirty="0">
                <a:latin typeface="Arial MT"/>
                <a:cs typeface="Arial MT"/>
              </a:rPr>
              <a:t>Epithelium</a:t>
            </a:r>
            <a:endParaRPr sz="2800" dirty="0">
              <a:latin typeface="Arial MT"/>
              <a:cs typeface="Arial MT"/>
            </a:endParaRPr>
          </a:p>
          <a:p>
            <a:pPr marL="944244" lvl="2" indent="-142875" algn="l" rtl="0">
              <a:lnSpc>
                <a:spcPct val="100000"/>
              </a:lnSpc>
              <a:spcBef>
                <a:spcPts val="365"/>
              </a:spcBef>
              <a:buClr>
                <a:srgbClr val="FF6600"/>
              </a:buClr>
              <a:buFont typeface="Lucida Sans Unicode"/>
              <a:buChar char="∙"/>
              <a:tabLst>
                <a:tab pos="944880" algn="l"/>
              </a:tabLst>
            </a:pPr>
            <a:r>
              <a:rPr sz="2800" spc="-5" dirty="0">
                <a:latin typeface="Arial MT"/>
                <a:cs typeface="Arial MT"/>
              </a:rPr>
              <a:t>Connective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tissue</a:t>
            </a:r>
            <a:endParaRPr sz="2800" dirty="0">
              <a:latin typeface="Arial MT"/>
              <a:cs typeface="Arial MT"/>
            </a:endParaRPr>
          </a:p>
          <a:p>
            <a:pPr marL="944244" lvl="2" indent="-142875" algn="l" rtl="0">
              <a:lnSpc>
                <a:spcPct val="100000"/>
              </a:lnSpc>
              <a:spcBef>
                <a:spcPts val="390"/>
              </a:spcBef>
              <a:buClr>
                <a:srgbClr val="FF6600"/>
              </a:buClr>
              <a:buFont typeface="Lucida Sans Unicode"/>
              <a:buChar char="∙"/>
              <a:tabLst>
                <a:tab pos="944880" algn="l"/>
              </a:tabLst>
            </a:pPr>
            <a:r>
              <a:rPr sz="2800" spc="-5" dirty="0">
                <a:latin typeface="Arial MT"/>
                <a:cs typeface="Arial MT"/>
              </a:rPr>
              <a:t>Nervous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tissue</a:t>
            </a:r>
            <a:endParaRPr sz="2800" dirty="0">
              <a:latin typeface="Arial MT"/>
              <a:cs typeface="Arial MT"/>
            </a:endParaRPr>
          </a:p>
          <a:p>
            <a:pPr marL="944244" lvl="2" indent="-142875" algn="l" rtl="0">
              <a:lnSpc>
                <a:spcPct val="100000"/>
              </a:lnSpc>
              <a:spcBef>
                <a:spcPts val="390"/>
              </a:spcBef>
              <a:buClr>
                <a:srgbClr val="FF6600"/>
              </a:buClr>
              <a:buFont typeface="Lucida Sans Unicode"/>
              <a:buChar char="∙"/>
              <a:tabLst>
                <a:tab pos="944880" algn="l"/>
              </a:tabLst>
            </a:pPr>
            <a:r>
              <a:rPr sz="2800" dirty="0">
                <a:latin typeface="Arial MT"/>
                <a:cs typeface="Arial MT"/>
              </a:rPr>
              <a:t>Muscle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649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Epithelial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Tissues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48211"/>
            <a:ext cx="4818380" cy="4865434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78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Found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different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areas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Body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coverings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Body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linings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Glandular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Functions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6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Protection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Absorption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Filtration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4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Secretion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0877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Classification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210851"/>
            <a:ext cx="4316730" cy="23793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Number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layers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Simple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one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</a:t>
            </a:r>
            <a:endParaRPr sz="3000" dirty="0">
              <a:latin typeface="Arial MT"/>
              <a:cs typeface="Arial MT"/>
            </a:endParaRPr>
          </a:p>
          <a:p>
            <a:pPr marL="594995" marR="81915" lvl="1" indent="-138430" algn="l" rtl="0">
              <a:lnSpc>
                <a:spcPts val="3229"/>
              </a:lnSpc>
              <a:spcBef>
                <a:spcPts val="15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Stratified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more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one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2397201"/>
            <a:ext cx="3012965" cy="285266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788025" y="57343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3.16a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0877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Classification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6293485"/>
            <a:chOff x="-12700" y="0"/>
            <a:chExt cx="9080500" cy="62934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8197" y="1227137"/>
              <a:ext cx="2246005" cy="505359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58614" y="2067976"/>
            <a:ext cx="4737100" cy="3040576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Shape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Squamous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flattened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Cuboidal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cube-shaped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Columnar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column-like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27587" y="6069265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3.16b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0798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Simple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455846"/>
            <a:ext cx="3690620" cy="5134354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Simple</a:t>
            </a:r>
            <a:r>
              <a:rPr sz="3400" spc="-9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squamous</a:t>
            </a:r>
          </a:p>
          <a:p>
            <a:pPr marL="594995" marR="67310" lvl="1" indent="-13843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Single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flat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marR="783590" lvl="1" indent="-138430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Usually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forms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membranes</a:t>
            </a:r>
          </a:p>
          <a:p>
            <a:pPr marL="937894" marR="902335" lvl="2" indent="-136525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Lines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cavities</a:t>
            </a:r>
          </a:p>
          <a:p>
            <a:pPr marL="937894" marR="76835" lvl="2" indent="-136525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Lines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lungs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capillaries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4575" y="2296541"/>
            <a:ext cx="3948641" cy="316604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8355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3.17a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440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Nuclear</a:t>
            </a:r>
            <a:r>
              <a:rPr b="0" i="0" spc="-95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Membrane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858022"/>
            <a:ext cx="7911465" cy="347980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Barrier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nucleus</a:t>
            </a:r>
            <a:endParaRPr sz="3400" dirty="0">
              <a:latin typeface="Arial MT"/>
              <a:cs typeface="Arial MT"/>
            </a:endParaRPr>
          </a:p>
          <a:p>
            <a:pPr marL="250825" marR="1200150" indent="-238760" algn="l" rtl="0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Consists of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5" dirty="0">
                <a:latin typeface="Arial MT"/>
                <a:cs typeface="Arial MT"/>
              </a:rPr>
              <a:t>double phospholipid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</a:t>
            </a:r>
          </a:p>
          <a:p>
            <a:pPr marL="250825" marR="5080" indent="-238760" algn="l" rtl="0">
              <a:lnSpc>
                <a:spcPct val="904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Contain nuclear pores </a:t>
            </a:r>
            <a:r>
              <a:rPr sz="3400" spc="-10" dirty="0">
                <a:latin typeface="Arial MT"/>
                <a:cs typeface="Arial MT"/>
              </a:rPr>
              <a:t>that </a:t>
            </a:r>
            <a:r>
              <a:rPr sz="3400" spc="-5" dirty="0">
                <a:latin typeface="Arial MT"/>
                <a:cs typeface="Arial MT"/>
              </a:rPr>
              <a:t>allow </a:t>
            </a:r>
            <a:r>
              <a:rPr sz="3400" spc="-10" dirty="0">
                <a:latin typeface="Arial MT"/>
                <a:cs typeface="Arial MT"/>
              </a:rPr>
              <a:t>for </a:t>
            </a:r>
            <a:r>
              <a:rPr sz="3400" spc="-5" dirty="0">
                <a:latin typeface="Arial MT"/>
                <a:cs typeface="Arial MT"/>
              </a:rPr>
              <a:t> exchange of material with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rest of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0798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Simple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27246"/>
            <a:ext cx="3464560" cy="550522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Simple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cuboidal</a:t>
            </a:r>
          </a:p>
          <a:p>
            <a:pPr marL="594995" marR="452755" lvl="1" indent="-13843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Single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cube-like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marR="154305" lvl="1" indent="-138430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Common in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glands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their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ducts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ts val="3225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Forms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walls</a:t>
            </a:r>
            <a:endParaRPr sz="3000" dirty="0">
              <a:latin typeface="Arial MT"/>
              <a:cs typeface="Arial MT"/>
            </a:endParaRPr>
          </a:p>
          <a:p>
            <a:pPr marL="594995" algn="l" rtl="0">
              <a:lnSpc>
                <a:spcPts val="3225"/>
              </a:lnSpc>
            </a:pP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kidney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tubules</a:t>
            </a:r>
            <a:endParaRPr sz="3000" dirty="0">
              <a:latin typeface="Arial MT"/>
              <a:cs typeface="Arial MT"/>
            </a:endParaRPr>
          </a:p>
          <a:p>
            <a:pPr marL="594995" marR="1021715" lvl="1" indent="-138430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Covers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ovaries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7527" y="2601635"/>
            <a:ext cx="4417616" cy="265457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8355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3.17b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0798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Simple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448851"/>
            <a:ext cx="3698240" cy="42081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Simple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columnar</a:t>
            </a:r>
          </a:p>
          <a:p>
            <a:pPr marL="594995" marR="96520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Single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tall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marR="5080" lvl="1" indent="-138430" algn="l" rtl="0">
              <a:lnSpc>
                <a:spcPts val="3229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Often includes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goblet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cells,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which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mucus</a:t>
            </a:r>
          </a:p>
          <a:p>
            <a:pPr marL="594995" marR="575945" lvl="1" indent="-138430" algn="l" rtl="0">
              <a:lnSpc>
                <a:spcPts val="3229"/>
              </a:lnSpc>
              <a:spcBef>
                <a:spcPts val="148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Lines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digestive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tract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93435" y="2372483"/>
            <a:ext cx="3748551" cy="303771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102225" y="58867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3.17c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0798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Simple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2400" y="1057278"/>
            <a:ext cx="4559844" cy="5343522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Pseudostratified</a:t>
            </a:r>
            <a:endParaRPr sz="3400" dirty="0">
              <a:latin typeface="Arial MT"/>
              <a:cs typeface="Arial MT"/>
            </a:endParaRPr>
          </a:p>
          <a:p>
            <a:pPr marL="594995" marR="99695" lvl="1" indent="-144145" algn="l" rtl="0">
              <a:lnSpc>
                <a:spcPct val="80700"/>
              </a:lnSpc>
              <a:spcBef>
                <a:spcPts val="170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Single </a:t>
            </a:r>
            <a:r>
              <a:rPr sz="2800" spc="-5" dirty="0">
                <a:latin typeface="Arial MT"/>
                <a:cs typeface="Arial MT"/>
              </a:rPr>
              <a:t>layer, but </a:t>
            </a:r>
            <a:r>
              <a:rPr sz="2800" dirty="0">
                <a:latin typeface="Arial MT"/>
                <a:cs typeface="Arial MT"/>
              </a:rPr>
              <a:t> some cells </a:t>
            </a:r>
            <a:r>
              <a:rPr sz="2800" spc="-5" dirty="0">
                <a:latin typeface="Arial MT"/>
                <a:cs typeface="Arial MT"/>
              </a:rPr>
              <a:t>are </a:t>
            </a:r>
            <a:r>
              <a:rPr sz="2800" dirty="0">
                <a:latin typeface="Arial MT"/>
                <a:cs typeface="Arial MT"/>
              </a:rPr>
              <a:t> shorter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than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others</a:t>
            </a:r>
            <a:endParaRPr sz="2800" dirty="0">
              <a:latin typeface="Arial MT"/>
              <a:cs typeface="Arial MT"/>
            </a:endParaRPr>
          </a:p>
          <a:p>
            <a:pPr marL="594995" marR="358775" lvl="1" indent="-144145" algn="l" rtl="0">
              <a:lnSpc>
                <a:spcPts val="2730"/>
              </a:lnSpc>
              <a:spcBef>
                <a:spcPts val="13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Often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looks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like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double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cell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layer</a:t>
            </a:r>
            <a:endParaRPr sz="2800" dirty="0">
              <a:latin typeface="Arial MT"/>
              <a:cs typeface="Arial MT"/>
            </a:endParaRPr>
          </a:p>
          <a:p>
            <a:pPr marL="594995" marR="5080" lvl="1" indent="-144145" algn="l" rtl="0">
              <a:lnSpc>
                <a:spcPct val="807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10" dirty="0">
                <a:latin typeface="Arial MT"/>
                <a:cs typeface="Arial MT"/>
              </a:rPr>
              <a:t>Sometimes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ciliated,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such </a:t>
            </a:r>
            <a:r>
              <a:rPr sz="2800" spc="-5" dirty="0">
                <a:latin typeface="Arial MT"/>
                <a:cs typeface="Arial MT"/>
              </a:rPr>
              <a:t>as in the </a:t>
            </a:r>
            <a:r>
              <a:rPr sz="2800" dirty="0">
                <a:latin typeface="Arial MT"/>
                <a:cs typeface="Arial MT"/>
              </a:rPr>
              <a:t> respiratory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tract</a:t>
            </a:r>
            <a:endParaRPr sz="2800" dirty="0">
              <a:latin typeface="Arial MT"/>
              <a:cs typeface="Arial MT"/>
            </a:endParaRPr>
          </a:p>
          <a:p>
            <a:pPr marL="594995" marR="695325" lvl="1" indent="-144145" algn="l" rtl="0">
              <a:lnSpc>
                <a:spcPct val="80700"/>
              </a:lnSpc>
              <a:spcBef>
                <a:spcPts val="139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dirty="0">
                <a:latin typeface="Arial MT"/>
                <a:cs typeface="Arial MT"/>
              </a:rPr>
              <a:t>May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function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absorption or </a:t>
            </a:r>
            <a:r>
              <a:rPr sz="2800" dirty="0">
                <a:latin typeface="Arial MT"/>
                <a:cs typeface="Arial MT"/>
              </a:rPr>
              <a:t> secretion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2244" y="2067481"/>
            <a:ext cx="4261277" cy="341891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8355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3.17d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27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Stratified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42565"/>
            <a:ext cx="4144645" cy="5225918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1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Stratified</a:t>
            </a:r>
            <a:r>
              <a:rPr sz="3400" spc="-6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squamous</a:t>
            </a:r>
          </a:p>
          <a:p>
            <a:pPr marL="594995" marR="46990" lvl="1" indent="-140970" algn="l" rtl="0">
              <a:lnSpc>
                <a:spcPts val="28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900" spc="-5" dirty="0">
                <a:latin typeface="Arial MT"/>
                <a:cs typeface="Arial MT"/>
              </a:rPr>
              <a:t>Cells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at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free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edge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are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flattened</a:t>
            </a:r>
            <a:endParaRPr sz="2900" dirty="0">
              <a:latin typeface="Arial MT"/>
              <a:cs typeface="Arial MT"/>
            </a:endParaRPr>
          </a:p>
          <a:p>
            <a:pPr marL="594995" marR="5080" lvl="1" indent="-140970" algn="l" rtl="0">
              <a:lnSpc>
                <a:spcPct val="79400"/>
              </a:lnSpc>
              <a:spcBef>
                <a:spcPts val="148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900" spc="-5" dirty="0">
                <a:latin typeface="Arial MT"/>
                <a:cs typeface="Arial MT"/>
              </a:rPr>
              <a:t>Found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as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protective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covering </a:t>
            </a:r>
            <a:r>
              <a:rPr sz="2900" spc="-5" dirty="0">
                <a:latin typeface="Arial MT"/>
                <a:cs typeface="Arial MT"/>
              </a:rPr>
              <a:t>where 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friction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is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common</a:t>
            </a:r>
          </a:p>
          <a:p>
            <a:pPr marL="594995" lvl="1" indent="-141605" algn="l" rtl="0">
              <a:lnSpc>
                <a:spcPct val="100000"/>
              </a:lnSpc>
              <a:spcBef>
                <a:spcPts val="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900" spc="-5" dirty="0">
                <a:latin typeface="Arial MT"/>
                <a:cs typeface="Arial MT"/>
              </a:rPr>
              <a:t>Locations</a:t>
            </a:r>
            <a:endParaRPr sz="2900" dirty="0">
              <a:latin typeface="Arial MT"/>
              <a:cs typeface="Arial MT"/>
            </a:endParaRPr>
          </a:p>
          <a:p>
            <a:pPr marL="937894" lvl="2" indent="-142875" algn="l" rtl="0">
              <a:lnSpc>
                <a:spcPct val="100000"/>
              </a:lnSpc>
              <a:spcBef>
                <a:spcPts val="47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5" dirty="0">
                <a:latin typeface="Arial MT"/>
                <a:cs typeface="Arial MT"/>
              </a:rPr>
              <a:t>Skin</a:t>
            </a:r>
            <a:endParaRPr sz="2800" dirty="0">
              <a:latin typeface="Arial MT"/>
              <a:cs typeface="Arial MT"/>
            </a:endParaRPr>
          </a:p>
          <a:p>
            <a:pPr marL="937894" lvl="2" indent="-142875" algn="l" rtl="0">
              <a:lnSpc>
                <a:spcPct val="100000"/>
              </a:lnSpc>
              <a:spcBef>
                <a:spcPts val="41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dirty="0">
                <a:latin typeface="Arial MT"/>
                <a:cs typeface="Arial MT"/>
              </a:rPr>
              <a:t>Mouth</a:t>
            </a:r>
          </a:p>
          <a:p>
            <a:pPr marL="937894" lvl="2" indent="-142875" algn="l" rtl="0">
              <a:lnSpc>
                <a:spcPct val="100000"/>
              </a:lnSpc>
              <a:spcBef>
                <a:spcPts val="39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5" dirty="0">
                <a:latin typeface="Arial MT"/>
                <a:cs typeface="Arial MT"/>
              </a:rPr>
              <a:t>Esophagus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793" y="2677200"/>
            <a:ext cx="3762265" cy="26567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1784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3.17e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27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Stratified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00259"/>
            <a:ext cx="6969759" cy="457454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Stratified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cuboidal</a:t>
            </a:r>
          </a:p>
          <a:p>
            <a:pPr marL="652145" lvl="1" indent="-19558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spc="-5" dirty="0">
                <a:latin typeface="Arial MT"/>
                <a:cs typeface="Arial MT"/>
              </a:rPr>
              <a:t>Two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layers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cuboidal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250825" indent="-238760" algn="l" rtl="0">
              <a:lnSpc>
                <a:spcPct val="100000"/>
              </a:lnSpc>
              <a:spcBef>
                <a:spcPts val="68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Stratified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columnar</a:t>
            </a:r>
          </a:p>
          <a:p>
            <a:pPr marL="652145" marR="487680" lvl="1" indent="-19558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spc="-10" dirty="0">
                <a:latin typeface="Arial MT"/>
                <a:cs typeface="Arial MT"/>
              </a:rPr>
              <a:t>Surface </a:t>
            </a:r>
            <a:r>
              <a:rPr sz="3000" dirty="0">
                <a:latin typeface="Arial MT"/>
                <a:cs typeface="Arial MT"/>
              </a:rPr>
              <a:t>cells </a:t>
            </a:r>
            <a:r>
              <a:rPr sz="3000" spc="-5" dirty="0">
                <a:latin typeface="Arial MT"/>
                <a:cs typeface="Arial MT"/>
              </a:rPr>
              <a:t>are </a:t>
            </a:r>
            <a:r>
              <a:rPr sz="3000" dirty="0">
                <a:latin typeface="Arial MT"/>
                <a:cs typeface="Arial MT"/>
              </a:rPr>
              <a:t>columnar, cells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underneath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vary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size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shape</a:t>
            </a:r>
          </a:p>
          <a:p>
            <a:pPr marL="250825" indent="-238760" algn="l" rtl="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Stratified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cuboidal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columnar</a:t>
            </a:r>
          </a:p>
          <a:p>
            <a:pPr marL="652145" lvl="1" indent="-19558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spc="-5" dirty="0">
                <a:latin typeface="Arial MT"/>
                <a:cs typeface="Arial MT"/>
              </a:rPr>
              <a:t>Rare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human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endParaRPr sz="3000" dirty="0">
              <a:latin typeface="Arial MT"/>
              <a:cs typeface="Arial MT"/>
            </a:endParaRPr>
          </a:p>
          <a:p>
            <a:pPr marL="652145" lvl="1" indent="-19558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652780" algn="l"/>
              </a:tabLst>
            </a:pPr>
            <a:r>
              <a:rPr sz="3000" spc="-5" dirty="0">
                <a:latin typeface="Arial MT"/>
                <a:cs typeface="Arial MT"/>
              </a:rPr>
              <a:t>Found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mainly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ducts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large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glands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27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Stratified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947875"/>
            <a:ext cx="4058920" cy="347091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157670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Transitional  </a:t>
            </a:r>
            <a:r>
              <a:rPr sz="3400" spc="-5" dirty="0">
                <a:latin typeface="Arial MT"/>
                <a:cs typeface="Arial MT"/>
              </a:rPr>
              <a:t>epithelium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89900"/>
              </a:lnSpc>
              <a:spcBef>
                <a:spcPts val="16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Shape </a:t>
            </a:r>
            <a:r>
              <a:rPr sz="3000" spc="-5" dirty="0">
                <a:latin typeface="Arial MT"/>
                <a:cs typeface="Arial MT"/>
              </a:rPr>
              <a:t>of </a:t>
            </a:r>
            <a:r>
              <a:rPr sz="3000" dirty="0">
                <a:latin typeface="Arial MT"/>
                <a:cs typeface="Arial MT"/>
              </a:rPr>
              <a:t>cells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depends upon the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amount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stretching</a:t>
            </a:r>
          </a:p>
          <a:p>
            <a:pPr marL="594995" marR="219075" lvl="1" indent="-138430" algn="l" rtl="0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Lines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organs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urinary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system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87112" y="2448288"/>
            <a:ext cx="3232813" cy="273331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483225" y="5886704"/>
            <a:ext cx="836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3.17f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7282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Glandular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Epithelium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427990" marR="523240" indent="-244475">
              <a:lnSpc>
                <a:spcPts val="3080"/>
              </a:lnSpc>
              <a:spcBef>
                <a:spcPts val="835"/>
              </a:spcBef>
              <a:buClr>
                <a:srgbClr val="FF6600"/>
              </a:buClr>
              <a:buFont typeface="Lucida Sans Unicode"/>
              <a:buChar char="∙"/>
              <a:tabLst>
                <a:tab pos="428625" algn="l"/>
              </a:tabLst>
            </a:pPr>
            <a:r>
              <a:rPr spc="-10" dirty="0"/>
              <a:t>Gland </a:t>
            </a:r>
            <a:r>
              <a:rPr dirty="0"/>
              <a:t>– </a:t>
            </a:r>
            <a:r>
              <a:rPr spc="-5" dirty="0"/>
              <a:t>one or more </a:t>
            </a:r>
            <a:r>
              <a:rPr dirty="0"/>
              <a:t>cells </a:t>
            </a:r>
            <a:r>
              <a:rPr spc="-10" dirty="0"/>
              <a:t>that </a:t>
            </a:r>
            <a:r>
              <a:rPr dirty="0"/>
              <a:t>secretes a </a:t>
            </a:r>
            <a:r>
              <a:rPr spc="-880" dirty="0"/>
              <a:t> </a:t>
            </a:r>
            <a:r>
              <a:rPr spc="-5" dirty="0"/>
              <a:t>particular</a:t>
            </a:r>
            <a:r>
              <a:rPr spc="-10" dirty="0"/>
              <a:t> </a:t>
            </a:r>
            <a:r>
              <a:rPr spc="-5" dirty="0"/>
              <a:t>product</a:t>
            </a:r>
          </a:p>
          <a:p>
            <a:pPr marL="427990" indent="-244475">
              <a:lnSpc>
                <a:spcPct val="100000"/>
              </a:lnSpc>
              <a:spcBef>
                <a:spcPts val="855"/>
              </a:spcBef>
              <a:buClr>
                <a:srgbClr val="FF6600"/>
              </a:buClr>
              <a:buFont typeface="Lucida Sans Unicode"/>
              <a:buChar char="∙"/>
              <a:tabLst>
                <a:tab pos="428625" algn="l"/>
              </a:tabLst>
            </a:pPr>
            <a:r>
              <a:rPr spc="-10" dirty="0"/>
              <a:t>Two</a:t>
            </a:r>
            <a:r>
              <a:rPr spc="-30" dirty="0"/>
              <a:t> </a:t>
            </a:r>
            <a:r>
              <a:rPr spc="-5" dirty="0"/>
              <a:t>major</a:t>
            </a:r>
            <a:r>
              <a:rPr spc="-25" dirty="0"/>
              <a:t> </a:t>
            </a:r>
            <a:r>
              <a:rPr spc="-5" dirty="0"/>
              <a:t>gland</a:t>
            </a:r>
            <a:r>
              <a:rPr spc="-25" dirty="0"/>
              <a:t> </a:t>
            </a:r>
            <a:r>
              <a:rPr spc="-5" dirty="0"/>
              <a:t>types</a:t>
            </a:r>
          </a:p>
          <a:p>
            <a:pPr marL="772795" lvl="1" indent="-141605">
              <a:lnSpc>
                <a:spcPct val="100000"/>
              </a:lnSpc>
              <a:spcBef>
                <a:spcPts val="880"/>
              </a:spcBef>
              <a:buClr>
                <a:srgbClr val="FF6600"/>
              </a:buClr>
              <a:buFont typeface="Lucida Sans Unicode"/>
              <a:buChar char="∙"/>
              <a:tabLst>
                <a:tab pos="773430" algn="l"/>
              </a:tabLst>
            </a:pPr>
            <a:r>
              <a:rPr sz="2900" spc="-10" dirty="0">
                <a:latin typeface="Arial MT"/>
                <a:cs typeface="Arial MT"/>
              </a:rPr>
              <a:t>Endocrine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gland</a:t>
            </a:r>
            <a:endParaRPr sz="2900">
              <a:latin typeface="Arial MT"/>
              <a:cs typeface="Arial MT"/>
            </a:endParaRPr>
          </a:p>
          <a:p>
            <a:pPr marL="1115695" lvl="2" indent="-140335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Lucida Sans Unicode"/>
              <a:buChar char="∙"/>
              <a:tabLst>
                <a:tab pos="1116330" algn="l"/>
              </a:tabLst>
            </a:pPr>
            <a:r>
              <a:rPr sz="2900" spc="-5" dirty="0">
                <a:latin typeface="Arial MT"/>
                <a:cs typeface="Arial MT"/>
              </a:rPr>
              <a:t>Ductless</a:t>
            </a:r>
            <a:endParaRPr sz="2900">
              <a:latin typeface="Arial MT"/>
              <a:cs typeface="Arial MT"/>
            </a:endParaRPr>
          </a:p>
          <a:p>
            <a:pPr marL="1115695" lvl="2" indent="-140335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Lucida Sans Unicode"/>
              <a:buChar char="∙"/>
              <a:tabLst>
                <a:tab pos="1116330" algn="l"/>
              </a:tabLst>
            </a:pPr>
            <a:r>
              <a:rPr sz="2900" spc="-10" dirty="0">
                <a:latin typeface="Arial MT"/>
                <a:cs typeface="Arial MT"/>
              </a:rPr>
              <a:t>Secretions</a:t>
            </a:r>
            <a:r>
              <a:rPr sz="2900" spc="-4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are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hormones</a:t>
            </a:r>
            <a:endParaRPr sz="2900">
              <a:latin typeface="Arial MT"/>
              <a:cs typeface="Arial MT"/>
            </a:endParaRPr>
          </a:p>
          <a:p>
            <a:pPr marL="772795" lvl="1" indent="-141605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Lucida Sans Unicode"/>
              <a:buChar char="∙"/>
              <a:tabLst>
                <a:tab pos="773430" algn="l"/>
              </a:tabLst>
            </a:pPr>
            <a:r>
              <a:rPr sz="2900" spc="-10" dirty="0">
                <a:latin typeface="Arial MT"/>
                <a:cs typeface="Arial MT"/>
              </a:rPr>
              <a:t>Exocrine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gland</a:t>
            </a:r>
            <a:endParaRPr sz="2900">
              <a:latin typeface="Arial MT"/>
              <a:cs typeface="Arial MT"/>
            </a:endParaRPr>
          </a:p>
          <a:p>
            <a:pPr marL="1115695" lvl="2" indent="-140335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Lucida Sans Unicode"/>
              <a:buChar char="∙"/>
              <a:tabLst>
                <a:tab pos="1116330" algn="l"/>
              </a:tabLst>
            </a:pPr>
            <a:r>
              <a:rPr sz="2900" spc="-10" dirty="0">
                <a:latin typeface="Arial MT"/>
                <a:cs typeface="Arial MT"/>
              </a:rPr>
              <a:t>Empty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through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ducts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to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epithelial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surface</a:t>
            </a:r>
            <a:endParaRPr sz="2900">
              <a:latin typeface="Arial MT"/>
              <a:cs typeface="Arial MT"/>
            </a:endParaRPr>
          </a:p>
          <a:p>
            <a:pPr marL="1115695" lvl="2" indent="-140335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Lucida Sans Unicode"/>
              <a:buChar char="∙"/>
              <a:tabLst>
                <a:tab pos="1116330" algn="l"/>
              </a:tabLst>
            </a:pPr>
            <a:r>
              <a:rPr sz="2900" spc="-5" dirty="0">
                <a:latin typeface="Arial MT"/>
                <a:cs typeface="Arial MT"/>
              </a:rPr>
              <a:t>Include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sweat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and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oil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glands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1998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Tissue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554810"/>
            <a:ext cx="7717155" cy="437832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Found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everywhere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Includes the </a:t>
            </a:r>
            <a:r>
              <a:rPr sz="3400" spc="-5" dirty="0">
                <a:latin typeface="Arial MT"/>
                <a:cs typeface="Arial MT"/>
              </a:rPr>
              <a:t>most abundant and widely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distributed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Functions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Binds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together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Supports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Provides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protection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6962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Characteristics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677451"/>
            <a:ext cx="7351395" cy="456407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Variations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supply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Some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vascularized</a:t>
            </a:r>
          </a:p>
          <a:p>
            <a:pPr marL="594995" marR="612140" lvl="1" indent="-138430" algn="l" rtl="0">
              <a:lnSpc>
                <a:spcPts val="3229"/>
              </a:lnSpc>
              <a:spcBef>
                <a:spcPts val="15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Some </a:t>
            </a:r>
            <a:r>
              <a:rPr sz="3000" spc="-5" dirty="0">
                <a:latin typeface="Arial MT"/>
                <a:cs typeface="Arial MT"/>
              </a:rPr>
              <a:t>have poor blood </a:t>
            </a:r>
            <a:r>
              <a:rPr sz="3000" dirty="0">
                <a:latin typeface="Arial MT"/>
                <a:cs typeface="Arial MT"/>
              </a:rPr>
              <a:t>supply </a:t>
            </a:r>
            <a:r>
              <a:rPr sz="3000" spc="-5" dirty="0">
                <a:latin typeface="Arial MT"/>
                <a:cs typeface="Arial MT"/>
              </a:rPr>
              <a:t>or are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avascular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Extracellular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matrix</a:t>
            </a:r>
          </a:p>
          <a:p>
            <a:pPr marL="594995" marR="83820" lvl="1" indent="-138430" algn="l" rtl="0">
              <a:lnSpc>
                <a:spcPts val="3250"/>
              </a:lnSpc>
              <a:spcBef>
                <a:spcPts val="17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Non-living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material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surrounds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living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313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Extracellular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Matrix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19938" y="6420104"/>
            <a:ext cx="797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Slide</a:t>
            </a:r>
            <a:r>
              <a:rPr sz="1200" i="1" spc="-80" dirty="0">
                <a:solidFill>
                  <a:srgbClr val="000099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000099"/>
                </a:solidFill>
                <a:latin typeface="Verdana"/>
                <a:cs typeface="Verdana"/>
              </a:rPr>
              <a:t>3.55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825" y="6481444"/>
            <a:ext cx="40049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latin typeface="Times New Roman"/>
                <a:cs typeface="Times New Roman"/>
              </a:rPr>
              <a:t>Copyright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©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2003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Pearson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Education,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publishing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as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Benjamin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Times New Roman"/>
                <a:cs typeface="Times New Roman"/>
              </a:rPr>
              <a:t>Cummings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8614" y="1186121"/>
            <a:ext cx="7783195" cy="4899418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10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Two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main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elements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795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Ground </a:t>
            </a:r>
            <a:r>
              <a:rPr sz="3000" dirty="0">
                <a:latin typeface="Arial MT"/>
                <a:cs typeface="Arial MT"/>
              </a:rPr>
              <a:t>substance – mostly </a:t>
            </a:r>
            <a:r>
              <a:rPr sz="3000" spc="-5" dirty="0">
                <a:latin typeface="Arial MT"/>
                <a:cs typeface="Arial MT"/>
              </a:rPr>
              <a:t>water along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with adhesion proteins and polysaccharide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molecules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459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Fibers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4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Produced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937894" lvl="2" indent="-136525" algn="l" rtl="0">
              <a:lnSpc>
                <a:spcPct val="100000"/>
              </a:lnSpc>
              <a:spcBef>
                <a:spcPts val="4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Three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</a:t>
            </a:r>
            <a:endParaRPr sz="3000" dirty="0">
              <a:latin typeface="Arial MT"/>
              <a:cs typeface="Arial MT"/>
            </a:endParaRPr>
          </a:p>
          <a:p>
            <a:pPr marL="1406525" lvl="3" indent="-143510" algn="l" rtl="0">
              <a:lnSpc>
                <a:spcPct val="100000"/>
              </a:lnSpc>
              <a:spcBef>
                <a:spcPts val="245"/>
              </a:spcBef>
              <a:buClr>
                <a:srgbClr val="FF6600"/>
              </a:buClr>
              <a:buFont typeface="Lucida Sans Unicode"/>
              <a:buChar char="∙"/>
              <a:tabLst>
                <a:tab pos="1407160" algn="l"/>
              </a:tabLst>
            </a:pPr>
            <a:r>
              <a:rPr sz="2800" spc="-5" dirty="0">
                <a:latin typeface="Arial MT"/>
                <a:cs typeface="Arial MT"/>
              </a:rPr>
              <a:t>Collagen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fibers</a:t>
            </a:r>
            <a:endParaRPr sz="2800" dirty="0">
              <a:latin typeface="Arial MT"/>
              <a:cs typeface="Arial MT"/>
            </a:endParaRPr>
          </a:p>
          <a:p>
            <a:pPr marL="1406525" lvl="3" indent="-143510" algn="l" rtl="0">
              <a:lnSpc>
                <a:spcPct val="100000"/>
              </a:lnSpc>
              <a:spcBef>
                <a:spcPts val="65"/>
              </a:spcBef>
              <a:buClr>
                <a:srgbClr val="FF6600"/>
              </a:buClr>
              <a:buFont typeface="Lucida Sans Unicode"/>
              <a:buChar char="∙"/>
              <a:tabLst>
                <a:tab pos="1407160" algn="l"/>
              </a:tabLst>
            </a:pPr>
            <a:r>
              <a:rPr sz="2800" spc="-10" dirty="0">
                <a:latin typeface="Arial MT"/>
                <a:cs typeface="Arial MT"/>
              </a:rPr>
              <a:t>Elastic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fibers</a:t>
            </a:r>
            <a:endParaRPr sz="2800" dirty="0">
              <a:latin typeface="Arial MT"/>
              <a:cs typeface="Arial MT"/>
            </a:endParaRPr>
          </a:p>
          <a:p>
            <a:pPr marL="1406525" lvl="3" indent="-143510" algn="l" rtl="0">
              <a:lnSpc>
                <a:spcPct val="100000"/>
              </a:lnSpc>
              <a:spcBef>
                <a:spcPts val="90"/>
              </a:spcBef>
              <a:buClr>
                <a:srgbClr val="FF6600"/>
              </a:buClr>
              <a:buFont typeface="Lucida Sans Unicode"/>
              <a:buChar char="∙"/>
              <a:tabLst>
                <a:tab pos="1407160" algn="l"/>
              </a:tabLst>
            </a:pPr>
            <a:r>
              <a:rPr sz="2800" spc="-5" dirty="0">
                <a:latin typeface="Arial MT"/>
                <a:cs typeface="Arial MT"/>
              </a:rPr>
              <a:t>Reticular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fibers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18319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Nucleoli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082038"/>
            <a:ext cx="7580630" cy="2736850"/>
          </a:xfrm>
          <a:prstGeom prst="rect">
            <a:avLst/>
          </a:prstGeom>
        </p:spPr>
        <p:txBody>
          <a:bodyPr vert="horz" wrap="square" lIns="0" tIns="22479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Nucleus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contains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nucleoli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67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Sites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ribosome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production</a:t>
            </a:r>
            <a:endParaRPr sz="3400" dirty="0">
              <a:latin typeface="Arial MT"/>
              <a:cs typeface="Arial MT"/>
            </a:endParaRPr>
          </a:p>
          <a:p>
            <a:pPr marL="709295" marR="605155" lvl="1" indent="-240029" algn="l" rtl="0">
              <a:lnSpc>
                <a:spcPct val="10000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709930" algn="l"/>
              </a:tabLst>
            </a:pPr>
            <a:r>
              <a:rPr sz="3400" spc="-5" dirty="0">
                <a:latin typeface="Arial MT"/>
                <a:cs typeface="Arial MT"/>
              </a:rPr>
              <a:t>Ribosomes </a:t>
            </a:r>
            <a:r>
              <a:rPr sz="3400" spc="-10" dirty="0">
                <a:latin typeface="Arial MT"/>
                <a:cs typeface="Arial MT"/>
              </a:rPr>
              <a:t>then </a:t>
            </a:r>
            <a:r>
              <a:rPr sz="3400" spc="-5" dirty="0">
                <a:latin typeface="Arial MT"/>
                <a:cs typeface="Arial MT"/>
              </a:rPr>
              <a:t>migrate to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cytoplasm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through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nuclear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pores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138346"/>
            <a:ext cx="4739640" cy="457454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Bone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(osseous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tissue)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Composed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of:</a:t>
            </a:r>
            <a:endParaRPr sz="3000" dirty="0">
              <a:latin typeface="Arial MT"/>
              <a:cs typeface="Arial MT"/>
            </a:endParaRPr>
          </a:p>
          <a:p>
            <a:pPr marL="937894" marR="197485" lvl="2" indent="-136525" algn="l" rtl="0">
              <a:lnSpc>
                <a:spcPct val="792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Bone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lacunae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(cavities)</a:t>
            </a:r>
          </a:p>
          <a:p>
            <a:pPr marL="937894" marR="5080" lvl="2" indent="-136525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Hard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matrix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calcium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salts</a:t>
            </a:r>
          </a:p>
          <a:p>
            <a:pPr marL="937894" marR="808990" lvl="2" indent="-136525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Large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numbers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collagen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fibers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Used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protect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and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1412" y="5591683"/>
            <a:ext cx="28613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al MT"/>
                <a:cs typeface="Arial MT"/>
              </a:rPr>
              <a:t>support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body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0700" y="2158819"/>
            <a:ext cx="3314699" cy="346093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8642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379646"/>
            <a:ext cx="4101465" cy="5345694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Hyaline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cartilage</a:t>
            </a:r>
          </a:p>
          <a:p>
            <a:pPr marL="594995" marR="1105535" lvl="1" indent="-13843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Most</a:t>
            </a:r>
            <a:r>
              <a:rPr sz="3000" spc="-10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common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Composed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of:</a:t>
            </a:r>
            <a:endParaRPr sz="3000" dirty="0">
              <a:latin typeface="Arial MT"/>
              <a:cs typeface="Arial MT"/>
            </a:endParaRPr>
          </a:p>
          <a:p>
            <a:pPr marL="937894" marR="5080" lvl="2" indent="-136525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Abundant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collagen </a:t>
            </a:r>
            <a:r>
              <a:rPr sz="3000" spc="-8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fibers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Rubbery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matrix</a:t>
            </a:r>
          </a:p>
          <a:p>
            <a:pPr marL="594995" marR="160020" lvl="1" indent="-138430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Entire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fetal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skeleton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hyaline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cartilage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2006422"/>
            <a:ext cx="3651400" cy="344836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3308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363250"/>
            <a:ext cx="7061386" cy="1976182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Elastic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cartilage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Provides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elasticity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Example: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supports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external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ear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210850"/>
            <a:ext cx="4546786" cy="27969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Fibrocartilage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4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Highly</a:t>
            </a:r>
            <a:r>
              <a:rPr sz="3000" spc="-9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compressible</a:t>
            </a:r>
          </a:p>
          <a:p>
            <a:pPr marL="594995" marR="257810" lvl="1" indent="-138430" algn="l" rtl="0">
              <a:lnSpc>
                <a:spcPts val="3229"/>
              </a:lnSpc>
              <a:spcBef>
                <a:spcPts val="15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Example: </a:t>
            </a:r>
            <a:r>
              <a:rPr sz="3000" spc="-5" dirty="0">
                <a:latin typeface="Arial MT"/>
                <a:cs typeface="Arial MT"/>
              </a:rPr>
              <a:t>forms </a:t>
            </a:r>
            <a:r>
              <a:rPr sz="3000" dirty="0">
                <a:latin typeface="Arial MT"/>
                <a:cs typeface="Arial MT"/>
              </a:rPr>
              <a:t> cushion-like </a:t>
            </a:r>
            <a:r>
              <a:rPr sz="3000" spc="-5" dirty="0">
                <a:latin typeface="Arial MT"/>
                <a:cs typeface="Arial MT"/>
              </a:rPr>
              <a:t>discs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between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vertebrae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200" y="1981200"/>
            <a:ext cx="3422649" cy="34861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330825" y="58867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3.18c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20622"/>
            <a:ext cx="5080186" cy="479875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34671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Dense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connective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79900"/>
              </a:lnSpc>
              <a:spcBef>
                <a:spcPts val="175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Main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matrix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element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collagen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fibers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Cells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fibroblasts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Examples</a:t>
            </a:r>
            <a:endParaRPr sz="3000" dirty="0">
              <a:latin typeface="Arial MT"/>
              <a:cs typeface="Arial MT"/>
            </a:endParaRPr>
          </a:p>
          <a:p>
            <a:pPr marL="937894" marR="525145" lvl="2" indent="-142875" algn="l" rtl="0">
              <a:lnSpc>
                <a:spcPts val="2700"/>
              </a:lnSpc>
              <a:spcBef>
                <a:spcPts val="143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5" dirty="0">
                <a:latin typeface="Arial MT"/>
                <a:cs typeface="Arial MT"/>
              </a:rPr>
              <a:t>Tendon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attach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muscle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</a:t>
            </a:r>
            <a:endParaRPr sz="2800" dirty="0">
              <a:latin typeface="Arial MT"/>
              <a:cs typeface="Arial MT"/>
            </a:endParaRPr>
          </a:p>
          <a:p>
            <a:pPr marL="937894" marR="88265" lvl="2" indent="-142875" algn="l" rtl="0">
              <a:lnSpc>
                <a:spcPts val="273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5" dirty="0">
                <a:latin typeface="Arial MT"/>
                <a:cs typeface="Arial MT"/>
              </a:rPr>
              <a:t>Ligaments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–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attach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bone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070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3.18d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21300" y="2082620"/>
            <a:ext cx="3594099" cy="348632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296822"/>
            <a:ext cx="4394386" cy="434580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207645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Areolar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connective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594995" marR="513080" lvl="1" indent="-138430" algn="l" rtl="0">
              <a:lnSpc>
                <a:spcPct val="79500"/>
              </a:lnSpc>
              <a:spcBef>
                <a:spcPts val="177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Most </a:t>
            </a:r>
            <a:r>
              <a:rPr sz="3000" spc="-5" dirty="0">
                <a:latin typeface="Arial MT"/>
                <a:cs typeface="Arial MT"/>
              </a:rPr>
              <a:t>widely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distributed </a:t>
            </a:r>
            <a:r>
              <a:rPr sz="3000" dirty="0">
                <a:latin typeface="Arial MT"/>
                <a:cs typeface="Arial MT"/>
              </a:rPr>
              <a:t> connective</a:t>
            </a:r>
            <a:r>
              <a:rPr sz="3000" spc="-10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Soft,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pliable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endParaRPr sz="3000" dirty="0">
              <a:latin typeface="Arial MT"/>
              <a:cs typeface="Arial MT"/>
            </a:endParaRPr>
          </a:p>
          <a:p>
            <a:pPr marL="594995" marR="600710" lvl="1" indent="-138430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all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fiber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types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Can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soak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up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excess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1412" y="5471033"/>
            <a:ext cx="7232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Arial MT"/>
                <a:cs typeface="Arial MT"/>
              </a:rPr>
              <a:t>fluid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30825" y="57343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3.18e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3000" y="1981200"/>
            <a:ext cx="4038599" cy="378459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372650"/>
            <a:ext cx="4467411" cy="46333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Blood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Blood </a:t>
            </a:r>
            <a:r>
              <a:rPr sz="3000" dirty="0">
                <a:latin typeface="Arial MT"/>
                <a:cs typeface="Arial MT"/>
              </a:rPr>
              <a:t>cells </a:t>
            </a:r>
            <a:r>
              <a:rPr sz="3000" spc="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surrounded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fluid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matrix</a:t>
            </a:r>
          </a:p>
          <a:p>
            <a:pPr marL="594995" marR="366395" lvl="1" indent="-138430" algn="just" rtl="0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Fibers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visible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during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clotting</a:t>
            </a:r>
          </a:p>
          <a:p>
            <a:pPr marL="594995" marR="452120" lvl="1" indent="-138430" algn="just" rtl="0">
              <a:lnSpc>
                <a:spcPts val="3229"/>
              </a:lnSpc>
              <a:spcBef>
                <a:spcPts val="149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Functions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as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transport</a:t>
            </a:r>
            <a:r>
              <a:rPr sz="3000" spc="-10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vehicle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materials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0569" y="1617654"/>
            <a:ext cx="4018688" cy="440175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026025" y="6267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3.18h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087546"/>
            <a:ext cx="6950709" cy="5642186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Adipose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Matrix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areolar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which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fat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globules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predominate</a:t>
            </a:r>
            <a:endParaRPr sz="3000" dirty="0">
              <a:latin typeface="Arial MT"/>
              <a:cs typeface="Arial MT"/>
            </a:endParaRPr>
          </a:p>
          <a:p>
            <a:pPr marL="594995" marR="3194050" lvl="1" indent="-138430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Many cells contain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large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lipid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deposits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Functions</a:t>
            </a:r>
            <a:endParaRPr sz="3000" dirty="0">
              <a:latin typeface="Arial MT"/>
              <a:cs typeface="Arial MT"/>
            </a:endParaRPr>
          </a:p>
          <a:p>
            <a:pPr marL="937894" lvl="2" indent="-149225" algn="l" rtl="0">
              <a:lnSpc>
                <a:spcPct val="100000"/>
              </a:lnSpc>
              <a:spcBef>
                <a:spcPts val="844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600" spc="-5" dirty="0">
                <a:latin typeface="Arial MT"/>
                <a:cs typeface="Arial MT"/>
              </a:rPr>
              <a:t>Insulates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the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body</a:t>
            </a:r>
            <a:endParaRPr sz="2600" dirty="0">
              <a:latin typeface="Arial MT"/>
              <a:cs typeface="Arial MT"/>
            </a:endParaRPr>
          </a:p>
          <a:p>
            <a:pPr marL="937894" lvl="2" indent="-149225" algn="l" rtl="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600" spc="-10" dirty="0">
                <a:latin typeface="Arial MT"/>
                <a:cs typeface="Arial MT"/>
              </a:rPr>
              <a:t>Protects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some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organs</a:t>
            </a:r>
            <a:endParaRPr sz="2600" dirty="0">
              <a:latin typeface="Arial MT"/>
              <a:cs typeface="Arial MT"/>
            </a:endParaRPr>
          </a:p>
          <a:p>
            <a:pPr marL="937894" marR="3293745" lvl="2" indent="-149225" algn="l" rtl="0">
              <a:lnSpc>
                <a:spcPts val="2520"/>
              </a:lnSpc>
              <a:spcBef>
                <a:spcPts val="129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600" spc="-10" dirty="0">
                <a:latin typeface="Arial MT"/>
                <a:cs typeface="Arial MT"/>
              </a:rPr>
              <a:t>Serves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as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site</a:t>
            </a:r>
            <a:r>
              <a:rPr sz="2600" spc="-25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of </a:t>
            </a:r>
            <a:r>
              <a:rPr sz="2600" spc="-710" dirty="0">
                <a:latin typeface="Arial MT"/>
                <a:cs typeface="Arial MT"/>
              </a:rPr>
              <a:t> </a:t>
            </a:r>
            <a:r>
              <a:rPr sz="2600" spc="-5" dirty="0">
                <a:latin typeface="Arial MT"/>
                <a:cs typeface="Arial MT"/>
              </a:rPr>
              <a:t>fuel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storage</a:t>
            </a:r>
          </a:p>
          <a:p>
            <a:pPr marL="4479925" algn="l" rtl="0">
              <a:lnSpc>
                <a:spcPct val="100000"/>
              </a:lnSpc>
              <a:spcBef>
                <a:spcPts val="1255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3.18f</a:t>
            </a:r>
            <a:endParaRPr sz="12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59400" y="2628900"/>
            <a:ext cx="3708399" cy="346709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7194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Connective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1693854"/>
            <a:ext cx="4325328" cy="447199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58614" y="1288884"/>
            <a:ext cx="5004435" cy="5497146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143510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Reticular </a:t>
            </a:r>
            <a:r>
              <a:rPr sz="3400" dirty="0">
                <a:latin typeface="Arial MT"/>
                <a:cs typeface="Arial MT"/>
              </a:rPr>
              <a:t> connective</a:t>
            </a:r>
            <a:r>
              <a:rPr sz="3400" spc="-10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594995" marR="1379220" lvl="1" indent="-144145" algn="l" rtl="0">
              <a:lnSpc>
                <a:spcPts val="2730"/>
              </a:lnSpc>
              <a:spcBef>
                <a:spcPts val="16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Delicate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network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of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interwoven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fibers</a:t>
            </a:r>
            <a:endParaRPr sz="2800" dirty="0">
              <a:latin typeface="Arial MT"/>
              <a:cs typeface="Arial MT"/>
            </a:endParaRPr>
          </a:p>
          <a:p>
            <a:pPr marL="594995" marR="1356360" lvl="1" indent="-144145" algn="l" rtl="0">
              <a:lnSpc>
                <a:spcPct val="80600"/>
              </a:lnSpc>
              <a:spcBef>
                <a:spcPts val="1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Forms </a:t>
            </a:r>
            <a:r>
              <a:rPr sz="2800" dirty="0">
                <a:latin typeface="Arial MT"/>
                <a:cs typeface="Arial MT"/>
              </a:rPr>
              <a:t>stroma 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(internal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supporting </a:t>
            </a:r>
            <a:r>
              <a:rPr sz="2800" spc="-76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network) of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lymphoid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organs</a:t>
            </a:r>
            <a:endParaRPr sz="2800" dirty="0">
              <a:latin typeface="Arial MT"/>
              <a:cs typeface="Arial MT"/>
            </a:endParaRPr>
          </a:p>
          <a:p>
            <a:pPr marL="937894" lvl="2" indent="-142875" algn="l" rtl="0">
              <a:lnSpc>
                <a:spcPct val="100000"/>
              </a:lnSpc>
              <a:spcBef>
                <a:spcPts val="47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5" dirty="0">
                <a:latin typeface="Arial MT"/>
                <a:cs typeface="Arial MT"/>
              </a:rPr>
              <a:t>Lymph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nodes</a:t>
            </a:r>
            <a:endParaRPr sz="2800" dirty="0">
              <a:latin typeface="Arial MT"/>
              <a:cs typeface="Arial MT"/>
            </a:endParaRPr>
          </a:p>
          <a:p>
            <a:pPr marL="937894" lvl="2" indent="-142875" algn="l" rtl="0">
              <a:lnSpc>
                <a:spcPct val="100000"/>
              </a:lnSpc>
              <a:spcBef>
                <a:spcPts val="39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5" dirty="0">
                <a:latin typeface="Arial MT"/>
                <a:cs typeface="Arial MT"/>
              </a:rPr>
              <a:t>Spleen</a:t>
            </a:r>
            <a:endParaRPr sz="2800" dirty="0">
              <a:latin typeface="Arial MT"/>
              <a:cs typeface="Arial MT"/>
            </a:endParaRPr>
          </a:p>
          <a:p>
            <a:pPr marL="937894" lvl="2" indent="-142875" algn="l" rtl="0">
              <a:lnSpc>
                <a:spcPct val="100000"/>
              </a:lnSpc>
              <a:spcBef>
                <a:spcPts val="39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2800" spc="-10" dirty="0">
                <a:latin typeface="Arial MT"/>
                <a:cs typeface="Arial MT"/>
              </a:rPr>
              <a:t>Bone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marrow</a:t>
            </a:r>
          </a:p>
          <a:p>
            <a:pPr marR="5080" algn="l" rtl="0">
              <a:lnSpc>
                <a:spcPct val="100000"/>
              </a:lnSpc>
              <a:spcBef>
                <a:spcPts val="525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3.18g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26897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Muscle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Tissue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018182"/>
            <a:ext cx="6638290" cy="298323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Function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produce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movement</a:t>
            </a:r>
          </a:p>
          <a:p>
            <a:pPr marL="250825" indent="-238760" algn="l" rtl="0">
              <a:lnSpc>
                <a:spcPct val="100000"/>
              </a:lnSpc>
              <a:spcBef>
                <a:spcPts val="9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types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Skeletal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muscle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Cardiac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muscle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Smooth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muscle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368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Chromatin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2088210"/>
            <a:ext cx="7075170" cy="2571858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Composed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DNA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  <a:tab pos="2330450" algn="l"/>
              </a:tabLst>
            </a:pPr>
            <a:r>
              <a:rPr sz="3400" spc="-10" dirty="0">
                <a:latin typeface="Arial MT"/>
                <a:cs typeface="Arial MT"/>
              </a:rPr>
              <a:t>Scattered	throughout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nucleus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Chromatin </a:t>
            </a:r>
            <a:r>
              <a:rPr sz="3400" dirty="0">
                <a:latin typeface="Arial MT"/>
                <a:cs typeface="Arial MT"/>
              </a:rPr>
              <a:t>condenses </a:t>
            </a:r>
            <a:r>
              <a:rPr sz="3400" spc="-5" dirty="0">
                <a:latin typeface="Arial MT"/>
                <a:cs typeface="Arial MT"/>
              </a:rPr>
              <a:t>to </a:t>
            </a:r>
            <a:r>
              <a:rPr sz="3400" spc="-10" dirty="0">
                <a:latin typeface="Arial MT"/>
                <a:cs typeface="Arial MT"/>
              </a:rPr>
              <a:t>form </a:t>
            </a:r>
            <a:r>
              <a:rPr sz="3400" spc="-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chromosomes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when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divides</a:t>
            </a:r>
            <a:endParaRPr sz="3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7885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Muscle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532046"/>
            <a:ext cx="4318186" cy="404739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Skeletal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muscle</a:t>
            </a:r>
          </a:p>
          <a:p>
            <a:pPr marL="594995" marR="615315" lvl="1" indent="-138430" algn="l" rtl="0">
              <a:lnSpc>
                <a:spcPct val="79900"/>
              </a:lnSpc>
              <a:spcBef>
                <a:spcPts val="1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Can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controlled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voluntarily</a:t>
            </a:r>
          </a:p>
          <a:p>
            <a:pPr marL="594995" marR="680085" lvl="1" indent="-138430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Cells attach to </a:t>
            </a:r>
            <a:r>
              <a:rPr sz="3000" dirty="0">
                <a:latin typeface="Arial MT"/>
                <a:cs typeface="Arial MT"/>
              </a:rPr>
              <a:t> connective</a:t>
            </a:r>
            <a:r>
              <a:rPr sz="3000" spc="-10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tissue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Cells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are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striated</a:t>
            </a:r>
          </a:p>
          <a:p>
            <a:pPr marL="594995" marR="5080" lvl="1" indent="-138430" algn="l" rtl="0">
              <a:lnSpc>
                <a:spcPct val="79200"/>
              </a:lnSpc>
              <a:spcBef>
                <a:spcPts val="15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Cells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have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more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than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one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nucleus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7800" y="2057400"/>
            <a:ext cx="3314951" cy="344840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5594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3.19b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7885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Muscle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060453"/>
            <a:ext cx="3888104" cy="5459315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8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Cardiac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muscle</a:t>
            </a:r>
          </a:p>
          <a:p>
            <a:pPr marL="594995" marR="562610" lvl="1" indent="-144145" algn="l" rtl="0">
              <a:lnSpc>
                <a:spcPts val="273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Found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only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the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heart</a:t>
            </a:r>
            <a:endParaRPr sz="2800" dirty="0">
              <a:latin typeface="Arial MT"/>
              <a:cs typeface="Arial MT"/>
            </a:endParaRPr>
          </a:p>
          <a:p>
            <a:pPr marL="594995" marR="188595" lvl="1" indent="-144145" algn="l" rtl="0">
              <a:lnSpc>
                <a:spcPts val="2730"/>
              </a:lnSpc>
              <a:spcBef>
                <a:spcPts val="13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Function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is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to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pump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blood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(involuntary)</a:t>
            </a:r>
          </a:p>
          <a:p>
            <a:pPr marL="594995" marR="5080" lvl="1" indent="-144145" algn="l" rtl="0">
              <a:lnSpc>
                <a:spcPct val="80600"/>
              </a:lnSpc>
              <a:spcBef>
                <a:spcPts val="140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Cells attached to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other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cardiac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muscle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cells </a:t>
            </a:r>
            <a:r>
              <a:rPr sz="2800" spc="-5" dirty="0">
                <a:latin typeface="Arial MT"/>
                <a:cs typeface="Arial MT"/>
              </a:rPr>
              <a:t>at intercalated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disks</a:t>
            </a:r>
            <a:endParaRPr sz="2800" dirty="0">
              <a:latin typeface="Arial MT"/>
              <a:cs typeface="Arial MT"/>
            </a:endParaRPr>
          </a:p>
          <a:p>
            <a:pPr marL="594995" lvl="1" indent="-144780" algn="l" rtl="0">
              <a:lnSpc>
                <a:spcPct val="100000"/>
              </a:lnSpc>
              <a:spcBef>
                <a:spcPts val="7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Cells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are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striated</a:t>
            </a:r>
          </a:p>
          <a:p>
            <a:pPr marL="594995" lvl="1" indent="-144780" algn="l" rtl="0">
              <a:lnSpc>
                <a:spcPct val="100000"/>
              </a:lnSpc>
              <a:spcBef>
                <a:spcPts val="7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2800" spc="-5" dirty="0">
                <a:latin typeface="Arial MT"/>
                <a:cs typeface="Arial MT"/>
              </a:rPr>
              <a:t>One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nucleus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cell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2915" y="2120416"/>
            <a:ext cx="4464259" cy="351838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559425" y="5886704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3.19c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78853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Muscle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Tissue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Types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608246"/>
            <a:ext cx="4775386" cy="424488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Smooth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muscle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Involuntary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muscle</a:t>
            </a:r>
          </a:p>
          <a:p>
            <a:pPr marL="594995" marR="537845" lvl="1" indent="-138430" algn="l" rtl="0">
              <a:lnSpc>
                <a:spcPct val="792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Surrounds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hollow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organs</a:t>
            </a:r>
            <a:endParaRPr sz="3000" dirty="0">
              <a:latin typeface="Arial MT"/>
              <a:cs typeface="Arial MT"/>
            </a:endParaRPr>
          </a:p>
          <a:p>
            <a:pPr marL="594995" marR="44450" lvl="1" indent="-138430" algn="l" rtl="0">
              <a:lnSpc>
                <a:spcPct val="79200"/>
              </a:lnSpc>
              <a:spcBef>
                <a:spcPts val="14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Attached </a:t>
            </a:r>
            <a:r>
              <a:rPr sz="3000" spc="-5" dirty="0">
                <a:latin typeface="Arial MT"/>
                <a:cs typeface="Arial MT"/>
              </a:rPr>
              <a:t>to other </a:t>
            </a:r>
            <a:r>
              <a:rPr sz="3000" dirty="0">
                <a:latin typeface="Arial MT"/>
                <a:cs typeface="Arial MT"/>
              </a:rPr>
              <a:t> smooth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muscle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No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visible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striations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One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nucleus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2133600"/>
            <a:ext cx="3289299" cy="344840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559425" y="5886704"/>
            <a:ext cx="879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3.19a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5502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Nervous</a:t>
            </a:r>
            <a:r>
              <a:rPr b="0" i="0" spc="-9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Tissue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414475"/>
            <a:ext cx="4546786" cy="3279231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60261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Neurons and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nerve</a:t>
            </a:r>
            <a:r>
              <a:rPr sz="3400" spc="-1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support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</a:p>
          <a:p>
            <a:pPr marL="250825" marR="5080" indent="-238760" algn="l" rtl="0">
              <a:lnSpc>
                <a:spcPct val="903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Function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-10" dirty="0">
                <a:latin typeface="Arial MT"/>
                <a:cs typeface="Arial MT"/>
              </a:rPr>
              <a:t>to </a:t>
            </a:r>
            <a:r>
              <a:rPr sz="3400" spc="-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send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impulses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other areas of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Irritability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8200" y="5061794"/>
            <a:ext cx="2556073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495" indent="-138430" algn="l" rtl="0">
              <a:lnSpc>
                <a:spcPct val="100000"/>
              </a:lnSpc>
              <a:spcBef>
                <a:spcPts val="100"/>
              </a:spcBef>
              <a:buClr>
                <a:srgbClr val="FF6600"/>
              </a:buClr>
              <a:buFont typeface="Lucida Sans Unicode"/>
              <a:buChar char="∙"/>
              <a:tabLst>
                <a:tab pos="151130" algn="l"/>
              </a:tabLst>
            </a:pPr>
            <a:r>
              <a:rPr sz="3000" spc="-5" dirty="0">
                <a:latin typeface="Arial MT"/>
                <a:cs typeface="Arial MT"/>
              </a:rPr>
              <a:t>Conductivity</a:t>
            </a:r>
            <a:endParaRPr sz="30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8616" y="1762971"/>
            <a:ext cx="4244207" cy="380915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254625" y="60391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3.20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53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2824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Plasma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dirty="0">
                <a:latin typeface="Arial MT"/>
                <a:cs typeface="Arial MT"/>
              </a:rPr>
              <a:t>Membrane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58614" y="1357782"/>
            <a:ext cx="7360920" cy="4778231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Barrier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contents</a:t>
            </a:r>
          </a:p>
          <a:p>
            <a:pPr marL="250825" indent="-238760" algn="l" rtl="0">
              <a:lnSpc>
                <a:spcPct val="100000"/>
              </a:lnSpc>
              <a:spcBef>
                <a:spcPts val="9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Double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phospholipid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layer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Hydrophilic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heads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Hydrophobic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tails</a:t>
            </a:r>
            <a:endParaRPr sz="30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6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Other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materials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plasma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membrane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Protein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Cholesterol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Glycoproteins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Copyright</a:t>
            </a:r>
            <a:r>
              <a:rPr spc="-15" dirty="0"/>
              <a:t> </a:t>
            </a:r>
            <a:r>
              <a:rPr dirty="0"/>
              <a:t>©</a:t>
            </a:r>
            <a:r>
              <a:rPr spc="-10" dirty="0"/>
              <a:t> </a:t>
            </a:r>
            <a:r>
              <a:rPr dirty="0"/>
              <a:t>2003</a:t>
            </a:r>
            <a:r>
              <a:rPr spc="-10" dirty="0"/>
              <a:t> </a:t>
            </a:r>
            <a:r>
              <a:rPr spc="-5" dirty="0"/>
              <a:t>Pearson</a:t>
            </a:r>
            <a:r>
              <a:rPr spc="-10" dirty="0"/>
              <a:t> </a:t>
            </a:r>
            <a:r>
              <a:rPr spc="-5" dirty="0"/>
              <a:t>Education,</a:t>
            </a:r>
            <a:r>
              <a:rPr spc="-15" dirty="0"/>
              <a:t> </a:t>
            </a:r>
            <a:r>
              <a:rPr dirty="0"/>
              <a:t>Inc.</a:t>
            </a:r>
            <a:r>
              <a:rPr spc="-5" dirty="0"/>
              <a:t> </a:t>
            </a:r>
            <a:r>
              <a:rPr dirty="0"/>
              <a:t>publishing</a:t>
            </a:r>
            <a:r>
              <a:rPr spc="-10" dirty="0"/>
              <a:t> </a:t>
            </a:r>
            <a:r>
              <a:rPr spc="-5" dirty="0"/>
              <a:t>as</a:t>
            </a:r>
            <a:r>
              <a:rPr spc="-10" dirty="0"/>
              <a:t> </a:t>
            </a:r>
            <a:r>
              <a:rPr spc="-5" dirty="0"/>
              <a:t>Benjamin</a:t>
            </a:r>
            <a:r>
              <a:rPr spc="-15" dirty="0"/>
              <a:t> </a:t>
            </a:r>
            <a:r>
              <a:rPr spc="-5" dirty="0"/>
              <a:t>Cummings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2845</Words>
  <Application>Microsoft Office PowerPoint</Application>
  <PresentationFormat>عرض على الشاشة (3:4)‏</PresentationFormat>
  <Paragraphs>544</Paragraphs>
  <Slides>84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84</vt:i4>
      </vt:variant>
    </vt:vector>
  </HeadingPairs>
  <TitlesOfParts>
    <vt:vector size="85" baseType="lpstr">
      <vt:lpstr>Office Theme</vt:lpstr>
      <vt:lpstr>عرض تقديمي في PowerPoint</vt:lpstr>
      <vt:lpstr>Learning Objectives</vt:lpstr>
      <vt:lpstr>Cells and Tissues</vt:lpstr>
      <vt:lpstr>Anatomy of the Cell</vt:lpstr>
      <vt:lpstr>The Nucleus</vt:lpstr>
      <vt:lpstr>Nuclear Membrane</vt:lpstr>
      <vt:lpstr>Nucleoli</vt:lpstr>
      <vt:lpstr>Chromatin</vt:lpstr>
      <vt:lpstr>Plasma Membrane</vt:lpstr>
      <vt:lpstr>Plasma Membrane</vt:lpstr>
      <vt:lpstr>Plasma Membrane Specializations</vt:lpstr>
      <vt:lpstr>Plasma Membrane Specializations</vt:lpstr>
      <vt:lpstr>Cytoplasm</vt:lpstr>
      <vt:lpstr>Cytoplasmic Organelles</vt:lpstr>
      <vt:lpstr>Cytoplasmic Organelles</vt:lpstr>
      <vt:lpstr>Cytoplasmic Organelles</vt:lpstr>
      <vt:lpstr>Cytoplasmic Organelles</vt:lpstr>
      <vt:lpstr>Cytoplasmic Organelles</vt:lpstr>
      <vt:lpstr>Cytoplasmic Organelles</vt:lpstr>
      <vt:lpstr>Cytoplasmic Organelles</vt:lpstr>
      <vt:lpstr>Cytoplasmic Organelles</vt:lpstr>
      <vt:lpstr>Cytoplasmic Organelles</vt:lpstr>
      <vt:lpstr>Cellular Projections</vt:lpstr>
      <vt:lpstr>Cell Diversity</vt:lpstr>
      <vt:lpstr>Cell Diversity</vt:lpstr>
      <vt:lpstr>Cell Diversity</vt:lpstr>
      <vt:lpstr>Cell Diversity</vt:lpstr>
      <vt:lpstr>Cellular Physiology:  Membrane Transport</vt:lpstr>
      <vt:lpstr>Solutions and Transport</vt:lpstr>
      <vt:lpstr>Selective Permeability</vt:lpstr>
      <vt:lpstr>Passive Transport Processes</vt:lpstr>
      <vt:lpstr>Diffusion through the Plasma  Membrane</vt:lpstr>
      <vt:lpstr>Active Transport Processes</vt:lpstr>
      <vt:lpstr>Active Transport Processes</vt:lpstr>
      <vt:lpstr>Active Transport Processes</vt:lpstr>
      <vt:lpstr>Active Transport Processes</vt:lpstr>
      <vt:lpstr>Active Transport Processes</vt:lpstr>
      <vt:lpstr>Active Transport Processes</vt:lpstr>
      <vt:lpstr>Active Transport Processes</vt:lpstr>
      <vt:lpstr>عرض تقديمي في PowerPoint</vt:lpstr>
      <vt:lpstr>Cell Life Cycle</vt:lpstr>
      <vt:lpstr>DNA Replication</vt:lpstr>
      <vt:lpstr>Events of Cell Division</vt:lpstr>
      <vt:lpstr>Stages of Mitosis</vt:lpstr>
      <vt:lpstr>Stages of Mitosis</vt:lpstr>
      <vt:lpstr>Stages of Mitosis</vt:lpstr>
      <vt:lpstr>Stages of Mitosis</vt:lpstr>
      <vt:lpstr>Stages of Mitosis</vt:lpstr>
      <vt:lpstr>Protein Synthesis</vt:lpstr>
      <vt:lpstr>Protein Synthesis</vt:lpstr>
      <vt:lpstr>Role of RNA</vt:lpstr>
      <vt:lpstr>Transcription and Translation</vt:lpstr>
      <vt:lpstr>Protein Synthesis</vt:lpstr>
      <vt:lpstr>Epithelium Characteristics</vt:lpstr>
      <vt:lpstr>Body Tissues</vt:lpstr>
      <vt:lpstr>Epithelial Tissues</vt:lpstr>
      <vt:lpstr>Classification of Epithelium</vt:lpstr>
      <vt:lpstr>Classification of Epithelium</vt:lpstr>
      <vt:lpstr>Simple Epithelium</vt:lpstr>
      <vt:lpstr>Simple Epithelium</vt:lpstr>
      <vt:lpstr>Simple Epithelium</vt:lpstr>
      <vt:lpstr>Simple Epithelium</vt:lpstr>
      <vt:lpstr>Stratified Epithelium</vt:lpstr>
      <vt:lpstr>Stratified Epithelium</vt:lpstr>
      <vt:lpstr>Stratified Epithelium</vt:lpstr>
      <vt:lpstr>Glandular Epithelium</vt:lpstr>
      <vt:lpstr>Connective Tissue</vt:lpstr>
      <vt:lpstr>Connective Tissue Characteristics</vt:lpstr>
      <vt:lpstr>Extracellular Matrix</vt:lpstr>
      <vt:lpstr>Connective Tissue Types</vt:lpstr>
      <vt:lpstr>Connective Tissue Types</vt:lpstr>
      <vt:lpstr>Connective Tissue Types</vt:lpstr>
      <vt:lpstr>Connective Tissue Types</vt:lpstr>
      <vt:lpstr>Connective Tissue Types</vt:lpstr>
      <vt:lpstr>Connective Tissue Types</vt:lpstr>
      <vt:lpstr>Connective Tissue Types</vt:lpstr>
      <vt:lpstr>Connective Tissue Types</vt:lpstr>
      <vt:lpstr>Connective Tissue Types</vt:lpstr>
      <vt:lpstr>Muscle Tissue</vt:lpstr>
      <vt:lpstr>Muscle Tissue Types</vt:lpstr>
      <vt:lpstr>Muscle Tissue Types</vt:lpstr>
      <vt:lpstr>Muscle Tissue Types</vt:lpstr>
      <vt:lpstr>Nervous Tissue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Maher</cp:lastModifiedBy>
  <cp:revision>11</cp:revision>
  <dcterms:created xsi:type="dcterms:W3CDTF">2023-10-01T21:15:45Z</dcterms:created>
  <dcterms:modified xsi:type="dcterms:W3CDTF">2023-10-14T10:20:44Z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2020-12-15T00:00:00Z</vt:filetime>
  </property>
  <property fmtid="{D5CDD505-2E9C-101B-9397-08002B2CF9AE}" pid="3" name="Creator">
    <vt:lpwstr>PDFium</vt:lpwstr>
  </property>
  <property fmtid="{D5CDD505-2E9C-101B-9397-08002B2CF9AE}" pid="4" name="LastSaved">
    <vt:filetime>2020-12-15T00:00:00Z</vt:filetime>
  </property>
</Properties>
</file>