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84" r:id="rId3"/>
    <p:sldId id="283" r:id="rId4"/>
    <p:sldId id="260" r:id="rId5"/>
    <p:sldId id="275" r:id="rId6"/>
    <p:sldId id="274" r:id="rId7"/>
    <p:sldId id="268" r:id="rId8"/>
    <p:sldId id="269" r:id="rId9"/>
    <p:sldId id="270" r:id="rId10"/>
    <p:sldId id="271" r:id="rId11"/>
    <p:sldId id="272" r:id="rId12"/>
    <p:sldId id="259" r:id="rId13"/>
    <p:sldId id="285" r:id="rId14"/>
    <p:sldId id="277" r:id="rId15"/>
    <p:sldId id="279" r:id="rId16"/>
    <p:sldId id="280" r:id="rId17"/>
    <p:sldId id="262" r:id="rId18"/>
    <p:sldId id="263" r:id="rId19"/>
    <p:sldId id="264" r:id="rId20"/>
    <p:sldId id="265" r:id="rId21"/>
    <p:sldId id="266" r:id="rId22"/>
    <p:sldId id="26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3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1D4ED-7AD3-4DEB-8902-D0F2B33EFA6F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AE3D4-1CE8-4A7E-AB05-66C62EB7F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837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9AE3D4-1CE8-4A7E-AB05-66C62EB7FEF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54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47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67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73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270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01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996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340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7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0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4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2644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0BB6F0E-11D3-40DB-BDB4-A57ACE56DC69}" type="datetimeFigureOut">
              <a:rPr lang="en-US" smtClean="0"/>
              <a:t>3/7/2022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CB967F-CC18-4838-B8A6-1D47E04457F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35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radiopaedia.org/articles/quadratus-femoris?lang=us" TargetMode="External"/><Relationship Id="rId3" Type="http://schemas.openxmlformats.org/officeDocument/2006/relationships/hyperlink" Target="https://radiopaedia.org/articles/gluteus-minimus?lang=us" TargetMode="External"/><Relationship Id="rId7" Type="http://schemas.openxmlformats.org/officeDocument/2006/relationships/hyperlink" Target="https://radiopaedia.org/articles/obturator-externus-muscle?lang=us" TargetMode="External"/><Relationship Id="rId2" Type="http://schemas.openxmlformats.org/officeDocument/2006/relationships/hyperlink" Target="https://radiopaedia.org/articles/gluteus-medius-muscle?lang=u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adiopaedia.org/articles/missing?article%5btitle%5d=gemelli&amp;lang=us" TargetMode="External"/><Relationship Id="rId5" Type="http://schemas.openxmlformats.org/officeDocument/2006/relationships/hyperlink" Target="https://radiopaedia.org/articles/obturator-internus?lang=us" TargetMode="External"/><Relationship Id="rId10" Type="http://schemas.openxmlformats.org/officeDocument/2006/relationships/hyperlink" Target="https://radiopaedia.org/articles/iliopsoas-muscle?lang=us" TargetMode="External"/><Relationship Id="rId4" Type="http://schemas.openxmlformats.org/officeDocument/2006/relationships/hyperlink" Target="https://radiopaedia.org/articles/piriformis?lang=us" TargetMode="External"/><Relationship Id="rId9" Type="http://schemas.openxmlformats.org/officeDocument/2006/relationships/hyperlink" Target="https://radiopaedia.org/articles/vastus-lateralis-muscle?lang=us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radiopaedia.org/articles/proximal-femoral-fractures?lang=us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Radiographic anatomy of the </a:t>
            </a:r>
            <a:r>
              <a:rPr lang="en-US" b="1" dirty="0" smtClean="0"/>
              <a:t>femur</a:t>
            </a:r>
            <a:br>
              <a:rPr lang="en-US" b="1" dirty="0" smtClean="0"/>
            </a:br>
            <a:r>
              <a:rPr lang="de-DE" sz="2700" b="1" dirty="0" smtClean="0"/>
              <a:t>Dr Zaid Saad Madhi</a:t>
            </a:r>
            <a:br>
              <a:rPr lang="de-DE" sz="2700" b="1" dirty="0" smtClean="0"/>
            </a:br>
            <a:r>
              <a:rPr lang="de-DE" sz="2700" b="1" dirty="0" smtClean="0"/>
              <a:t>Trauma and orthopedics surgery</a:t>
            </a:r>
            <a:r>
              <a:rPr lang="en-US" sz="2700" b="1" dirty="0" smtClean="0"/>
              <a:t>    </a:t>
            </a:r>
            <a:r>
              <a:rPr lang="en-US" b="1" dirty="0"/>
              <a:t/>
            </a:r>
            <a:br>
              <a:rPr lang="en-US" b="1" dirty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6605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249" y="258805"/>
            <a:ext cx="7547502" cy="634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40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57" y="420363"/>
            <a:ext cx="8455885" cy="601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1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Ossification of the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4800600"/>
          </a:xfrm>
        </p:spPr>
        <p:txBody>
          <a:bodyPr>
            <a:normAutofit/>
          </a:bodyPr>
          <a:lstStyle/>
          <a:p>
            <a:r>
              <a:rPr lang="en-US" dirty="0"/>
              <a:t>The primary center in the shaft appears in the seventh fetal week</a:t>
            </a:r>
          </a:p>
          <a:p>
            <a:r>
              <a:rPr lang="en-US" dirty="0"/>
              <a:t> A secondary center is present in the lower femur at birth </a:t>
            </a:r>
            <a:r>
              <a:rPr lang="en-US" dirty="0">
                <a:solidFill>
                  <a:srgbClr val="FF0000"/>
                </a:solidFill>
              </a:rPr>
              <a:t>(this is a reliable indicator that the fetus is full term) </a:t>
            </a:r>
            <a:r>
              <a:rPr lang="en-US" dirty="0"/>
              <a:t>and another appears in the head between 6 months and 1 year of age</a:t>
            </a:r>
          </a:p>
          <a:p>
            <a:r>
              <a:rPr lang="en-US" dirty="0"/>
              <a:t> Secondary centers appear in the </a:t>
            </a:r>
            <a:r>
              <a:rPr lang="en-US" dirty="0">
                <a:solidFill>
                  <a:srgbClr val="FF0000"/>
                </a:solidFill>
              </a:rPr>
              <a:t>greater trochanter at 4 years </a:t>
            </a:r>
            <a:r>
              <a:rPr lang="en-US" dirty="0"/>
              <a:t>and in the </a:t>
            </a:r>
            <a:r>
              <a:rPr lang="en-US" dirty="0">
                <a:solidFill>
                  <a:srgbClr val="FF0000"/>
                </a:solidFill>
              </a:rPr>
              <a:t>lesser trochanter at 8 years </a:t>
            </a:r>
            <a:r>
              <a:rPr lang="en-US" dirty="0"/>
              <a:t>of age</a:t>
            </a:r>
          </a:p>
          <a:p>
            <a:r>
              <a:rPr lang="en-US" dirty="0"/>
              <a:t> </a:t>
            </a:r>
            <a:r>
              <a:rPr lang="en-US" b="1" dirty="0"/>
              <a:t>All fuse </a:t>
            </a:r>
            <a:r>
              <a:rPr lang="en-US" dirty="0"/>
              <a:t>at 18 – 20 years of age </a:t>
            </a:r>
          </a:p>
        </p:txBody>
      </p:sp>
    </p:spTree>
    <p:extLst>
      <p:ext uri="{BB962C8B-B14F-4D97-AF65-F5344CB8AC3E}">
        <p14:creationId xmlns:p14="http://schemas.microsoft.com/office/powerpoint/2010/main" val="59225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811"/>
    </mc:Choice>
    <mc:Fallback xmlns="">
      <p:transition spd="slow" advTm="9981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272" y="228600"/>
            <a:ext cx="7290054" cy="1066800"/>
          </a:xfrm>
        </p:spPr>
        <p:txBody>
          <a:bodyPr/>
          <a:lstStyle/>
          <a:p>
            <a:r>
              <a:rPr lang="en-US" dirty="0"/>
              <a:t>Ossification of the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295400"/>
            <a:ext cx="3566160" cy="5013960"/>
          </a:xfrm>
        </p:spPr>
        <p:txBody>
          <a:bodyPr>
            <a:normAutofit/>
          </a:bodyPr>
          <a:lstStyle/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The primary center in the shaft appears in the seventh fetal week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A secondary center is present in the lower femur at birth </a:t>
            </a:r>
            <a:r>
              <a:rPr lang="en-US" dirty="0">
                <a:solidFill>
                  <a:srgbClr val="FF0000"/>
                </a:solidFill>
              </a:rPr>
              <a:t>(this is a reliable indicator that the fetus is full term) </a:t>
            </a:r>
            <a:r>
              <a:rPr lang="en-US" dirty="0">
                <a:solidFill>
                  <a:prstClr val="black"/>
                </a:solidFill>
              </a:rPr>
              <a:t>and another appears in the head between 6 months and 1 year of age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Secondary centers appear in the </a:t>
            </a:r>
            <a:r>
              <a:rPr lang="en-US" dirty="0">
                <a:solidFill>
                  <a:srgbClr val="FF0000"/>
                </a:solidFill>
              </a:rPr>
              <a:t>greater trochanter at 4 years </a:t>
            </a:r>
            <a:r>
              <a:rPr lang="en-US" dirty="0">
                <a:solidFill>
                  <a:prstClr val="black"/>
                </a:solidFill>
              </a:rPr>
              <a:t>and in the </a:t>
            </a:r>
            <a:r>
              <a:rPr lang="en-US" dirty="0">
                <a:solidFill>
                  <a:srgbClr val="FF0000"/>
                </a:solidFill>
              </a:rPr>
              <a:t>lesser trochanter at 8 years </a:t>
            </a:r>
            <a:r>
              <a:rPr lang="en-US" dirty="0">
                <a:solidFill>
                  <a:prstClr val="black"/>
                </a:solidFill>
              </a:rPr>
              <a:t>of age</a:t>
            </a:r>
          </a:p>
          <a:p>
            <a:pPr lvl="0">
              <a:buClr>
                <a:srgbClr val="1CADE4"/>
              </a:buClr>
            </a:pP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prstClr val="black"/>
                </a:solidFill>
              </a:rPr>
              <a:t>All fuse </a:t>
            </a:r>
            <a:r>
              <a:rPr lang="en-US" dirty="0">
                <a:solidFill>
                  <a:prstClr val="black"/>
                </a:solidFill>
              </a:rPr>
              <a:t>at 18 – 20 years of age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371600"/>
            <a:ext cx="4492558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96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85800"/>
            <a:ext cx="8156206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9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57200"/>
            <a:ext cx="7924800" cy="611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7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24317"/>
            <a:ext cx="7848600" cy="6068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3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Muscle of the femur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>
                <a:hlinkClick r:id="rId2"/>
              </a:rPr>
              <a:t>gluteus </a:t>
            </a:r>
            <a:r>
              <a:rPr lang="en-US" u="sng" dirty="0" err="1">
                <a:hlinkClick r:id="rId2"/>
              </a:rPr>
              <a:t>medius</a:t>
            </a:r>
            <a:endParaRPr lang="en-US" dirty="0"/>
          </a:p>
          <a:p>
            <a:r>
              <a:rPr lang="en-US" dirty="0">
                <a:hlinkClick r:id="rId3"/>
              </a:rPr>
              <a:t>gluteus </a:t>
            </a:r>
            <a:r>
              <a:rPr lang="en-US" dirty="0" err="1">
                <a:hlinkClick r:id="rId3"/>
              </a:rPr>
              <a:t>minimus</a:t>
            </a:r>
            <a:endParaRPr lang="en-US" dirty="0"/>
          </a:p>
          <a:p>
            <a:r>
              <a:rPr lang="en-US" dirty="0" err="1">
                <a:hlinkClick r:id="rId4"/>
              </a:rPr>
              <a:t>piriformis</a:t>
            </a:r>
            <a:endParaRPr lang="en-US" dirty="0"/>
          </a:p>
          <a:p>
            <a:r>
              <a:rPr lang="en-US" dirty="0" err="1">
                <a:hlinkClick r:id="rId5"/>
              </a:rPr>
              <a:t>obturator</a:t>
            </a:r>
            <a:r>
              <a:rPr lang="en-US" dirty="0">
                <a:hlinkClick r:id="rId5"/>
              </a:rPr>
              <a:t> </a:t>
            </a:r>
            <a:r>
              <a:rPr lang="en-US" dirty="0" err="1">
                <a:hlinkClick r:id="rId5"/>
              </a:rPr>
              <a:t>internus</a:t>
            </a:r>
            <a:endParaRPr lang="en-US" dirty="0"/>
          </a:p>
          <a:p>
            <a:r>
              <a:rPr lang="en-US" dirty="0" err="1">
                <a:hlinkClick r:id="rId6"/>
              </a:rPr>
              <a:t>gemelli</a:t>
            </a:r>
            <a:endParaRPr lang="en-US" dirty="0"/>
          </a:p>
          <a:p>
            <a:r>
              <a:rPr lang="en-US" dirty="0" err="1">
                <a:hlinkClick r:id="rId7"/>
              </a:rPr>
              <a:t>obturator</a:t>
            </a:r>
            <a:r>
              <a:rPr lang="en-US" dirty="0">
                <a:hlinkClick r:id="rId7"/>
              </a:rPr>
              <a:t> </a:t>
            </a:r>
            <a:r>
              <a:rPr lang="en-US" dirty="0" err="1">
                <a:hlinkClick r:id="rId7"/>
              </a:rPr>
              <a:t>externus</a:t>
            </a:r>
            <a:endParaRPr lang="en-US" dirty="0"/>
          </a:p>
          <a:p>
            <a:r>
              <a:rPr lang="en-US" dirty="0" err="1">
                <a:hlinkClick r:id="rId8"/>
              </a:rPr>
              <a:t>quadratus</a:t>
            </a:r>
            <a:r>
              <a:rPr lang="en-US" dirty="0">
                <a:hlinkClick r:id="rId8"/>
              </a:rPr>
              <a:t> </a:t>
            </a:r>
            <a:r>
              <a:rPr lang="en-US" dirty="0" err="1">
                <a:hlinkClick r:id="rId8"/>
              </a:rPr>
              <a:t>femoris</a:t>
            </a:r>
            <a:endParaRPr lang="en-US" dirty="0"/>
          </a:p>
          <a:p>
            <a:r>
              <a:rPr lang="en-US" dirty="0" err="1">
                <a:hlinkClick r:id="rId9" tooltip="Vastus lateralis muscle"/>
              </a:rPr>
              <a:t>vastus</a:t>
            </a:r>
            <a:r>
              <a:rPr lang="en-US" dirty="0">
                <a:hlinkClick r:id="rId9" tooltip="Vastus lateralis muscle"/>
              </a:rPr>
              <a:t> </a:t>
            </a:r>
            <a:r>
              <a:rPr lang="en-US" dirty="0" err="1">
                <a:hlinkClick r:id="rId9" tooltip="Vastus lateralis muscle"/>
              </a:rPr>
              <a:t>lateralis</a:t>
            </a:r>
            <a:endParaRPr lang="en-US" dirty="0"/>
          </a:p>
          <a:p>
            <a:r>
              <a:rPr lang="en-US" dirty="0" err="1">
                <a:hlinkClick r:id="rId10"/>
              </a:rPr>
              <a:t>iliopsoas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18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12"/>
    </mc:Choice>
    <mc:Fallback xmlns="">
      <p:transition spd="slow" advTm="69812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5" t="9173" r="34656" b="5948"/>
          <a:stretch/>
        </p:blipFill>
        <p:spPr bwMode="auto">
          <a:xfrm>
            <a:off x="533400" y="381000"/>
            <a:ext cx="8249265" cy="6209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981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737"/>
    </mc:Choice>
    <mc:Fallback xmlns="">
      <p:transition spd="slow" advTm="67737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7" t="13750" r="18360" b="14920"/>
          <a:stretch/>
        </p:blipFill>
        <p:spPr bwMode="auto">
          <a:xfrm>
            <a:off x="76200" y="228600"/>
            <a:ext cx="89916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490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321"/>
    </mc:Choice>
    <mc:Fallback xmlns="">
      <p:transition spd="slow" advTm="13632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9229" y="304800"/>
            <a:ext cx="7290054" cy="862584"/>
          </a:xfrm>
        </p:spPr>
        <p:txBody>
          <a:bodyPr/>
          <a:lstStyle/>
          <a:p>
            <a:r>
              <a:rPr lang="en-US" dirty="0"/>
              <a:t>The femur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1167384"/>
            <a:ext cx="3566160" cy="5141976"/>
          </a:xfrm>
        </p:spPr>
        <p:txBody>
          <a:bodyPr>
            <a:normAutofit/>
          </a:bodyPr>
          <a:lstStyle/>
          <a:p>
            <a:r>
              <a:rPr lang="en-US" dirty="0"/>
              <a:t>The femur is the longest and the strongest bone of the body. </a:t>
            </a:r>
          </a:p>
          <a:p>
            <a:r>
              <a:rPr lang="en-US" dirty="0"/>
              <a:t>It has a head, neck, shaft and an expanded lower end.</a:t>
            </a:r>
          </a:p>
          <a:p>
            <a:r>
              <a:rPr lang="en-US" dirty="0"/>
              <a:t>The head is more than half of a sphere and is directed upwards, medially and forwards.</a:t>
            </a:r>
          </a:p>
          <a:p>
            <a:r>
              <a:rPr lang="en-US" dirty="0"/>
              <a:t>The head of the femur articulates with the acetabulum of the pelvis to create the hip joint.</a:t>
            </a:r>
          </a:p>
          <a:p>
            <a:r>
              <a:rPr lang="en-US" dirty="0"/>
              <a:t>It is intra-articular and covered with cartilage apart from a central pit called the fovea, where the </a:t>
            </a:r>
            <a:r>
              <a:rPr lang="en-US" dirty="0" err="1"/>
              <a:t>ligamentum</a:t>
            </a:r>
            <a:r>
              <a:rPr lang="en-US" dirty="0"/>
              <a:t> </a:t>
            </a:r>
            <a:r>
              <a:rPr lang="en-US" dirty="0" err="1"/>
              <a:t>teres</a:t>
            </a:r>
            <a:r>
              <a:rPr lang="en-US" dirty="0"/>
              <a:t> is attached </a:t>
            </a:r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524000"/>
            <a:ext cx="4194175" cy="443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12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Fracture of the femur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950" y="1905000"/>
            <a:ext cx="8477250" cy="4724400"/>
          </a:xfrm>
        </p:spPr>
        <p:txBody>
          <a:bodyPr>
            <a:normAutofit/>
          </a:bodyPr>
          <a:lstStyle/>
          <a:p>
            <a:r>
              <a:rPr lang="en-US" b="1" dirty="0"/>
              <a:t>Femoral neck fracture</a:t>
            </a:r>
          </a:p>
          <a:p>
            <a:r>
              <a:rPr lang="en-US" dirty="0"/>
              <a:t>Femoral neck fractures are a subset of </a:t>
            </a:r>
            <a:r>
              <a:rPr lang="en-US" dirty="0">
                <a:hlinkClick r:id="rId2"/>
              </a:rPr>
              <a:t>proximal femoral fractures</a:t>
            </a:r>
            <a:r>
              <a:rPr lang="en-US" dirty="0"/>
              <a:t>. The femoral neck is the weakest part of the femur. </a:t>
            </a:r>
          </a:p>
          <a:p>
            <a:r>
              <a:rPr lang="en-US" dirty="0">
                <a:solidFill>
                  <a:srgbClr val="FF0000"/>
                </a:solidFill>
              </a:rPr>
              <a:t>Since disruption of blood supply to the femoral head is dependent on the type of fracture </a:t>
            </a:r>
            <a:r>
              <a:rPr lang="en-US" dirty="0"/>
              <a:t>and causes significant morbidity, the diagnosis and classification of these fractures is important. </a:t>
            </a:r>
          </a:p>
          <a:p>
            <a:r>
              <a:rPr lang="en-US" b="1" u="sng" dirty="0"/>
              <a:t>There are three types:</a:t>
            </a:r>
          </a:p>
          <a:p>
            <a:r>
              <a:rPr lang="en-US" dirty="0" err="1"/>
              <a:t>S</a:t>
            </a:r>
            <a:r>
              <a:rPr lang="en-US" dirty="0" err="1" smtClean="0"/>
              <a:t>ubcapital</a:t>
            </a:r>
            <a:r>
              <a:rPr lang="en-US" dirty="0"/>
              <a:t>: femoral head/neck junction</a:t>
            </a:r>
          </a:p>
          <a:p>
            <a:r>
              <a:rPr lang="en-US" dirty="0" err="1"/>
              <a:t>T</a:t>
            </a:r>
            <a:r>
              <a:rPr lang="en-US" dirty="0" err="1" smtClean="0"/>
              <a:t>ranscervical</a:t>
            </a:r>
            <a:r>
              <a:rPr lang="en-US" dirty="0"/>
              <a:t>: </a:t>
            </a:r>
            <a:r>
              <a:rPr lang="en-US" dirty="0" err="1"/>
              <a:t>midportion</a:t>
            </a:r>
            <a:r>
              <a:rPr lang="en-US" dirty="0"/>
              <a:t> of femoral neck</a:t>
            </a:r>
          </a:p>
          <a:p>
            <a:r>
              <a:rPr lang="en-US" dirty="0" err="1"/>
              <a:t>B</a:t>
            </a:r>
            <a:r>
              <a:rPr lang="en-US" dirty="0" err="1" smtClean="0"/>
              <a:t>asicervical</a:t>
            </a:r>
            <a:r>
              <a:rPr lang="en-US" dirty="0"/>
              <a:t>: base of femoral neck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10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271"/>
    </mc:Choice>
    <mc:Fallback xmlns="">
      <p:transition spd="slow" advTm="16727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153400" cy="559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60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447"/>
    </mc:Choice>
    <mc:Fallback xmlns="">
      <p:transition spd="slow" advTm="74447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87630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276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61"/>
    </mc:Choice>
    <mc:Fallback xmlns="">
      <p:transition spd="slow" advTm="3286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457200"/>
            <a:ext cx="3566160" cy="5852160"/>
          </a:xfrm>
        </p:spPr>
        <p:txBody>
          <a:bodyPr>
            <a:normAutofit/>
          </a:bodyPr>
          <a:lstStyle/>
          <a:p>
            <a:r>
              <a:rPr lang="en-US" dirty="0"/>
              <a:t>The neck of the femur is about 5 cm long and forms an angle of 125° in females to 130° in males with the shaft.</a:t>
            </a:r>
          </a:p>
          <a:p>
            <a:r>
              <a:rPr lang="en-US" dirty="0"/>
              <a:t>It is also </a:t>
            </a:r>
            <a:r>
              <a:rPr lang="en-US" dirty="0" err="1"/>
              <a:t>anteverted</a:t>
            </a:r>
            <a:r>
              <a:rPr lang="en-US" dirty="0"/>
              <a:t>, that is, it is directed anteriorly at an angle of about 10° with the sagittal plane.</a:t>
            </a:r>
          </a:p>
          <a:p>
            <a:r>
              <a:rPr lang="en-US" dirty="0"/>
              <a:t>The lower end of the femur is expanded into two prominent condyles united</a:t>
            </a:r>
            <a:r>
              <a:rPr lang="en-US" dirty="0">
                <a:solidFill>
                  <a:srgbClr val="FF0000"/>
                </a:solidFill>
              </a:rPr>
              <a:t> anteriorly as the patellar surface</a:t>
            </a:r>
            <a:r>
              <a:rPr lang="en-US" dirty="0"/>
              <a:t>, but separated posteriorly by a deep </a:t>
            </a:r>
            <a:r>
              <a:rPr lang="en-US" dirty="0" err="1"/>
              <a:t>intercondylar</a:t>
            </a:r>
            <a:r>
              <a:rPr lang="en-US" dirty="0"/>
              <a:t> notch.</a:t>
            </a:r>
          </a:p>
          <a:p>
            <a:r>
              <a:rPr lang="en-US" dirty="0"/>
              <a:t>The most prominent parts of each condyle are called the medial and lateral epicondyles.</a:t>
            </a:r>
          </a:p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71816"/>
            <a:ext cx="3819717" cy="6422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3" t="17641" r="43539" b="9577"/>
          <a:stretch/>
        </p:blipFill>
        <p:spPr bwMode="auto">
          <a:xfrm>
            <a:off x="441278" y="265539"/>
            <a:ext cx="8001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urved Left Arrow 10"/>
          <p:cNvSpPr/>
          <p:nvPr/>
        </p:nvSpPr>
        <p:spPr>
          <a:xfrm rot="16049548">
            <a:off x="3623859" y="63337"/>
            <a:ext cx="381000" cy="9204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3421626" y="990600"/>
            <a:ext cx="4572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645310" y="990600"/>
            <a:ext cx="457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33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701"/>
    </mc:Choice>
    <mc:Fallback xmlns="">
      <p:transition spd="slow" advTm="9870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 and Lateral </a:t>
            </a:r>
            <a:r>
              <a:rPr lang="en-US" dirty="0"/>
              <a:t>view of the femur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13627" y="2286000"/>
            <a:ext cx="3274971" cy="402272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92625" y="2571421"/>
            <a:ext cx="3565525" cy="345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9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B8310C"/>
                </a:solidFill>
                <a:latin typeface="Algerian" panose="04020705040A02060702" pitchFamily="82" charset="0"/>
                <a:cs typeface="Aharoni" pitchFamily="2" charset="-79"/>
              </a:rPr>
              <a:t>Developmental dysplasia of the hip (DDH)</a:t>
            </a:r>
            <a:endParaRPr lang="en-US" sz="3600" dirty="0" smtClean="0"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9600" y="2209800"/>
            <a:ext cx="8001000" cy="403225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E7E6E6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Previously known as congenital dislocation of the hip (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CDH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). </a:t>
            </a:r>
          </a:p>
          <a:p>
            <a:pPr marL="0" marR="0" lvl="0" indent="0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Now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DDH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because it comprises a spectrum of disorders ranging from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acetabular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dysplasia without dislocation to instability ( dislocation or subluxation),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the unstable hip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could be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reduced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but it is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dislocatable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 or it is </a:t>
            </a:r>
            <a:r>
              <a:rPr kumimoji="0" lang="en-US" sz="3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dislocated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which is either reducible or irreducible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772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363" y="645935"/>
            <a:ext cx="6017274" cy="556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0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0"/>
            <a:ext cx="8824716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31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95" y="508763"/>
            <a:ext cx="8236410" cy="584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3535</TotalTime>
  <Words>430</Words>
  <Application>Microsoft Office PowerPoint</Application>
  <PresentationFormat>On-screen Show (4:3)</PresentationFormat>
  <Paragraphs>44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Aharoni</vt:lpstr>
      <vt:lpstr>Algerian</vt:lpstr>
      <vt:lpstr>Arial</vt:lpstr>
      <vt:lpstr>Calibri</vt:lpstr>
      <vt:lpstr>Times New Roman</vt:lpstr>
      <vt:lpstr>Tw Cen MT</vt:lpstr>
      <vt:lpstr>Tw Cen MT Condensed</vt:lpstr>
      <vt:lpstr>Wingdings 3</vt:lpstr>
      <vt:lpstr>Integral</vt:lpstr>
      <vt:lpstr>Radiographic anatomy of the femur Dr Zaid Saad Madhi Trauma and orthopedics surgery     </vt:lpstr>
      <vt:lpstr>The femur</vt:lpstr>
      <vt:lpstr>PowerPoint Presentation</vt:lpstr>
      <vt:lpstr>PowerPoint Presentation</vt:lpstr>
      <vt:lpstr>AP and Lateral view of the femur </vt:lpstr>
      <vt:lpstr>Developmental dysplasia of the hip (DDH)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Ossification of the femur</vt:lpstr>
      <vt:lpstr>Ossification of the femur</vt:lpstr>
      <vt:lpstr>PowerPoint Presentation</vt:lpstr>
      <vt:lpstr>PowerPoint Presentation</vt:lpstr>
      <vt:lpstr>PowerPoint Presentation</vt:lpstr>
      <vt:lpstr>Muscle of the femur </vt:lpstr>
      <vt:lpstr>PowerPoint Presentation</vt:lpstr>
      <vt:lpstr>PowerPoint Presentation</vt:lpstr>
      <vt:lpstr>Fracture of the femur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Bones of lower limb by Alyaa Raheem</dc:title>
  <dc:creator>Alyaa</dc:creator>
  <cp:lastModifiedBy>Microsoft account</cp:lastModifiedBy>
  <cp:revision>48</cp:revision>
  <dcterms:created xsi:type="dcterms:W3CDTF">2020-04-02T07:22:22Z</dcterms:created>
  <dcterms:modified xsi:type="dcterms:W3CDTF">2022-03-07T08:51:52Z</dcterms:modified>
</cp:coreProperties>
</file>