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4" r:id="rId15"/>
    <p:sldId id="27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548F5-FAD7-473B-BFB0-2B1F92B5363D}" type="datetimeFigureOut">
              <a:rPr lang="en-US" smtClean="0"/>
              <a:t>5/7/2022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82445-9D0B-446C-AB14-46B1C9843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932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548F5-FAD7-473B-BFB0-2B1F92B5363D}" type="datetimeFigureOut">
              <a:rPr lang="en-US" smtClean="0"/>
              <a:t>5/7/2022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82445-9D0B-446C-AB14-46B1C9843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287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548F5-FAD7-473B-BFB0-2B1F92B5363D}" type="datetimeFigureOut">
              <a:rPr lang="en-US" smtClean="0"/>
              <a:t>5/7/2022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82445-9D0B-446C-AB14-46B1C9843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698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548F5-FAD7-473B-BFB0-2B1F92B5363D}" type="datetimeFigureOut">
              <a:rPr lang="en-US" smtClean="0"/>
              <a:t>5/7/2022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82445-9D0B-446C-AB14-46B1C9843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059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548F5-FAD7-473B-BFB0-2B1F92B5363D}" type="datetimeFigureOut">
              <a:rPr lang="en-US" smtClean="0"/>
              <a:t>5/7/2022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82445-9D0B-446C-AB14-46B1C9843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561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548F5-FAD7-473B-BFB0-2B1F92B5363D}" type="datetimeFigureOut">
              <a:rPr lang="en-US" smtClean="0"/>
              <a:t>5/7/2022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82445-9D0B-446C-AB14-46B1C9843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215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548F5-FAD7-473B-BFB0-2B1F92B5363D}" type="datetimeFigureOut">
              <a:rPr lang="en-US" smtClean="0"/>
              <a:t>5/7/2022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82445-9D0B-446C-AB14-46B1C9843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43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548F5-FAD7-473B-BFB0-2B1F92B5363D}" type="datetimeFigureOut">
              <a:rPr lang="en-US" smtClean="0"/>
              <a:t>5/7/2022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82445-9D0B-446C-AB14-46B1C9843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080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548F5-FAD7-473B-BFB0-2B1F92B5363D}" type="datetimeFigureOut">
              <a:rPr lang="en-US" smtClean="0"/>
              <a:t>5/7/2022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82445-9D0B-446C-AB14-46B1C9843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542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548F5-FAD7-473B-BFB0-2B1F92B5363D}" type="datetimeFigureOut">
              <a:rPr lang="en-US" smtClean="0"/>
              <a:t>5/7/2022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82445-9D0B-446C-AB14-46B1C9843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993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548F5-FAD7-473B-BFB0-2B1F92B5363D}" type="datetimeFigureOut">
              <a:rPr lang="en-US" smtClean="0"/>
              <a:t>5/7/2022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82445-9D0B-446C-AB14-46B1C9843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602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7548F5-FAD7-473B-BFB0-2B1F92B5363D}" type="datetimeFigureOut">
              <a:rPr lang="en-US" smtClean="0"/>
              <a:t>5/7/2022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482445-9D0B-446C-AB14-46B1C9843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384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The Ankle Joint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Dr.Zaid saad Al-Nasrawi</a:t>
            </a:r>
          </a:p>
          <a:p>
            <a:r>
              <a:rPr lang="de-DE" dirty="0" smtClean="0"/>
              <a:t>Trauma and Orthopedics surgery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0936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Trimalleolar</a:t>
            </a:r>
            <a:r>
              <a:rPr lang="en-US" dirty="0" smtClean="0"/>
              <a:t> fracture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  <a:latin typeface="Revival565BT-Roman"/>
              </a:rPr>
              <a:t>The term </a:t>
            </a:r>
            <a:r>
              <a:rPr lang="en-US" b="1" dirty="0" err="1">
                <a:solidFill>
                  <a:srgbClr val="000000"/>
                </a:solidFill>
                <a:latin typeface="Revival565BT-Bold"/>
              </a:rPr>
              <a:t>trimalleolar</a:t>
            </a:r>
            <a:r>
              <a:rPr lang="en-US" b="1" dirty="0">
                <a:solidFill>
                  <a:srgbClr val="000000"/>
                </a:solidFill>
                <a:latin typeface="Revival565BT-Bold"/>
              </a:rPr>
              <a:t> fracture </a:t>
            </a:r>
            <a:r>
              <a:rPr lang="en-US" dirty="0">
                <a:solidFill>
                  <a:srgbClr val="000000"/>
                </a:solidFill>
                <a:latin typeface="Revival565BT-Roman"/>
              </a:rPr>
              <a:t>is sometimes used, although there are only two malleoli The third ‘ malleolus ’ is the </a:t>
            </a:r>
            <a:r>
              <a:rPr lang="en-US" dirty="0" smtClean="0">
                <a:solidFill>
                  <a:srgbClr val="000000"/>
                </a:solidFill>
                <a:latin typeface="Revival565BT-Roman"/>
              </a:rPr>
              <a:t>posterior </a:t>
            </a:r>
            <a:r>
              <a:rPr lang="en-US" dirty="0">
                <a:solidFill>
                  <a:srgbClr val="000000"/>
                </a:solidFill>
                <a:latin typeface="Revival565BT-Roman"/>
              </a:rPr>
              <a:t>lip of the </a:t>
            </a:r>
            <a:r>
              <a:rPr lang="en-US" dirty="0" err="1">
                <a:solidFill>
                  <a:srgbClr val="000000"/>
                </a:solidFill>
                <a:latin typeface="Revival565BT-Roman"/>
              </a:rPr>
              <a:t>tibial</a:t>
            </a:r>
            <a:r>
              <a:rPr lang="en-US" dirty="0">
                <a:solidFill>
                  <a:srgbClr val="000000"/>
                </a:solidFill>
                <a:latin typeface="Revival565BT-Roman"/>
              </a:rPr>
              <a:t> articular surface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895170" y="1550372"/>
            <a:ext cx="6127371" cy="4626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711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6003"/>
          </a:xfrm>
        </p:spPr>
        <p:txBody>
          <a:bodyPr/>
          <a:lstStyle/>
          <a:p>
            <a:r>
              <a:rPr lang="en-US" dirty="0" smtClean="0">
                <a:solidFill>
                  <a:srgbClr val="000000"/>
                </a:solidFill>
                <a:latin typeface="HelveticaNeue-Medium"/>
              </a:rPr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119116"/>
            <a:ext cx="5239044" cy="5057847"/>
          </a:xfrm>
        </p:spPr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r>
              <a:rPr lang="en-US" b="1" dirty="0">
                <a:solidFill>
                  <a:srgbClr val="000000"/>
                </a:solidFill>
                <a:latin typeface="HelveticaNeue-Medium"/>
              </a:rPr>
              <a:t>Arthrography</a:t>
            </a:r>
            <a:endParaRPr lang="en-US" b="1" dirty="0"/>
          </a:p>
          <a:p>
            <a:r>
              <a:rPr lang="en-US" dirty="0" smtClean="0"/>
              <a:t>The </a:t>
            </a:r>
            <a:r>
              <a:rPr lang="en-US" dirty="0"/>
              <a:t>synovial cavity is outlined by injection of contrast and the integrity of the medial and lateral ligaments can be assessed The normal articular surfaces are seen to be smooth and </a:t>
            </a:r>
            <a:r>
              <a:rPr lang="en-US" dirty="0" smtClean="0"/>
              <a:t>parallel </a:t>
            </a:r>
          </a:p>
          <a:p>
            <a:endParaRPr lang="en-US" dirty="0"/>
          </a:p>
          <a:p>
            <a:r>
              <a:rPr lang="en-US" b="1" dirty="0">
                <a:solidFill>
                  <a:srgbClr val="000000"/>
                </a:solidFill>
                <a:latin typeface="HelveticaNeue-Medium"/>
              </a:rPr>
              <a:t>Computed tomography</a:t>
            </a:r>
            <a:endParaRPr lang="en-US" b="1" dirty="0" smtClean="0"/>
          </a:p>
          <a:p>
            <a:r>
              <a:rPr lang="en-US" sz="2400" dirty="0" smtClean="0">
                <a:solidFill>
                  <a:srgbClr val="000000"/>
                </a:solidFill>
                <a:latin typeface="Revival565BT-Roman"/>
              </a:rPr>
              <a:t>This </a:t>
            </a:r>
            <a:r>
              <a:rPr lang="en-US" sz="2400" dirty="0">
                <a:solidFill>
                  <a:srgbClr val="000000"/>
                </a:solidFill>
                <a:latin typeface="Revival565BT-Roman"/>
              </a:rPr>
              <a:t>can be combined with arthrography to assess the bony components of the ankle </a:t>
            </a:r>
            <a:r>
              <a:rPr lang="en-US" sz="2400" dirty="0" smtClean="0">
                <a:solidFill>
                  <a:srgbClr val="000000"/>
                </a:solidFill>
                <a:latin typeface="Revival565BT-Roman"/>
              </a:rPr>
              <a:t>joint</a:t>
            </a:r>
          </a:p>
          <a:p>
            <a:r>
              <a:rPr lang="en-US" sz="2400" dirty="0"/>
              <a:t>Direct coronal and axial images are routinely acquired in slices 2 mm thick</a:t>
            </a:r>
            <a:r>
              <a:rPr lang="en-US" sz="2400" dirty="0" smtClean="0">
                <a:solidFill>
                  <a:srgbClr val="000000"/>
                </a:solidFill>
                <a:latin typeface="Revival565BT-Roman"/>
              </a:rPr>
              <a:t> </a:t>
            </a:r>
            <a:endParaRPr lang="en-US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038" y="2166653"/>
            <a:ext cx="5698968" cy="3536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2871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  <a:latin typeface="HelveticaNeue-Medium"/>
              </a:rPr>
              <a:t>Magnetic resonance imaging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>
                <a:solidFill>
                  <a:srgbClr val="000000"/>
                </a:solidFill>
                <a:latin typeface="Revival565BT-Roman"/>
              </a:rPr>
              <a:t>This technique is particularly useful for soft tissues, especially ligaments and </a:t>
            </a:r>
            <a:r>
              <a:rPr lang="en-US" dirty="0" smtClean="0">
                <a:solidFill>
                  <a:srgbClr val="000000"/>
                </a:solidFill>
                <a:latin typeface="Revival565BT-Roman"/>
              </a:rPr>
              <a:t>tendons.</a:t>
            </a:r>
          </a:p>
          <a:p>
            <a:r>
              <a:rPr lang="en-US" dirty="0" smtClean="0">
                <a:solidFill>
                  <a:srgbClr val="000000"/>
                </a:solidFill>
                <a:latin typeface="Revival565BT-Roman"/>
              </a:rPr>
              <a:t>The </a:t>
            </a:r>
            <a:r>
              <a:rPr lang="en-US" dirty="0">
                <a:solidFill>
                  <a:srgbClr val="000000"/>
                </a:solidFill>
                <a:latin typeface="Revival565BT-Roman"/>
              </a:rPr>
              <a:t>Achilles tendon can be seen </a:t>
            </a:r>
            <a:r>
              <a:rPr lang="en-US" dirty="0" smtClean="0">
                <a:solidFill>
                  <a:srgbClr val="000000"/>
                </a:solidFill>
                <a:latin typeface="Revival565BT-Roman"/>
              </a:rPr>
              <a:t>inserting </a:t>
            </a:r>
            <a:r>
              <a:rPr lang="en-US" dirty="0">
                <a:solidFill>
                  <a:srgbClr val="000000"/>
                </a:solidFill>
                <a:latin typeface="Revival565BT-Roman"/>
              </a:rPr>
              <a:t>into the posterior aspect of the calcaneus, separated from the posterior surface of the tibia by a fat </a:t>
            </a:r>
            <a:r>
              <a:rPr lang="en-US" dirty="0" smtClean="0">
                <a:solidFill>
                  <a:srgbClr val="000000"/>
                </a:solidFill>
                <a:latin typeface="Revival565BT-Roman"/>
              </a:rPr>
              <a:t>pad</a:t>
            </a:r>
          </a:p>
          <a:p>
            <a:r>
              <a:rPr lang="en-US" dirty="0" smtClean="0">
                <a:solidFill>
                  <a:srgbClr val="000000"/>
                </a:solidFill>
                <a:latin typeface="Revival565BT-Roman"/>
              </a:rPr>
              <a:t>The </a:t>
            </a:r>
            <a:r>
              <a:rPr lang="en-US" dirty="0">
                <a:solidFill>
                  <a:srgbClr val="000000"/>
                </a:solidFill>
                <a:latin typeface="Revival565BT-Roman"/>
              </a:rPr>
              <a:t>cartilaginous surface of the articulating bones can be visualized </a:t>
            </a:r>
            <a:r>
              <a:rPr lang="en-US" dirty="0" smtClean="0">
                <a:solidFill>
                  <a:srgbClr val="000000"/>
                </a:solidFill>
                <a:latin typeface="Revival565BT-Roman"/>
              </a:rPr>
              <a:t>directly.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864824" y="1575023"/>
            <a:ext cx="4031889" cy="4820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4898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  <a:latin typeface="HelveticaNeue-Medium"/>
              </a:rPr>
              <a:t>The ankle ligaments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>
                <a:solidFill>
                  <a:srgbClr val="000000"/>
                </a:solidFill>
                <a:latin typeface="Revival565BT-Roman"/>
              </a:rPr>
              <a:t>There are four major ligamentous stabilizers in the foot and ankle: </a:t>
            </a:r>
            <a:endParaRPr lang="en-US" dirty="0" smtClean="0">
              <a:solidFill>
                <a:srgbClr val="000000"/>
              </a:solidFill>
              <a:latin typeface="Revival565BT-Roman"/>
            </a:endParaRPr>
          </a:p>
          <a:p>
            <a:r>
              <a:rPr lang="en-US" dirty="0" smtClean="0">
                <a:solidFill>
                  <a:srgbClr val="000000"/>
                </a:solidFill>
                <a:latin typeface="Revival565BT-Roman"/>
              </a:rPr>
              <a:t>the </a:t>
            </a:r>
            <a:r>
              <a:rPr lang="en-US" dirty="0">
                <a:solidFill>
                  <a:srgbClr val="000000"/>
                </a:solidFill>
                <a:latin typeface="Revival565BT-Roman"/>
              </a:rPr>
              <a:t>lateral collateral </a:t>
            </a:r>
            <a:r>
              <a:rPr lang="en-US" dirty="0" smtClean="0">
                <a:solidFill>
                  <a:srgbClr val="000000"/>
                </a:solidFill>
                <a:latin typeface="Revival565BT-Roman"/>
              </a:rPr>
              <a:t>ligament.</a:t>
            </a:r>
          </a:p>
          <a:p>
            <a:r>
              <a:rPr lang="en-US" dirty="0" smtClean="0">
                <a:solidFill>
                  <a:srgbClr val="000000"/>
                </a:solidFill>
                <a:latin typeface="Revival565BT-Roman"/>
              </a:rPr>
              <a:t> </a:t>
            </a:r>
            <a:r>
              <a:rPr lang="en-US" dirty="0">
                <a:solidFill>
                  <a:srgbClr val="000000"/>
                </a:solidFill>
                <a:latin typeface="Revival565BT-Roman"/>
              </a:rPr>
              <a:t>the medial collateral ligament (the deltoid ligament</a:t>
            </a:r>
            <a:r>
              <a:rPr lang="en-US" dirty="0" smtClean="0">
                <a:solidFill>
                  <a:srgbClr val="000000"/>
                </a:solidFill>
                <a:latin typeface="Revival565BT-Roman"/>
              </a:rPr>
              <a:t>).</a:t>
            </a:r>
          </a:p>
          <a:p>
            <a:r>
              <a:rPr lang="en-US" dirty="0" smtClean="0">
                <a:solidFill>
                  <a:srgbClr val="000000"/>
                </a:solidFill>
                <a:latin typeface="Revival565BT-Roman"/>
              </a:rPr>
              <a:t> </a:t>
            </a:r>
            <a:r>
              <a:rPr lang="en-US" dirty="0">
                <a:solidFill>
                  <a:srgbClr val="000000"/>
                </a:solidFill>
                <a:latin typeface="Revival565BT-Roman"/>
              </a:rPr>
              <a:t>the </a:t>
            </a:r>
            <a:r>
              <a:rPr lang="en-US" dirty="0" err="1">
                <a:solidFill>
                  <a:srgbClr val="000000"/>
                </a:solidFill>
                <a:latin typeface="Revival565BT-Roman"/>
              </a:rPr>
              <a:t>syndesmotic</a:t>
            </a:r>
            <a:r>
              <a:rPr lang="en-US" dirty="0">
                <a:solidFill>
                  <a:srgbClr val="000000"/>
                </a:solidFill>
                <a:latin typeface="Revival565BT-Roman"/>
              </a:rPr>
              <a:t> complex </a:t>
            </a:r>
            <a:r>
              <a:rPr lang="en-US" dirty="0" smtClean="0">
                <a:solidFill>
                  <a:srgbClr val="000000"/>
                </a:solidFill>
                <a:latin typeface="Revival565BT-Roman"/>
              </a:rPr>
              <a:t>and</a:t>
            </a:r>
          </a:p>
          <a:p>
            <a:r>
              <a:rPr lang="en-US" dirty="0" smtClean="0">
                <a:solidFill>
                  <a:srgbClr val="000000"/>
                </a:solidFill>
                <a:latin typeface="Revival565BT-Roman"/>
              </a:rPr>
              <a:t> </a:t>
            </a:r>
            <a:r>
              <a:rPr lang="en-US" dirty="0">
                <a:solidFill>
                  <a:srgbClr val="000000"/>
                </a:solidFill>
                <a:latin typeface="Revival565BT-Roman"/>
              </a:rPr>
              <a:t>the </a:t>
            </a:r>
            <a:r>
              <a:rPr lang="en-US" dirty="0" err="1">
                <a:solidFill>
                  <a:srgbClr val="000000"/>
                </a:solidFill>
                <a:latin typeface="Revival565BT-Roman"/>
              </a:rPr>
              <a:t>interosseous</a:t>
            </a:r>
            <a:r>
              <a:rPr lang="en-US" dirty="0">
                <a:solidFill>
                  <a:srgbClr val="000000"/>
                </a:solidFill>
                <a:latin typeface="Revival565BT-Roman"/>
              </a:rPr>
              <a:t> ligament (</a:t>
            </a:r>
            <a:r>
              <a:rPr lang="en-US" dirty="0" err="1">
                <a:solidFill>
                  <a:srgbClr val="000000"/>
                </a:solidFill>
                <a:latin typeface="Revival565BT-Roman"/>
              </a:rPr>
              <a:t>talocalcaneal</a:t>
            </a:r>
            <a:r>
              <a:rPr lang="en-US" dirty="0">
                <a:solidFill>
                  <a:srgbClr val="000000"/>
                </a:solidFill>
                <a:latin typeface="Revival565BT-Roman"/>
              </a:rPr>
              <a:t> ligament) in the sinus tarsi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66690" y="365125"/>
            <a:ext cx="4142337" cy="598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9319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 err="1"/>
              <a:t>syndesmosis</a:t>
            </a:r>
            <a:r>
              <a:rPr lang="en-US" dirty="0"/>
              <a:t>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>
                <a:solidFill>
                  <a:srgbClr val="000000"/>
                </a:solidFill>
              </a:rPr>
              <a:t>Syndesmosis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>
                <a:solidFill>
                  <a:srgbClr val="000000"/>
                </a:solidFill>
              </a:rPr>
              <a:t>is the term used to describe the three stabilizing components of the inferior </a:t>
            </a:r>
            <a:r>
              <a:rPr lang="en-US" dirty="0" err="1">
                <a:solidFill>
                  <a:srgbClr val="000000"/>
                </a:solidFill>
              </a:rPr>
              <a:t>tibiofi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bular</a:t>
            </a:r>
            <a:r>
              <a:rPr lang="en-US" dirty="0">
                <a:solidFill>
                  <a:srgbClr val="000000"/>
                </a:solidFill>
              </a:rPr>
              <a:t> articulation: the anterior and posterior </a:t>
            </a:r>
            <a:r>
              <a:rPr lang="en-US" dirty="0" err="1">
                <a:solidFill>
                  <a:srgbClr val="000000"/>
                </a:solidFill>
              </a:rPr>
              <a:t>tibiofi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bular</a:t>
            </a:r>
            <a:r>
              <a:rPr lang="en-US" dirty="0">
                <a:solidFill>
                  <a:srgbClr val="000000"/>
                </a:solidFill>
              </a:rPr>
              <a:t> ligaments (ATIF, PTIF) and the </a:t>
            </a:r>
            <a:r>
              <a:rPr lang="en-US" dirty="0" err="1">
                <a:solidFill>
                  <a:srgbClr val="000000"/>
                </a:solidFill>
              </a:rPr>
              <a:t>interosseous</a:t>
            </a:r>
            <a:r>
              <a:rPr lang="en-US" dirty="0">
                <a:solidFill>
                  <a:srgbClr val="000000"/>
                </a:solidFill>
              </a:rPr>
              <a:t> membrane Injury to the </a:t>
            </a:r>
            <a:r>
              <a:rPr lang="en-US" dirty="0" err="1">
                <a:solidFill>
                  <a:srgbClr val="000000"/>
                </a:solidFill>
              </a:rPr>
              <a:t>syndesmosis</a:t>
            </a:r>
            <a:r>
              <a:rPr lang="en-US" dirty="0">
                <a:solidFill>
                  <a:srgbClr val="000000"/>
                </a:solidFill>
              </a:rPr>
              <a:t> is extremely uncommon in the absence of a </a:t>
            </a:r>
            <a:r>
              <a:rPr lang="en-US" dirty="0" smtClean="0">
                <a:solidFill>
                  <a:srgbClr val="000000"/>
                </a:solidFill>
              </a:rPr>
              <a:t>fracture</a:t>
            </a:r>
          </a:p>
          <a:p>
            <a:r>
              <a:rPr lang="en-US" dirty="0">
                <a:solidFill>
                  <a:srgbClr val="000000"/>
                </a:solidFill>
              </a:rPr>
              <a:t>Injury to the </a:t>
            </a:r>
            <a:r>
              <a:rPr lang="en-US" dirty="0" err="1">
                <a:solidFill>
                  <a:srgbClr val="000000"/>
                </a:solidFill>
              </a:rPr>
              <a:t>syndesmosis</a:t>
            </a:r>
            <a:r>
              <a:rPr lang="en-US" dirty="0">
                <a:solidFill>
                  <a:srgbClr val="000000"/>
                </a:solidFill>
              </a:rPr>
              <a:t> usually involves rupture to the </a:t>
            </a:r>
            <a:r>
              <a:rPr lang="en-US" dirty="0" smtClean="0">
                <a:solidFill>
                  <a:srgbClr val="000000"/>
                </a:solidFill>
              </a:rPr>
              <a:t>anterior </a:t>
            </a:r>
            <a:r>
              <a:rPr lang="en-US" dirty="0" err="1" smtClean="0">
                <a:solidFill>
                  <a:srgbClr val="000000"/>
                </a:solidFill>
              </a:rPr>
              <a:t>tibiofi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bular</a:t>
            </a:r>
            <a:r>
              <a:rPr lang="en-US" dirty="0">
                <a:solidFill>
                  <a:srgbClr val="000000"/>
                </a:solidFill>
              </a:rPr>
              <a:t> ligament and spares the posterior.</a:t>
            </a:r>
            <a:endParaRPr lang="en-US" dirty="0" smtClean="0">
              <a:solidFill>
                <a:srgbClr val="000000"/>
              </a:solidFill>
            </a:endParaRPr>
          </a:p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27753" y="2241153"/>
            <a:ext cx="4726047" cy="352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8598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Achilles tendon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00"/>
                </a:solidFill>
                <a:latin typeface="Revival565BT-Roman"/>
              </a:rPr>
              <a:t>Formed </a:t>
            </a:r>
            <a:r>
              <a:rPr lang="en-US" dirty="0">
                <a:solidFill>
                  <a:srgbClr val="000000"/>
                </a:solidFill>
                <a:latin typeface="Revival565BT-Roman"/>
              </a:rPr>
              <a:t>by merging of the </a:t>
            </a:r>
            <a:r>
              <a:rPr lang="en-US" dirty="0" smtClean="0">
                <a:solidFill>
                  <a:srgbClr val="000000"/>
                </a:solidFill>
                <a:latin typeface="Revival565BT-Roman"/>
              </a:rPr>
              <a:t>gastrocnemius </a:t>
            </a:r>
            <a:r>
              <a:rPr lang="en-US" dirty="0">
                <a:solidFill>
                  <a:srgbClr val="000000"/>
                </a:solidFill>
                <a:latin typeface="Revival565BT-Roman"/>
              </a:rPr>
              <a:t>and soleus tendons, the Achilles tendon extends inferiorly to insert on the dorsal margin of the calcaneus It is readily visualized on both ultrasound and MRI in the sagittal plane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96000" y="2197290"/>
            <a:ext cx="5916394" cy="3355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446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36129"/>
          </a:xfrm>
        </p:spPr>
        <p:txBody>
          <a:bodyPr/>
          <a:lstStyle/>
          <a:p>
            <a:r>
              <a:rPr lang="de-DE" dirty="0" smtClean="0"/>
              <a:t>Anatomy of the Ankle Joint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2263" y="1634557"/>
            <a:ext cx="5487537" cy="503919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/>
              <a:t>The </a:t>
            </a:r>
            <a:r>
              <a:rPr lang="en-US" sz="2400" dirty="0"/>
              <a:t>ankle joint is a synovial hinge joint 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b="1" i="0" u="sng" strike="noStrike" baseline="0" dirty="0" smtClean="0">
                <a:solidFill>
                  <a:srgbClr val="000000"/>
                </a:solidFill>
              </a:rPr>
              <a:t>Articular surfaces: </a:t>
            </a:r>
          </a:p>
          <a:p>
            <a:r>
              <a:rPr lang="en-US" sz="2400" b="0" i="0" u="none" strike="noStrike" baseline="0" dirty="0" smtClean="0">
                <a:solidFill>
                  <a:srgbClr val="000000"/>
                </a:solidFill>
              </a:rPr>
              <a:t>the lower tibia and the inner surface of the medial malleolus. </a:t>
            </a:r>
          </a:p>
          <a:p>
            <a:r>
              <a:rPr lang="en-US" sz="2400" b="0" i="0" u="none" strike="noStrike" baseline="0" dirty="0" smtClean="0">
                <a:solidFill>
                  <a:srgbClr val="000000"/>
                </a:solidFill>
              </a:rPr>
              <a:t>the medial surface of the lateral malleolus of the fibula. </a:t>
            </a:r>
          </a:p>
          <a:p>
            <a:r>
              <a:rPr lang="en-US" sz="2400" b="0" i="0" u="none" strike="noStrike" baseline="0" dirty="0" smtClean="0">
                <a:solidFill>
                  <a:srgbClr val="000000"/>
                </a:solidFill>
              </a:rPr>
              <a:t>the trochlear surface of the head of the talus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46459" y="1673100"/>
            <a:ext cx="3916907" cy="4308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612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892" y="4684357"/>
            <a:ext cx="10515600" cy="1325563"/>
          </a:xfrm>
        </p:spPr>
        <p:txBody>
          <a:bodyPr/>
          <a:lstStyle/>
          <a:p>
            <a:pPr lvl="0">
              <a:spcBef>
                <a:spcPts val="1000"/>
              </a:spcBef>
            </a:pPr>
            <a:r>
              <a:rPr lang="en-US" sz="2000" dirty="0">
                <a:solidFill>
                  <a:srgbClr val="000000"/>
                </a:solidFill>
                <a:latin typeface="Calibri" panose="020F0502020204030204"/>
              </a:rPr>
              <a:t>The articular surface of the talus is</a:t>
            </a:r>
            <a:r>
              <a:rPr lang="en-US" sz="2000" b="1" dirty="0">
                <a:solidFill>
                  <a:srgbClr val="000000"/>
                </a:solidFill>
                <a:latin typeface="Calibri" panose="020F0502020204030204"/>
              </a:rPr>
              <a:t> broader anteriorly than posteriorly </a:t>
            </a:r>
            <a:r>
              <a:rPr lang="en-US" sz="2000" dirty="0">
                <a:solidFill>
                  <a:srgbClr val="000000"/>
                </a:solidFill>
                <a:latin typeface="Calibri" panose="020F0502020204030204"/>
              </a:rPr>
              <a:t>This makes the ankle more stable in dorsiflexion (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/>
              </a:rPr>
              <a:t>i</a:t>
            </a:r>
            <a:r>
              <a:rPr lang="en-US" sz="2000" dirty="0">
                <a:solidFill>
                  <a:srgbClr val="000000"/>
                </a:solidFill>
                <a:latin typeface="Calibri" panose="020F0502020204030204"/>
              </a:rPr>
              <a:t> e standing) and more mobile in plantar flexion </a:t>
            </a: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/>
            </a:r>
            <a:br>
              <a:rPr lang="en-US" sz="2000" dirty="0">
                <a:solidFill>
                  <a:prstClr val="black"/>
                </a:solidFill>
                <a:latin typeface="Calibri" panose="020F0502020204030204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7824" y="474496"/>
            <a:ext cx="3842982" cy="4274925"/>
          </a:xfrm>
        </p:spPr>
        <p:txBody>
          <a:bodyPr>
            <a:normAutofit fontScale="92500"/>
          </a:bodyPr>
          <a:lstStyle/>
          <a:p>
            <a:r>
              <a:rPr lang="en-US" dirty="0"/>
              <a:t>Capsule This is attached to the margins of the articular surfaces, except where it extends distally to the neck of the </a:t>
            </a:r>
            <a:r>
              <a:rPr lang="en-US" dirty="0" smtClean="0"/>
              <a:t>talus</a:t>
            </a:r>
            <a:endParaRPr lang="ar-IQ" dirty="0" smtClean="0"/>
          </a:p>
          <a:p>
            <a:r>
              <a:rPr lang="en-US" dirty="0" smtClean="0"/>
              <a:t> </a:t>
            </a:r>
            <a:r>
              <a:rPr lang="en-US" dirty="0" err="1"/>
              <a:t>Synovium</a:t>
            </a:r>
            <a:r>
              <a:rPr lang="en-US" dirty="0"/>
              <a:t> This lines the capsule and frequently passes up between the lower ends of the tibia and the </a:t>
            </a:r>
            <a:r>
              <a:rPr lang="en-US" dirty="0" smtClean="0"/>
              <a:t>fibula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113771" y="1323833"/>
            <a:ext cx="7936065" cy="2961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012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Ligaments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779" y="1561922"/>
            <a:ext cx="4074994" cy="47024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The capsule of the ankle joint is thickened with ligaments medially and laterally but is weak anteriorly and </a:t>
            </a:r>
            <a:r>
              <a:rPr lang="en-US" dirty="0" smtClean="0"/>
              <a:t>posteriorly</a:t>
            </a:r>
            <a:endParaRPr lang="ar-IQ" dirty="0" smtClean="0"/>
          </a:p>
          <a:p>
            <a:r>
              <a:rPr lang="en-US" dirty="0" smtClean="0"/>
              <a:t> </a:t>
            </a:r>
            <a:r>
              <a:rPr lang="en-US" dirty="0"/>
              <a:t>The </a:t>
            </a:r>
            <a:r>
              <a:rPr lang="en-US" b="1" dirty="0"/>
              <a:t>deltoid ligament </a:t>
            </a:r>
            <a:r>
              <a:rPr lang="en-US" dirty="0"/>
              <a:t>is a triangular ligament on the medial aspect of the ankle It is attached to the apex of the medial malleolus and inferiorly to the medial aspect of the talus, the </a:t>
            </a:r>
            <a:r>
              <a:rPr lang="en-US" dirty="0" err="1"/>
              <a:t>sustentaculum</a:t>
            </a:r>
            <a:r>
              <a:rPr lang="en-US" dirty="0"/>
              <a:t> </a:t>
            </a:r>
            <a:r>
              <a:rPr lang="en-US" dirty="0" err="1"/>
              <a:t>tali</a:t>
            </a:r>
            <a:r>
              <a:rPr lang="en-US" dirty="0"/>
              <a:t> of the calcaneus and the tuberosity of the </a:t>
            </a:r>
            <a:r>
              <a:rPr lang="en-US" dirty="0" err="1"/>
              <a:t>navicular</a:t>
            </a:r>
            <a:r>
              <a:rPr lang="en-US" dirty="0"/>
              <a:t> </a:t>
            </a:r>
            <a:endParaRPr lang="ar-IQ" dirty="0" smtClean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427507" y="1561921"/>
            <a:ext cx="6444908" cy="3651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495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8615" y="1241946"/>
            <a:ext cx="4831307" cy="4935017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Laterally, the ankle is strengthened by three ligaments: </a:t>
            </a:r>
            <a:endParaRPr lang="ar-IQ" dirty="0" smtClean="0"/>
          </a:p>
          <a:p>
            <a:r>
              <a:rPr lang="en-US" dirty="0" smtClean="0"/>
              <a:t>the </a:t>
            </a:r>
            <a:r>
              <a:rPr lang="en-US" b="1" dirty="0" smtClean="0"/>
              <a:t>posterior </a:t>
            </a:r>
            <a:r>
              <a:rPr lang="en-US" b="1" dirty="0" err="1" smtClean="0"/>
              <a:t>talofibular</a:t>
            </a:r>
            <a:r>
              <a:rPr lang="en-US" b="1" dirty="0" smtClean="0"/>
              <a:t> ligament </a:t>
            </a:r>
            <a:r>
              <a:rPr lang="en-US" dirty="0" smtClean="0"/>
              <a:t>, which passes medially from the lowest part of the </a:t>
            </a:r>
            <a:r>
              <a:rPr lang="en-US" dirty="0" err="1" smtClean="0"/>
              <a:t>malleolar</a:t>
            </a:r>
            <a:r>
              <a:rPr lang="en-US" dirty="0" smtClean="0"/>
              <a:t> fossa of the fibula to the posterior process of the talus.</a:t>
            </a:r>
            <a:endParaRPr lang="ar-IQ" dirty="0" smtClean="0"/>
          </a:p>
          <a:p>
            <a:r>
              <a:rPr lang="en-US" b="1" dirty="0" smtClean="0"/>
              <a:t>the </a:t>
            </a:r>
            <a:r>
              <a:rPr lang="en-US" b="1" dirty="0" err="1" smtClean="0"/>
              <a:t>calcaneofibular</a:t>
            </a:r>
            <a:r>
              <a:rPr lang="en-US" b="1" dirty="0" smtClean="0"/>
              <a:t> ligament </a:t>
            </a:r>
            <a:r>
              <a:rPr lang="en-US" dirty="0" smtClean="0"/>
              <a:t>, which passes from the apex</a:t>
            </a:r>
            <a:r>
              <a:rPr lang="ar-IQ" dirty="0" smtClean="0"/>
              <a:t> </a:t>
            </a:r>
            <a:r>
              <a:rPr lang="en-US" dirty="0" smtClean="0"/>
              <a:t>of the lateral malleolus to the calcaneus</a:t>
            </a:r>
            <a:r>
              <a:rPr lang="de-DE" dirty="0"/>
              <a:t>.</a:t>
            </a:r>
            <a:endParaRPr lang="ar-IQ" dirty="0" smtClean="0"/>
          </a:p>
          <a:p>
            <a:r>
              <a:rPr lang="en-US" b="1" dirty="0" smtClean="0"/>
              <a:t>the anterior </a:t>
            </a:r>
            <a:r>
              <a:rPr lang="en-US" b="1" dirty="0" err="1" smtClean="0"/>
              <a:t>talofibular</a:t>
            </a:r>
            <a:r>
              <a:rPr lang="en-US" b="1" dirty="0" smtClean="0"/>
              <a:t> ligament </a:t>
            </a:r>
            <a:r>
              <a:rPr lang="en-US" dirty="0" smtClean="0"/>
              <a:t>, which passes</a:t>
            </a:r>
            <a:r>
              <a:rPr lang="ar-IQ" dirty="0" smtClean="0"/>
              <a:t> </a:t>
            </a:r>
            <a:r>
              <a:rPr lang="en-US" dirty="0" err="1" smtClean="0"/>
              <a:t>anteromedially</a:t>
            </a:r>
            <a:r>
              <a:rPr lang="en-US" dirty="0" smtClean="0"/>
              <a:t> from the lateral malleolus to the lateral</a:t>
            </a:r>
            <a:r>
              <a:rPr lang="ar-IQ" dirty="0" smtClean="0"/>
              <a:t> </a:t>
            </a:r>
            <a:r>
              <a:rPr lang="en-US" dirty="0" smtClean="0"/>
              <a:t>aspect of the neck of the talus </a:t>
            </a:r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331575" y="2101754"/>
            <a:ext cx="6385392" cy="3821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804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Radiological features of the ankle joint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94447" y="1473958"/>
            <a:ext cx="5460778" cy="4703005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776415" y="2060998"/>
            <a:ext cx="6181102" cy="3745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97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3314" y="376426"/>
            <a:ext cx="4702649" cy="490170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142" y="376425"/>
            <a:ext cx="6345500" cy="6154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705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7765"/>
          </a:xfrm>
        </p:spPr>
        <p:txBody>
          <a:bodyPr/>
          <a:lstStyle/>
          <a:p>
            <a:r>
              <a:rPr lang="en-US" dirty="0"/>
              <a:t>Plain radiographs </a:t>
            </a:r>
            <a:r>
              <a:rPr lang="en-US" dirty="0" smtClean="0"/>
              <a:t>of Ankle joint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4967" y="1487606"/>
            <a:ext cx="5514833" cy="4689357"/>
          </a:xfrm>
        </p:spPr>
        <p:txBody>
          <a:bodyPr>
            <a:normAutofit/>
          </a:bodyPr>
          <a:lstStyle/>
          <a:p>
            <a:r>
              <a:rPr lang="en-US" u="sng" dirty="0"/>
              <a:t>On AP radiographs </a:t>
            </a:r>
            <a:endParaRPr lang="en-US" u="sng" dirty="0" smtClean="0"/>
          </a:p>
          <a:p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 err="1"/>
              <a:t>tibiotalar</a:t>
            </a:r>
            <a:r>
              <a:rPr lang="en-US" dirty="0"/>
              <a:t> </a:t>
            </a:r>
            <a:r>
              <a:rPr lang="en-US" b="1" dirty="0"/>
              <a:t>surfaces</a:t>
            </a:r>
            <a:r>
              <a:rPr lang="en-US" dirty="0"/>
              <a:t> are seen to be parallel to each other and </a:t>
            </a:r>
            <a:r>
              <a:rPr lang="en-US" b="1" dirty="0"/>
              <a:t>perpendicular</a:t>
            </a:r>
            <a:r>
              <a:rPr lang="en-US" dirty="0"/>
              <a:t> to the shaft of the </a:t>
            </a:r>
            <a:r>
              <a:rPr lang="en-US" dirty="0" smtClean="0"/>
              <a:t>tibia.</a:t>
            </a:r>
          </a:p>
          <a:p>
            <a:r>
              <a:rPr lang="en-US" dirty="0" smtClean="0"/>
              <a:t>The </a:t>
            </a:r>
            <a:r>
              <a:rPr lang="en-US" dirty="0"/>
              <a:t>articular surfaces of the malleoli on each side are symmetrical about a line through the shaft of the tibia, </a:t>
            </a:r>
            <a:r>
              <a:rPr lang="en-US" b="1" dirty="0"/>
              <a:t>each making an equal angle with the inferior surface of the tibia</a:t>
            </a:r>
            <a:r>
              <a:rPr lang="en-US" dirty="0"/>
              <a:t>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19801" y="2101754"/>
            <a:ext cx="5875122" cy="3563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9439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2263" y="365126"/>
            <a:ext cx="10821537" cy="958708"/>
          </a:xfrm>
        </p:spPr>
        <p:txBody>
          <a:bodyPr/>
          <a:lstStyle/>
          <a:p>
            <a:r>
              <a:rPr lang="en-US" dirty="0" smtClean="0"/>
              <a:t>X ray on Stress 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5494" y="1473958"/>
            <a:ext cx="5487537" cy="470300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The </a:t>
            </a:r>
            <a:r>
              <a:rPr lang="en-US" b="1" dirty="0"/>
              <a:t>medial and lateral ligaments of the ankle joint </a:t>
            </a:r>
            <a:r>
              <a:rPr lang="en-US" dirty="0"/>
              <a:t>are not visible on plain </a:t>
            </a:r>
            <a:r>
              <a:rPr lang="en-US" dirty="0" smtClean="0"/>
              <a:t>radiographs.</a:t>
            </a:r>
          </a:p>
          <a:p>
            <a:r>
              <a:rPr lang="en-US" b="1" dirty="0"/>
              <a:t>S</a:t>
            </a:r>
            <a:r>
              <a:rPr lang="en-US" b="1" dirty="0" smtClean="0"/>
              <a:t>tress </a:t>
            </a:r>
            <a:r>
              <a:rPr lang="en-US" b="1" dirty="0"/>
              <a:t>views </a:t>
            </a:r>
            <a:r>
              <a:rPr lang="en-US" dirty="0"/>
              <a:t>Where the distance between the medial malleolus and the talus is increased </a:t>
            </a:r>
            <a:r>
              <a:rPr lang="en-US" dirty="0" smtClean="0"/>
              <a:t>,</a:t>
            </a:r>
            <a:r>
              <a:rPr lang="en-US" u="sng" dirty="0" smtClean="0"/>
              <a:t>this means </a:t>
            </a:r>
            <a:r>
              <a:rPr lang="en-US" dirty="0"/>
              <a:t>disruption of the deltoid </a:t>
            </a:r>
            <a:r>
              <a:rPr lang="en-US" dirty="0" smtClean="0"/>
              <a:t>ligament. </a:t>
            </a:r>
            <a:r>
              <a:rPr lang="en-US" dirty="0"/>
              <a:t>W</a:t>
            </a:r>
            <a:r>
              <a:rPr lang="en-US" dirty="0" smtClean="0"/>
              <a:t>here </a:t>
            </a:r>
            <a:r>
              <a:rPr lang="en-US" dirty="0"/>
              <a:t>there is increased distance between the lateral malleolus and the talus without bony injury this is due to disruption of the lateral </a:t>
            </a:r>
            <a:r>
              <a:rPr lang="en-US" dirty="0" smtClean="0"/>
              <a:t>ligaments.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21929" y="682388"/>
            <a:ext cx="4227790" cy="5748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282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2400</TotalTime>
  <Words>715</Words>
  <Application>Microsoft Office PowerPoint</Application>
  <PresentationFormat>Widescreen</PresentationFormat>
  <Paragraphs>52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HelveticaNeue-Medium</vt:lpstr>
      <vt:lpstr>Revival565BT-Bold</vt:lpstr>
      <vt:lpstr>Revival565BT-Roman</vt:lpstr>
      <vt:lpstr>Office Theme</vt:lpstr>
      <vt:lpstr>The Ankle Joint</vt:lpstr>
      <vt:lpstr>Anatomy of the Ankle Joint</vt:lpstr>
      <vt:lpstr>The articular surface of the talus is broader anteriorly than posteriorly This makes the ankle more stable in dorsiflexion (i e standing) and more mobile in plantar flexion  </vt:lpstr>
      <vt:lpstr>Ligaments </vt:lpstr>
      <vt:lpstr>PowerPoint Presentation</vt:lpstr>
      <vt:lpstr>Radiological features of the ankle joint </vt:lpstr>
      <vt:lpstr>PowerPoint Presentation</vt:lpstr>
      <vt:lpstr>Plain radiographs of Ankle joint</vt:lpstr>
      <vt:lpstr>X ray on Stress View</vt:lpstr>
      <vt:lpstr>Trimalleolar fracture</vt:lpstr>
      <vt:lpstr> </vt:lpstr>
      <vt:lpstr>Magnetic resonance imaging</vt:lpstr>
      <vt:lpstr>The ankle ligaments</vt:lpstr>
      <vt:lpstr>The syndesmosis. </vt:lpstr>
      <vt:lpstr>The Achilles tendon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Ankle Joint</dc:title>
  <dc:creator>Microsoft account</dc:creator>
  <cp:lastModifiedBy>Microsoft account</cp:lastModifiedBy>
  <cp:revision>35</cp:revision>
  <dcterms:created xsi:type="dcterms:W3CDTF">2022-04-26T21:34:34Z</dcterms:created>
  <dcterms:modified xsi:type="dcterms:W3CDTF">2022-05-08T20:46:34Z</dcterms:modified>
</cp:coreProperties>
</file>