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18"/>
  </p:notesMasterIdLst>
  <p:sldIdLst>
    <p:sldId id="257" r:id="rId4"/>
    <p:sldId id="287" r:id="rId5"/>
    <p:sldId id="707" r:id="rId6"/>
    <p:sldId id="719" r:id="rId7"/>
    <p:sldId id="677" r:id="rId8"/>
    <p:sldId id="718" r:id="rId9"/>
    <p:sldId id="708" r:id="rId10"/>
    <p:sldId id="714" r:id="rId11"/>
    <p:sldId id="715" r:id="rId12"/>
    <p:sldId id="716" r:id="rId13"/>
    <p:sldId id="713" r:id="rId14"/>
    <p:sldId id="710" r:id="rId15"/>
    <p:sldId id="717" r:id="rId16"/>
    <p:sldId id="675" r:id="rId17"/>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5000" autoAdjust="0"/>
    <p:restoredTop sz="94660"/>
  </p:normalViewPr>
  <p:slideViewPr>
    <p:cSldViewPr snapToGrid="0">
      <p:cViewPr>
        <p:scale>
          <a:sx n="81" d="100"/>
          <a:sy n="81" d="100"/>
        </p:scale>
        <p:origin x="-912"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27/09/1442</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 xmlns:a16="http://schemas.microsoft.com/office/drawing/2014/main"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 xmlns:a16="http://schemas.microsoft.com/office/drawing/2014/main"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 xmlns:a16="http://schemas.microsoft.com/office/drawing/2014/main"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7</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020852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10</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668846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766634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023530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175354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14</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78008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 xmlns:a16="http://schemas.microsoft.com/office/drawing/2014/main"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 xmlns:a16="http://schemas.microsoft.com/office/drawing/2014/main"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 xmlns:a16="http://schemas.microsoft.com/office/drawing/2014/main"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 xmlns:a16="http://schemas.microsoft.com/office/drawing/2014/main"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 xmlns:a16="http://schemas.microsoft.com/office/drawing/2014/main"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 xmlns:a16="http://schemas.microsoft.com/office/drawing/2014/main"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 xmlns:a16="http://schemas.microsoft.com/office/drawing/2014/main"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 xmlns:a16="http://schemas.microsoft.com/office/drawing/2014/main"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 xmlns:a16="http://schemas.microsoft.com/office/drawing/2014/main"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 xmlns:a16="http://schemas.microsoft.com/office/drawing/2014/main"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 xmlns:a16="http://schemas.microsoft.com/office/drawing/2014/main"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 xmlns:a16="http://schemas.microsoft.com/office/drawing/2014/main"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 xmlns:a16="http://schemas.microsoft.com/office/drawing/2014/main"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 xmlns:a16="http://schemas.microsoft.com/office/drawing/2014/main"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 xmlns:a16="http://schemas.microsoft.com/office/drawing/2014/main"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 xmlns:a16="http://schemas.microsoft.com/office/drawing/2014/main"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 xmlns:a16="http://schemas.microsoft.com/office/drawing/2014/main"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 xmlns:a16="http://schemas.microsoft.com/office/drawing/2014/main"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 xmlns:a16="http://schemas.microsoft.com/office/drawing/2014/main"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 xmlns:a16="http://schemas.microsoft.com/office/drawing/2014/main"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 xmlns:a16="http://schemas.microsoft.com/office/drawing/2014/main"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 xmlns:a16="http://schemas.microsoft.com/office/drawing/2014/main"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 xmlns:a16="http://schemas.microsoft.com/office/drawing/2014/main"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 xmlns:a16="http://schemas.microsoft.com/office/drawing/2014/main"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 xmlns:a16="http://schemas.microsoft.com/office/drawing/2014/main"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 xmlns:a16="http://schemas.microsoft.com/office/drawing/2014/main"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 xmlns:a16="http://schemas.microsoft.com/office/drawing/2014/main"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 xmlns:a16="http://schemas.microsoft.com/office/drawing/2014/main"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 xmlns:a16="http://schemas.microsoft.com/office/drawing/2014/main"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 xmlns:a16="http://schemas.microsoft.com/office/drawing/2014/main"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 xmlns:a16="http://schemas.microsoft.com/office/drawing/2014/main"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 xmlns:a16="http://schemas.microsoft.com/office/drawing/2014/main"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 xmlns:a16="http://schemas.microsoft.com/office/drawing/2014/main"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 xmlns:a16="http://schemas.microsoft.com/office/drawing/2014/main"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 xmlns:a16="http://schemas.microsoft.com/office/drawing/2014/main"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 xmlns:a16="http://schemas.microsoft.com/office/drawing/2014/main"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 xmlns:a16="http://schemas.microsoft.com/office/drawing/2014/main"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 xmlns:a16="http://schemas.microsoft.com/office/drawing/2014/main"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 xmlns:a16="http://schemas.microsoft.com/office/drawing/2014/main"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 xmlns:a16="http://schemas.microsoft.com/office/drawing/2014/main"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 xmlns:a16="http://schemas.microsoft.com/office/drawing/2014/main"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 xmlns:a16="http://schemas.microsoft.com/office/drawing/2014/main"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 xmlns:a16="http://schemas.microsoft.com/office/drawing/2014/main"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 xmlns:a16="http://schemas.microsoft.com/office/drawing/2014/main"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 xmlns:a16="http://schemas.microsoft.com/office/drawing/2014/main"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Lecture \3</a:t>
            </a:r>
          </a:p>
          <a:p>
            <a:pPr rtl="0">
              <a:defRPr/>
            </a:pPr>
            <a:r>
              <a:rPr lang="en-US" sz="4000" b="1" dirty="0">
                <a:effectLst>
                  <a:outerShdw blurRad="38100" dist="38100" dir="2700000" algn="tl">
                    <a:srgbClr val="000000">
                      <a:alpha val="43137"/>
                    </a:srgbClr>
                  </a:outerShdw>
                </a:effectLst>
                <a:latin typeface="Times New Roman" pitchFamily="18" charset="0"/>
                <a:cs typeface="Times New Roman" pitchFamily="18" charset="0"/>
              </a:rPr>
              <a:t>By:</a:t>
            </a:r>
            <a:endParaRPr lang="ar-IQ" sz="4000" b="1" dirty="0">
              <a:effectLst>
                <a:outerShdw blurRad="38100" dist="38100" dir="2700000" algn="tl">
                  <a:srgbClr val="000000">
                    <a:alpha val="43137"/>
                  </a:srgbClr>
                </a:outerShdw>
              </a:effectLst>
              <a:latin typeface="Times New Roman" pitchFamily="18" charset="0"/>
              <a:cs typeface="Times New Roman" pitchFamily="18" charset="0"/>
            </a:endParaRPr>
          </a:p>
          <a:p>
            <a:pPr rtl="0">
              <a:defRPr/>
            </a:pP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Saad</a:t>
            </a:r>
            <a:r>
              <a:rPr lang="en-US" sz="4000" b="1" dirty="0">
                <a:effectLst>
                  <a:outerShdw blurRad="38100" dist="38100" dir="2700000" algn="tl">
                    <a:srgbClr val="000000">
                      <a:alpha val="43137"/>
                    </a:srgbClr>
                  </a:outerShdw>
                </a:effectLst>
                <a:latin typeface="Times New Roman" pitchFamily="18" charset="0"/>
                <a:cs typeface="Times New Roman" pitchFamily="18" charset="0"/>
              </a:rPr>
              <a:t>y</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a Hadi</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r>
              <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rPr>
              <a:t>          </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Ali Faris Al- saadi </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 xmlns:a16="http://schemas.microsoft.com/office/drawing/2014/main"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 xmlns:a16="http://schemas.microsoft.com/office/drawing/2014/main" id="{65BCECB6-09D7-4C23-9CCF-4812AB449FC9}"/>
              </a:ext>
            </a:extLst>
          </p:cNvPr>
          <p:cNvSpPr txBox="1">
            <a:spLocks/>
          </p:cNvSpPr>
          <p:nvPr/>
        </p:nvSpPr>
        <p:spPr>
          <a:xfrm>
            <a:off x="796834" y="696368"/>
            <a:ext cx="10829109" cy="3967072"/>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combining forms.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prefixes.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suffixes.</a:t>
            </a: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 xmlns:a16="http://schemas.microsoft.com/office/drawing/2014/main"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pic>
        <p:nvPicPr>
          <p:cNvPr id="4" name="Picture 5">
            <a:extLst>
              <a:ext uri="{FF2B5EF4-FFF2-40B4-BE49-F238E27FC236}">
                <a16:creationId xmlns="" xmlns:a16="http://schemas.microsoft.com/office/drawing/2014/main" id="{29F8E76E-A4F8-400D-AC92-E9566ECE5B04}"/>
              </a:ext>
            </a:extLst>
          </p:cNvPr>
          <p:cNvPicPr/>
          <p:nvPr/>
        </p:nvPicPr>
        <p:blipFill rotWithShape="1">
          <a:blip r:embed="rId2" cstate="print">
            <a:extLst>
              <a:ext uri="{28A0092B-C50C-407E-A947-70E740481C1C}">
                <a14:useLocalDpi xmlns:a14="http://schemas.microsoft.com/office/drawing/2010/main" val="0"/>
              </a:ext>
            </a:extLst>
          </a:blip>
          <a:srcRect l="19122" t="12050" r="3179" b="24228"/>
          <a:stretch/>
        </p:blipFill>
        <p:spPr bwMode="auto">
          <a:xfrm>
            <a:off x="2586446" y="647349"/>
            <a:ext cx="6779623" cy="5988582"/>
          </a:xfrm>
          <a:prstGeom prst="rect">
            <a:avLst/>
          </a:prstGeom>
          <a:ln w="88900" cap="sq" cmpd="thickThin">
            <a:solidFill>
              <a:srgbClr val="000000"/>
            </a:solidFill>
            <a:prstDash val="solid"/>
            <a:miter lim="800000"/>
          </a:ln>
          <a:effectLst>
            <a:innerShdw blurRad="76200">
              <a:srgbClr val="000000"/>
            </a:innerShdw>
          </a:effectLst>
        </p:spPr>
      </p:pic>
      <p:sp>
        <p:nvSpPr>
          <p:cNvPr id="5" name="Content Placeholder 2">
            <a:extLst>
              <a:ext uri="{FF2B5EF4-FFF2-40B4-BE49-F238E27FC236}">
                <a16:creationId xmlns="" xmlns:a16="http://schemas.microsoft.com/office/drawing/2014/main" id="{F2FD7B33-DA71-427A-BDD7-2DFD984C1515}"/>
              </a:ext>
            </a:extLst>
          </p:cNvPr>
          <p:cNvSpPr txBox="1">
            <a:spLocks/>
          </p:cNvSpPr>
          <p:nvPr/>
        </p:nvSpPr>
        <p:spPr>
          <a:xfrm>
            <a:off x="1607819" y="0"/>
            <a:ext cx="8736875" cy="959383"/>
          </a:xfrm>
          <a:prstGeom prst="rect">
            <a:avLst/>
          </a:prstGeom>
        </p:spPr>
        <p:txBody>
          <a:bodyPr vert="horz" lIns="91440" tIns="45720" rIns="91440" bIns="45720" rtlCol="0">
            <a:normAutofit fontScale="775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43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Medical Terminology \Musculoskeletal System </a:t>
            </a:r>
            <a:endParaRPr kumimoji="0" lang="en-US" sz="2000" b="0" i="0" u="none" strike="noStrike" kern="1200" cap="none" spc="0" normalizeH="0" baseline="0" noProof="0" dirty="0">
              <a:ln>
                <a:noFill/>
              </a:ln>
              <a:solidFill>
                <a:schemeClr val="tx1"/>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707905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957943" y="-140426"/>
            <a:ext cx="4489268" cy="907870"/>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Movement</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3" name="صورة 2">
            <a:extLst>
              <a:ext uri="{FF2B5EF4-FFF2-40B4-BE49-F238E27FC236}">
                <a16:creationId xmlns="" xmlns:a16="http://schemas.microsoft.com/office/drawing/2014/main" id="{9F800767-2A24-49B3-8A40-F13845B9F5CA}"/>
              </a:ext>
            </a:extLst>
          </p:cNvPr>
          <p:cNvPicPr>
            <a:picLocks noChangeAspect="1"/>
          </p:cNvPicPr>
          <p:nvPr/>
        </p:nvPicPr>
        <p:blipFill rotWithShape="1">
          <a:blip r:embed="rId2">
            <a:extLst>
              <a:ext uri="{28A0092B-C50C-407E-A947-70E740481C1C}">
                <a14:useLocalDpi xmlns:a14="http://schemas.microsoft.com/office/drawing/2010/main" val="0"/>
              </a:ext>
            </a:extLst>
          </a:blip>
          <a:srcRect l="33253" t="15681" r="19592" b="1691"/>
          <a:stretch/>
        </p:blipFill>
        <p:spPr>
          <a:xfrm>
            <a:off x="653144" y="628775"/>
            <a:ext cx="10881360" cy="6201592"/>
          </a:xfrm>
          <a:prstGeom prst="rect">
            <a:avLst/>
          </a:prstGeom>
        </p:spPr>
      </p:pic>
    </p:spTree>
    <p:extLst>
      <p:ext uri="{BB962C8B-B14F-4D97-AF65-F5344CB8AC3E}">
        <p14:creationId xmlns:p14="http://schemas.microsoft.com/office/powerpoint/2010/main" val="1934229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30631"/>
            <a:ext cx="11469188" cy="696250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Movement</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Flexion</a:t>
            </a:r>
            <a:r>
              <a:rPr lang="en-US" sz="2300" dirty="0">
                <a:solidFill>
                  <a:srgbClr val="000000"/>
                </a:solidFill>
                <a:latin typeface="Times New Roman" panose="02020603050405020304" pitchFamily="18" charset="0"/>
                <a:cs typeface="Arial" panose="020B0604020202020204" pitchFamily="34" charset="0"/>
              </a:rPr>
              <a:t>: decrease in the angle of the joint</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Extension</a:t>
            </a:r>
            <a:r>
              <a:rPr lang="en-US" sz="2300" dirty="0">
                <a:solidFill>
                  <a:srgbClr val="000000"/>
                </a:solidFill>
                <a:latin typeface="Times New Roman" panose="02020603050405020304" pitchFamily="18" charset="0"/>
                <a:cs typeface="Arial" panose="020B0604020202020204" pitchFamily="34" charset="0"/>
              </a:rPr>
              <a:t>: increase in the angle of the joint</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Abduction</a:t>
            </a:r>
            <a:r>
              <a:rPr lang="en-US" sz="2300" dirty="0">
                <a:solidFill>
                  <a:srgbClr val="000000"/>
                </a:solidFill>
                <a:latin typeface="Times New Roman" panose="02020603050405020304" pitchFamily="18" charset="0"/>
                <a:cs typeface="Arial" panose="020B0604020202020204" pitchFamily="34" charset="0"/>
              </a:rPr>
              <a:t>: movement of limb away from midline</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Adduction</a:t>
            </a:r>
            <a:r>
              <a:rPr lang="en-US" sz="2300" dirty="0">
                <a:solidFill>
                  <a:srgbClr val="000000"/>
                </a:solidFill>
                <a:latin typeface="Times New Roman" panose="02020603050405020304" pitchFamily="18" charset="0"/>
                <a:cs typeface="Arial" panose="020B0604020202020204" pitchFamily="34" charset="0"/>
              </a:rPr>
              <a:t>: movement of limb towards the midline</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Pronation</a:t>
            </a:r>
            <a:r>
              <a:rPr lang="en-US" sz="2300" dirty="0">
                <a:solidFill>
                  <a:srgbClr val="000000"/>
                </a:solidFill>
                <a:latin typeface="Times New Roman" panose="02020603050405020304" pitchFamily="18" charset="0"/>
                <a:cs typeface="Arial" panose="020B0604020202020204" pitchFamily="34" charset="0"/>
              </a:rPr>
              <a:t>: movement of hand and forearm to bring the palm facing posterior</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Supination</a:t>
            </a:r>
            <a:r>
              <a:rPr lang="en-US" sz="2300" dirty="0">
                <a:solidFill>
                  <a:srgbClr val="000000"/>
                </a:solidFill>
                <a:latin typeface="Times New Roman" panose="02020603050405020304" pitchFamily="18" charset="0"/>
                <a:cs typeface="Arial" panose="020B0604020202020204" pitchFamily="34" charset="0"/>
              </a:rPr>
              <a:t>: movement of hand and forearm to bring the palm facing anterior</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Reposition</a:t>
            </a:r>
            <a:r>
              <a:rPr lang="en-US" sz="2300" dirty="0">
                <a:solidFill>
                  <a:srgbClr val="000000"/>
                </a:solidFill>
                <a:latin typeface="Times New Roman" panose="02020603050405020304" pitchFamily="18" charset="0"/>
                <a:cs typeface="Arial" panose="020B0604020202020204" pitchFamily="34" charset="0"/>
              </a:rPr>
              <a:t>: thumb repositioned back to the anatomic position</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Elevation</a:t>
            </a:r>
            <a:r>
              <a:rPr lang="en-US" sz="2300" dirty="0">
                <a:solidFill>
                  <a:srgbClr val="000000"/>
                </a:solidFill>
                <a:latin typeface="Times New Roman" panose="02020603050405020304" pitchFamily="18" charset="0"/>
                <a:cs typeface="Arial" panose="020B0604020202020204" pitchFamily="34" charset="0"/>
              </a:rPr>
              <a:t>: movement of the scapular superiorly</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Depression</a:t>
            </a:r>
            <a:r>
              <a:rPr lang="en-US" sz="2300" dirty="0">
                <a:solidFill>
                  <a:srgbClr val="000000"/>
                </a:solidFill>
                <a:latin typeface="Times New Roman" panose="02020603050405020304" pitchFamily="18" charset="0"/>
                <a:cs typeface="Arial" panose="020B0604020202020204" pitchFamily="34" charset="0"/>
              </a:rPr>
              <a:t>: movement of the scapular inferiorly</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Eversion</a:t>
            </a:r>
            <a:r>
              <a:rPr lang="en-US" sz="2300" dirty="0">
                <a:solidFill>
                  <a:srgbClr val="000000"/>
                </a:solidFill>
                <a:latin typeface="Times New Roman" panose="02020603050405020304" pitchFamily="18" charset="0"/>
                <a:cs typeface="Arial" panose="020B0604020202020204" pitchFamily="34" charset="0"/>
              </a:rPr>
              <a:t>: movement of the sole of the foot away from the median plane</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Inversion</a:t>
            </a:r>
            <a:r>
              <a:rPr lang="en-US" sz="2300" dirty="0">
                <a:solidFill>
                  <a:srgbClr val="000000"/>
                </a:solidFill>
                <a:latin typeface="Times New Roman" panose="02020603050405020304" pitchFamily="18" charset="0"/>
                <a:cs typeface="Arial" panose="020B0604020202020204" pitchFamily="34" charset="0"/>
              </a:rPr>
              <a:t>: movement of the sole of the foot towards from the median plane</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Protrusion</a:t>
            </a:r>
            <a:r>
              <a:rPr lang="en-US" sz="2300" dirty="0">
                <a:solidFill>
                  <a:srgbClr val="000000"/>
                </a:solidFill>
                <a:latin typeface="Times New Roman" panose="02020603050405020304" pitchFamily="18" charset="0"/>
                <a:cs typeface="Arial" panose="020B0604020202020204" pitchFamily="34" charset="0"/>
              </a:rPr>
              <a:t>: movement of the mandible, lips or tongue anteriorly</a:t>
            </a:r>
          </a:p>
          <a:p>
            <a:pPr marL="0" lvl="0" indent="0" algn="l" rtl="0">
              <a:lnSpc>
                <a:spcPct val="115000"/>
              </a:lnSpc>
              <a:spcBef>
                <a:spcPts val="300"/>
              </a:spcBef>
              <a:spcAft>
                <a:spcPts val="450"/>
              </a:spcAft>
              <a:buSzPts val="1000"/>
              <a:buNone/>
              <a:tabLst>
                <a:tab pos="457200" algn="l"/>
              </a:tabLst>
            </a:pPr>
            <a:r>
              <a:rPr lang="en-US" sz="2300" b="1" dirty="0">
                <a:solidFill>
                  <a:srgbClr val="000000"/>
                </a:solidFill>
                <a:latin typeface="Times New Roman" panose="02020603050405020304" pitchFamily="18" charset="0"/>
                <a:cs typeface="Arial" panose="020B0604020202020204" pitchFamily="34" charset="0"/>
              </a:rPr>
              <a:t>Retraction</a:t>
            </a:r>
            <a:r>
              <a:rPr lang="en-US" sz="2300" dirty="0">
                <a:solidFill>
                  <a:srgbClr val="000000"/>
                </a:solidFill>
                <a:latin typeface="Times New Roman" panose="02020603050405020304" pitchFamily="18" charset="0"/>
                <a:cs typeface="Arial" panose="020B0604020202020204" pitchFamily="34" charset="0"/>
              </a:rPr>
              <a:t>: movement of the mandible, lips or tongue posteriorly.</a:t>
            </a:r>
            <a:endParaRPr lang="en-US" sz="5100" b="1" u="sng"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83957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236251342"/>
              </p:ext>
            </p:extLst>
          </p:nvPr>
        </p:nvGraphicFramePr>
        <p:xfrm>
          <a:off x="469899" y="561702"/>
          <a:ext cx="11252202" cy="5593632"/>
        </p:xfrm>
        <a:graphic>
          <a:graphicData uri="http://schemas.openxmlformats.org/drawingml/2006/table">
            <a:tbl>
              <a:tblPr rtl="1" firstRow="1" bandRow="1">
                <a:tableStyleId>{E8B1032C-EA38-4F05-BA0D-38AFFFC7BED3}</a:tableStyleId>
              </a:tblPr>
              <a:tblGrid>
                <a:gridCol w="5491118">
                  <a:extLst>
                    <a:ext uri="{9D8B030D-6E8A-4147-A177-3AD203B41FA5}">
                      <a16:colId xmlns="" xmlns:a16="http://schemas.microsoft.com/office/drawing/2014/main" val="2970193098"/>
                    </a:ext>
                  </a:extLst>
                </a:gridCol>
                <a:gridCol w="3383280">
                  <a:extLst>
                    <a:ext uri="{9D8B030D-6E8A-4147-A177-3AD203B41FA5}">
                      <a16:colId xmlns="" xmlns:a16="http://schemas.microsoft.com/office/drawing/2014/main" val="1578930621"/>
                    </a:ext>
                  </a:extLst>
                </a:gridCol>
                <a:gridCol w="2377804">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Comping Frame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Osteitis, Osteomalacia, Osteoporosis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Bone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a:t>
                      </a:r>
                    </a:p>
                  </a:txBody>
                  <a:tcPr marL="37792" marR="37792" marT="37792" marB="37792" anchor="ctr"/>
                </a:tc>
                <a:extLst>
                  <a:ext uri="{0D108BD9-81ED-4DB2-BD59-A6C34878D82A}">
                    <a16:rowId xmlns="" xmlns:a16="http://schemas.microsoft.com/office/drawing/2014/main" val="252675408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Arthritis,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Joint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Arthro</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 xmlns:a16="http://schemas.microsoft.com/office/drawing/2014/main" val="86934753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Chondritis,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Cartilage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Chondro</a:t>
                      </a:r>
                    </a:p>
                  </a:txBody>
                  <a:tcPr marL="37792" marR="37792" marT="37792" marB="37792" anchor="ctr"/>
                </a:tc>
                <a:extLst>
                  <a:ext uri="{0D108BD9-81ED-4DB2-BD59-A6C34878D82A}">
                    <a16:rowId xmlns="" xmlns:a16="http://schemas.microsoft.com/office/drawing/2014/main" val="27740589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Myoma, Myositis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Muscle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Myo</a:t>
                      </a:r>
                    </a:p>
                  </a:txBody>
                  <a:tcPr marL="37792" marR="37792" marT="37792" marB="37792" anchor="ctr"/>
                </a:tc>
                <a:extLst>
                  <a:ext uri="{0D108BD9-81ED-4DB2-BD59-A6C34878D82A}">
                    <a16:rowId xmlns="" xmlns:a16="http://schemas.microsoft.com/office/drawing/2014/main" val="348295172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Myelitis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Bone Marrow</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Myelo</a:t>
                      </a:r>
                    </a:p>
                  </a:txBody>
                  <a:tcPr marL="37792" marR="37792" marT="37792" marB="37792" anchor="ctr"/>
                </a:tc>
                <a:extLst>
                  <a:ext uri="{0D108BD9-81ED-4DB2-BD59-A6C34878D82A}">
                    <a16:rowId xmlns="" xmlns:a16="http://schemas.microsoft.com/office/drawing/2014/main" val="17491866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Tendonitis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Tendon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Tendo</a:t>
                      </a:r>
                    </a:p>
                  </a:txBody>
                  <a:tcPr marL="37792" marR="37792" marT="37792" marB="37792" anchor="ctr"/>
                </a:tc>
                <a:extLst>
                  <a:ext uri="{0D108BD9-81ED-4DB2-BD59-A6C34878D82A}">
                    <a16:rowId xmlns="" xmlns:a16="http://schemas.microsoft.com/office/drawing/2014/main" val="647099829"/>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Intercostal Space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Rib</a:t>
                      </a: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Costo</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 xmlns:a16="http://schemas.microsoft.com/office/drawing/2014/main" val="139481727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Bursitis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Bursa, “bag”, (shock absorber between tendons and bones)</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Burso</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 xmlns:a16="http://schemas.microsoft.com/office/drawing/2014/main" val="245854389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Craniotomy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Skull</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Crani(o)</a:t>
                      </a:r>
                    </a:p>
                  </a:txBody>
                  <a:tcPr marL="37792" marR="37792" marT="37792" marB="37792" anchor="ctr"/>
                </a:tc>
                <a:extLst>
                  <a:ext uri="{0D108BD9-81ED-4DB2-BD59-A6C34878D82A}">
                    <a16:rowId xmlns="" xmlns:a16="http://schemas.microsoft.com/office/drawing/2014/main" val="466818626"/>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
            <a:ext cx="11469188" cy="836023"/>
          </a:xfrm>
          <a:prstGeom prst="rect">
            <a:avLst/>
          </a:prstGeom>
        </p:spPr>
        <p:txBody>
          <a:bodyPr vert="horz" lIns="91440" tIns="45720" rIns="91440" bIns="45720" rtlCol="0">
            <a:normAutofit fontScale="625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5100" b="1" u="sng"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Word Root and Combining Vowel for Musculoskeletal Terms</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11102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5" name="Picture 2">
            <a:extLst>
              <a:ext uri="{FF2B5EF4-FFF2-40B4-BE49-F238E27FC236}">
                <a16:creationId xmlns="" xmlns:a16="http://schemas.microsoft.com/office/drawing/2014/main" id="{FE24B764-2290-47D3-8C34-82B005057639}"/>
              </a:ext>
            </a:extLst>
          </p:cNvPr>
          <p:cNvPicPr/>
          <p:nvPr/>
        </p:nvPicPr>
        <p:blipFill rotWithShape="1">
          <a:blip r:embed="rId3" cstate="print">
            <a:extLst>
              <a:ext uri="{28A0092B-C50C-407E-A947-70E740481C1C}">
                <a14:useLocalDpi xmlns:a14="http://schemas.microsoft.com/office/drawing/2010/main" val="0"/>
              </a:ext>
            </a:extLst>
          </a:blip>
          <a:srcRect l="61283" t="13285" b="15654"/>
          <a:stretch/>
        </p:blipFill>
        <p:spPr bwMode="auto">
          <a:xfrm>
            <a:off x="7235372" y="496387"/>
            <a:ext cx="2844800" cy="6165671"/>
          </a:xfrm>
          <a:prstGeom prst="rect">
            <a:avLst/>
          </a:prstGeom>
          <a:noFill/>
          <a:ln>
            <a:noFill/>
          </a:ln>
        </p:spPr>
      </p:pic>
      <p:pic>
        <p:nvPicPr>
          <p:cNvPr id="6" name="Picture 1">
            <a:extLst>
              <a:ext uri="{FF2B5EF4-FFF2-40B4-BE49-F238E27FC236}">
                <a16:creationId xmlns="" xmlns:a16="http://schemas.microsoft.com/office/drawing/2014/main" id="{ABC59C1D-F083-4CAF-AE55-B0AB8963F7DE}"/>
              </a:ext>
            </a:extLst>
          </p:cNvPr>
          <p:cNvPicPr/>
          <p:nvPr/>
        </p:nvPicPr>
        <p:blipFill rotWithShape="1">
          <a:blip r:embed="rId4" cstate="print">
            <a:extLst>
              <a:ext uri="{28A0092B-C50C-407E-A947-70E740481C1C}">
                <a14:useLocalDpi xmlns:a14="http://schemas.microsoft.com/office/drawing/2010/main" val="0"/>
              </a:ext>
            </a:extLst>
          </a:blip>
          <a:srcRect l="61283" t="24629" b="21140"/>
          <a:stretch/>
        </p:blipFill>
        <p:spPr bwMode="auto">
          <a:xfrm>
            <a:off x="2111828" y="574765"/>
            <a:ext cx="2844800" cy="6165671"/>
          </a:xfrm>
          <a:prstGeom prst="rect">
            <a:avLst/>
          </a:prstGeom>
          <a:noFill/>
          <a:ln>
            <a:noFill/>
          </a:ln>
        </p:spPr>
      </p:pic>
    </p:spTree>
    <p:extLst>
      <p:ext uri="{BB962C8B-B14F-4D97-AF65-F5344CB8AC3E}">
        <p14:creationId xmlns:p14="http://schemas.microsoft.com/office/powerpoint/2010/main" val="2051794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55463968"/>
              </p:ext>
            </p:extLst>
          </p:nvPr>
        </p:nvGraphicFramePr>
        <p:xfrm>
          <a:off x="469899" y="836022"/>
          <a:ext cx="11252202" cy="5084774"/>
        </p:xfrm>
        <a:graphic>
          <a:graphicData uri="http://schemas.openxmlformats.org/drawingml/2006/table">
            <a:tbl>
              <a:tblPr rtl="1" firstRow="1" bandRow="1">
                <a:tableStyleId>{E8B1032C-EA38-4F05-BA0D-38AFFFC7BED3}</a:tableStyleId>
              </a:tblPr>
              <a:tblGrid>
                <a:gridCol w="5112295">
                  <a:extLst>
                    <a:ext uri="{9D8B030D-6E8A-4147-A177-3AD203B41FA5}">
                      <a16:colId xmlns="" xmlns:a16="http://schemas.microsoft.com/office/drawing/2014/main" val="2970193098"/>
                    </a:ext>
                  </a:extLst>
                </a:gridCol>
                <a:gridCol w="3762103">
                  <a:extLst>
                    <a:ext uri="{9D8B030D-6E8A-4147-A177-3AD203B41FA5}">
                      <a16:colId xmlns="" xmlns:a16="http://schemas.microsoft.com/office/drawing/2014/main" val="1578930621"/>
                    </a:ext>
                  </a:extLst>
                </a:gridCol>
                <a:gridCol w="2377804">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Comping Frame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articulate</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Joint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Articul-</a:t>
                      </a:r>
                    </a:p>
                  </a:txBody>
                  <a:tcPr marL="37792" marR="37792" marT="37792" marB="37792"/>
                </a:tc>
                <a:extLst>
                  <a:ext uri="{0D108BD9-81ED-4DB2-BD59-A6C34878D82A}">
                    <a16:rowId xmlns="" xmlns:a16="http://schemas.microsoft.com/office/drawing/2014/main" val="252675408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Osteoma (bone tumor)</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bone</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 </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a:t>
                      </a: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37792" marR="37792" marT="37792" marB="37792" anchor="ctr"/>
                </a:tc>
                <a:extLst>
                  <a:ext uri="{0D108BD9-81ED-4DB2-BD59-A6C34878D82A}">
                    <a16:rowId xmlns="" xmlns:a16="http://schemas.microsoft.com/office/drawing/2014/main" val="86934753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Epiphysis wide ends of a long bone</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on or upon</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Epi-</a:t>
                      </a:r>
                    </a:p>
                  </a:txBody>
                  <a:tcPr marL="37792" marR="37792" marT="37792" marB="37792"/>
                </a:tc>
                <a:extLst>
                  <a:ext uri="{0D108BD9-81ED-4DB2-BD59-A6C34878D82A}">
                    <a16:rowId xmlns="" xmlns:a16="http://schemas.microsoft.com/office/drawing/2014/main" val="2774058926"/>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Myomalacia</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Muscle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Myo-</a:t>
                      </a:r>
                    </a:p>
                  </a:txBody>
                  <a:tcPr marL="37792" marR="37792" marT="37792" marB="37792"/>
                </a:tc>
                <a:extLst>
                  <a:ext uri="{0D108BD9-81ED-4DB2-BD59-A6C34878D82A}">
                    <a16:rowId xmlns="" xmlns:a16="http://schemas.microsoft.com/office/drawing/2014/main" val="3482951728"/>
                  </a:ext>
                </a:extLst>
              </a:tr>
              <a:tr h="508858">
                <a:tc>
                  <a:txBody>
                    <a:bodyPr/>
                    <a:lstStyle/>
                    <a:p>
                      <a:pPr>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Diaphysis </a:t>
                      </a:r>
                    </a:p>
                  </a:txBody>
                  <a:tcPr marL="78105" marR="78105" marT="78105" marB="78105"/>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meaning through, throughout, or completely,</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Dia-</a:t>
                      </a:r>
                    </a:p>
                  </a:txBody>
                  <a:tcPr marL="37792" marR="37792" marT="37792" marB="37792"/>
                </a:tc>
                <a:extLst>
                  <a:ext uri="{0D108BD9-81ED-4DB2-BD59-A6C34878D82A}">
                    <a16:rowId xmlns="" xmlns:a16="http://schemas.microsoft.com/office/drawing/2014/main" val="17491866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Metaphysis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after" or "beyond</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Meta- </a:t>
                      </a:r>
                    </a:p>
                  </a:txBody>
                  <a:tcPr marL="37792" marR="37792" marT="37792" marB="37792"/>
                </a:tc>
                <a:extLst>
                  <a:ext uri="{0D108BD9-81ED-4DB2-BD59-A6C34878D82A}">
                    <a16:rowId xmlns="" xmlns:a16="http://schemas.microsoft.com/office/drawing/2014/main" val="647099829"/>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Endosteum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Within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Endo- </a:t>
                      </a:r>
                    </a:p>
                  </a:txBody>
                  <a:tcPr marL="37792" marR="37792" marT="37792" marB="37792" anchor="ctr"/>
                </a:tc>
                <a:extLst>
                  <a:ext uri="{0D108BD9-81ED-4DB2-BD59-A6C34878D82A}">
                    <a16:rowId xmlns="" xmlns:a16="http://schemas.microsoft.com/office/drawing/2014/main" val="1394817271"/>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hypotonia</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Decrease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Hypo-</a:t>
                      </a:r>
                    </a:p>
                  </a:txBody>
                  <a:tcPr marL="37792" marR="37792" marT="37792" marB="37792"/>
                </a:tc>
                <a:extLst>
                  <a:ext uri="{0D108BD9-81ED-4DB2-BD59-A6C34878D82A}">
                    <a16:rowId xmlns="" xmlns:a16="http://schemas.microsoft.com/office/drawing/2014/main" val="2458543895"/>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73702"/>
            <a:ext cx="7380878"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 for Musculoskeletal Terms</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5891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840951932"/>
              </p:ext>
            </p:extLst>
          </p:nvPr>
        </p:nvGraphicFramePr>
        <p:xfrm>
          <a:off x="469899" y="836022"/>
          <a:ext cx="11252202" cy="5084774"/>
        </p:xfrm>
        <a:graphic>
          <a:graphicData uri="http://schemas.openxmlformats.org/drawingml/2006/table">
            <a:tbl>
              <a:tblPr rtl="1" firstRow="1" bandRow="1">
                <a:tableStyleId>{E8B1032C-EA38-4F05-BA0D-38AFFFC7BED3}</a:tableStyleId>
              </a:tblPr>
              <a:tblGrid>
                <a:gridCol w="5491118">
                  <a:extLst>
                    <a:ext uri="{9D8B030D-6E8A-4147-A177-3AD203B41FA5}">
                      <a16:colId xmlns="" xmlns:a16="http://schemas.microsoft.com/office/drawing/2014/main" val="2970193098"/>
                    </a:ext>
                  </a:extLst>
                </a:gridCol>
                <a:gridCol w="3383280">
                  <a:extLst>
                    <a:ext uri="{9D8B030D-6E8A-4147-A177-3AD203B41FA5}">
                      <a16:colId xmlns="" xmlns:a16="http://schemas.microsoft.com/office/drawing/2014/main" val="1578930621"/>
                    </a:ext>
                  </a:extLst>
                </a:gridCol>
                <a:gridCol w="2377804">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Comping Frame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Osteomalacia, chondromalacia</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Softening</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malacia</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252675408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Osteoporosis</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Porous</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porosis</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86934753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Myasthenia gravis</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Weakness, loss of strength</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-asthenia</a:t>
                      </a:r>
                    </a:p>
                  </a:txBody>
                  <a:tcPr marL="37792" marR="37792" marT="37792" marB="37792"/>
                </a:tc>
                <a:extLst>
                  <a:ext uri="{0D108BD9-81ED-4DB2-BD59-A6C34878D82A}">
                    <a16:rowId xmlns="" xmlns:a16="http://schemas.microsoft.com/office/drawing/2014/main" val="2774058926"/>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Atrophy (shriveling of muscles), hypertrophy  (increase in size and strength of muscles)</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Development, stimulation, maintenance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-trophy</a:t>
                      </a:r>
                    </a:p>
                  </a:txBody>
                  <a:tcPr marL="37792" marR="37792" marT="37792" marB="37792"/>
                </a:tc>
                <a:extLst>
                  <a:ext uri="{0D108BD9-81ED-4DB2-BD59-A6C34878D82A}">
                    <a16:rowId xmlns="" xmlns:a16="http://schemas.microsoft.com/office/drawing/2014/main" val="3482951728"/>
                  </a:ext>
                </a:extLst>
              </a:tr>
              <a:tr h="508858">
                <a:tc>
                  <a:txBody>
                    <a:bodyPr/>
                    <a:lstStyle/>
                    <a:p>
                      <a:pPr>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Myalgia, arthralgia, analgesia  (take away pain).</a:t>
                      </a:r>
                    </a:p>
                  </a:txBody>
                  <a:tcPr marL="78105" marR="78105" marT="78105" marB="78105"/>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Pain</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-algia, algesia</a:t>
                      </a:r>
                    </a:p>
                  </a:txBody>
                  <a:tcPr marL="37792" marR="37792" marT="37792" marB="37792"/>
                </a:tc>
                <a:extLst>
                  <a:ext uri="{0D108BD9-81ED-4DB2-BD59-A6C34878D82A}">
                    <a16:rowId xmlns="" xmlns:a16="http://schemas.microsoft.com/office/drawing/2014/main" val="17491866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Myelofibrosis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Composed of fibrous tissue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-fibrous</a:t>
                      </a:r>
                    </a:p>
                  </a:txBody>
                  <a:tcPr marL="37792" marR="37792" marT="37792" marB="37792"/>
                </a:tc>
                <a:extLst>
                  <a:ext uri="{0D108BD9-81ED-4DB2-BD59-A6C34878D82A}">
                    <a16:rowId xmlns="" xmlns:a16="http://schemas.microsoft.com/office/drawing/2014/main" val="647099829"/>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Osteoblast</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embryonic state of development.</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-blast</a:t>
                      </a:r>
                    </a:p>
                  </a:txBody>
                  <a:tcPr marL="37792" marR="37792" marT="37792" marB="37792" anchor="ctr"/>
                </a:tc>
                <a:extLst>
                  <a:ext uri="{0D108BD9-81ED-4DB2-BD59-A6C34878D82A}">
                    <a16:rowId xmlns="" xmlns:a16="http://schemas.microsoft.com/office/drawing/2014/main" val="139481727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Osteocytes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Cell</a:t>
                      </a: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mn-ea"/>
                          <a:cs typeface="Arial" panose="020B0604020202020204" pitchFamily="34" charset="0"/>
                        </a:rPr>
                        <a:t>cyte</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 xmlns:a16="http://schemas.microsoft.com/office/drawing/2014/main" val="2458543895"/>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73702"/>
            <a:ext cx="7380878"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Suffixes for Musculoskeletal Terms</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1633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2937684611"/>
              </p:ext>
            </p:extLst>
          </p:nvPr>
        </p:nvGraphicFramePr>
        <p:xfrm>
          <a:off x="685799" y="659590"/>
          <a:ext cx="11081657" cy="6187440"/>
        </p:xfrm>
        <a:graphic>
          <a:graphicData uri="http://schemas.openxmlformats.org/drawingml/2006/table">
            <a:tbl>
              <a:tblPr rtl="1" firstRow="1" bandRow="1">
                <a:tableStyleId>{5DA37D80-6434-44D0-A028-1B22A696006F}</a:tableStyleId>
              </a:tblPr>
              <a:tblGrid>
                <a:gridCol w="8231255">
                  <a:extLst>
                    <a:ext uri="{9D8B030D-6E8A-4147-A177-3AD203B41FA5}">
                      <a16:colId xmlns="" xmlns:a16="http://schemas.microsoft.com/office/drawing/2014/main" val="4280930506"/>
                    </a:ext>
                  </a:extLst>
                </a:gridCol>
                <a:gridCol w="2850402">
                  <a:extLst>
                    <a:ext uri="{9D8B030D-6E8A-4147-A177-3AD203B41FA5}">
                      <a16:colId xmlns="" xmlns:a16="http://schemas.microsoft.com/office/drawing/2014/main" val="2632040498"/>
                    </a:ext>
                  </a:extLst>
                </a:gridCol>
              </a:tblGrid>
              <a:tr h="370840">
                <a:tc>
                  <a:txBody>
                    <a:bodyPr/>
                    <a:lstStyle/>
                    <a:p>
                      <a:pPr rtl="1"/>
                      <a:r>
                        <a:rPr lang="en-US"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Refer to  inflammation of the Bone\ Joint.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Osteoarthritis </a:t>
                      </a:r>
                    </a:p>
                  </a:txBody>
                  <a:tcPr marL="0" marR="76200" marT="76200" marB="76200"/>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Refer to  fixation of a joint a by fusion.</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Arthrodesis</a:t>
                      </a:r>
                    </a:p>
                  </a:txBody>
                  <a:tcPr marL="0" marR="76200" marT="76200" marB="76200"/>
                </a:tc>
                <a:extLst>
                  <a:ext uri="{0D108BD9-81ED-4DB2-BD59-A6C34878D82A}">
                    <a16:rowId xmlns="" xmlns:a16="http://schemas.microsoft.com/office/drawing/2014/main" val="923398137"/>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Refer to  involuntary contraction of muscle.</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 </a:t>
                      </a: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Myospasm  </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 xmlns:a16="http://schemas.microsoft.com/office/drawing/2014/main"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Refer to  inflammation of the Cartilage.</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 </a:t>
                      </a: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Chondritis </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 xmlns:a16="http://schemas.microsoft.com/office/drawing/2014/main"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Refer to  inflammation of the Tendon </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Tendonitis </a:t>
                      </a:r>
                    </a:p>
                  </a:txBody>
                  <a:tcPr marL="0" marR="76200" marT="76200" marB="76200"/>
                </a:tc>
                <a:extLst>
                  <a:ext uri="{0D108BD9-81ED-4DB2-BD59-A6C34878D82A}">
                    <a16:rowId xmlns="" xmlns:a16="http://schemas.microsoft.com/office/drawing/2014/main" val="4465305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Refer to Muscle weakness</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Muscular dystrophy</a:t>
                      </a:r>
                    </a:p>
                  </a:txBody>
                  <a:tcPr marL="0" marR="76200" marT="76200" marB="76200"/>
                </a:tc>
                <a:extLst>
                  <a:ext uri="{0D108BD9-81ED-4DB2-BD59-A6C34878D82A}">
                    <a16:rowId xmlns="" xmlns:a16="http://schemas.microsoft.com/office/drawing/2014/main" val="4163561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Synovial refers to the secretion of synovia.</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Synovial joint</a:t>
                      </a:r>
                    </a:p>
                  </a:txBody>
                  <a:tcPr marL="0" marR="76200" marT="76200" marB="76200"/>
                </a:tc>
                <a:extLst>
                  <a:ext uri="{0D108BD9-81ED-4DB2-BD59-A6C34878D82A}">
                    <a16:rowId xmlns="" xmlns:a16="http://schemas.microsoft.com/office/drawing/2014/main" val="1410957532"/>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Atonic refers to lacking normal tone as in a muscle that is flaccid.</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Atonic</a:t>
                      </a:r>
                    </a:p>
                  </a:txBody>
                  <a:tcPr marL="0" marR="76200" marT="76200" marB="76200"/>
                </a:tc>
                <a:extLst>
                  <a:ext uri="{0D108BD9-81ED-4DB2-BD59-A6C34878D82A}">
                    <a16:rowId xmlns="" xmlns:a16="http://schemas.microsoft.com/office/drawing/2014/main" val="4257657642"/>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fracture is a traumatic injury to the bone</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Fracture</a:t>
                      </a:r>
                    </a:p>
                  </a:txBody>
                  <a:tcPr marL="0" marR="76200" marT="76200" marB="76200"/>
                </a:tc>
                <a:extLst>
                  <a:ext uri="{0D108BD9-81ED-4DB2-BD59-A6C34878D82A}">
                    <a16:rowId xmlns="" xmlns:a16="http://schemas.microsoft.com/office/drawing/2014/main" val="321295360"/>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Rheumatic refers to rheumatism.</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Rheumatoid arthritis</a:t>
                      </a:r>
                    </a:p>
                  </a:txBody>
                  <a:tcPr marL="0" marR="76200" marT="76200" marB="76200"/>
                </a:tc>
                <a:extLst>
                  <a:ext uri="{0D108BD9-81ED-4DB2-BD59-A6C34878D82A}">
                    <a16:rowId xmlns="" xmlns:a16="http://schemas.microsoft.com/office/drawing/2014/main" val="1613470237"/>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28229" y="-91441"/>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Musculoskeletal System Terms  </a:t>
            </a:r>
            <a:endParaRPr kumimoji="0" lang="en-US" sz="2800" b="0" i="0" u="none" strike="noStrike" kern="1200" cap="none" spc="0" normalizeH="0" baseline="0" noProof="0" dirty="0">
              <a:ln>
                <a:noFill/>
              </a:ln>
              <a:solidFill>
                <a:schemeClr val="tx1"/>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826902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4" name="صورة 3">
            <a:extLst>
              <a:ext uri="{FF2B5EF4-FFF2-40B4-BE49-F238E27FC236}">
                <a16:creationId xmlns="" xmlns:a16="http://schemas.microsoft.com/office/drawing/2014/main" id="{897FBE3C-5458-43FF-959C-49A453CC4CB9}"/>
              </a:ext>
            </a:extLst>
          </p:cNvPr>
          <p:cNvPicPr>
            <a:picLocks noChangeAspect="1"/>
          </p:cNvPicPr>
          <p:nvPr/>
        </p:nvPicPr>
        <p:blipFill rotWithShape="1">
          <a:blip r:embed="rId3">
            <a:extLst>
              <a:ext uri="{28A0092B-C50C-407E-A947-70E740481C1C}">
                <a14:useLocalDpi xmlns:a14="http://schemas.microsoft.com/office/drawing/2010/main" val="0"/>
              </a:ext>
            </a:extLst>
          </a:blip>
          <a:srcRect b="5372"/>
          <a:stretch/>
        </p:blipFill>
        <p:spPr>
          <a:xfrm>
            <a:off x="1524000" y="535577"/>
            <a:ext cx="9144000" cy="5846173"/>
          </a:xfrm>
          <a:prstGeom prst="rect">
            <a:avLst/>
          </a:prstGeom>
          <a:ln>
            <a:noFill/>
          </a:ln>
          <a:effectLst>
            <a:softEdge rad="112500"/>
          </a:effectLst>
        </p:spPr>
      </p:pic>
    </p:spTree>
    <p:extLst>
      <p:ext uri="{BB962C8B-B14F-4D97-AF65-F5344CB8AC3E}">
        <p14:creationId xmlns:p14="http://schemas.microsoft.com/office/powerpoint/2010/main" val="2978209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1095229974"/>
              </p:ext>
            </p:extLst>
          </p:nvPr>
        </p:nvGraphicFramePr>
        <p:xfrm>
          <a:off x="685799" y="659590"/>
          <a:ext cx="11081657" cy="4431792"/>
        </p:xfrm>
        <a:graphic>
          <a:graphicData uri="http://schemas.openxmlformats.org/drawingml/2006/table">
            <a:tbl>
              <a:tblPr rtl="1" firstRow="1" bandRow="1">
                <a:tableStyleId>{5DA37D80-6434-44D0-A028-1B22A696006F}</a:tableStyleId>
              </a:tblPr>
              <a:tblGrid>
                <a:gridCol w="7940039">
                  <a:extLst>
                    <a:ext uri="{9D8B030D-6E8A-4147-A177-3AD203B41FA5}">
                      <a16:colId xmlns="" xmlns:a16="http://schemas.microsoft.com/office/drawing/2014/main" val="4280930506"/>
                    </a:ext>
                  </a:extLst>
                </a:gridCol>
                <a:gridCol w="3141618">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medical specialty that treats disorders involving the musculoskeletal system.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Orthopedics </a:t>
                      </a:r>
                    </a:p>
                  </a:txBody>
                  <a:tcPr marL="0" marR="76200" marT="76200" marB="76200" anchor="ctr"/>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physician that specializes in the treatment of the musculoskeletal system.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Orthopedist</a:t>
                      </a:r>
                    </a:p>
                  </a:txBody>
                  <a:tcPr marL="0" marR="76200" marT="76200" marB="76200" anchor="ctr"/>
                </a:tc>
                <a:extLst>
                  <a:ext uri="{0D108BD9-81ED-4DB2-BD59-A6C34878D82A}">
                    <a16:rowId xmlns="" xmlns:a16="http://schemas.microsoft.com/office/drawing/2014/main" val="923398137"/>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 branch of medicine that specializes in the treatment of the musculoskeletal system and operative procedures.</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Orthopedic Surgery</a:t>
                      </a:r>
                    </a:p>
                  </a:txBody>
                  <a:tcPr marL="0" marR="76200" marT="76200" marB="76200" anchor="ctr"/>
                </a:tc>
                <a:extLst>
                  <a:ext uri="{0D108BD9-81ED-4DB2-BD59-A6C34878D82A}">
                    <a16:rowId xmlns="" xmlns:a16="http://schemas.microsoft.com/office/drawing/2014/main"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 physician that specializes in the musculoskeletal system and performs operative procedures.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Orthopedic Surgeon</a:t>
                      </a:r>
                    </a:p>
                  </a:txBody>
                  <a:tcPr marL="0" marR="76200" marT="76200" marB="76200" anchor="ctr"/>
                </a:tc>
                <a:extLst>
                  <a:ext uri="{0D108BD9-81ED-4DB2-BD59-A6C34878D82A}">
                    <a16:rowId xmlns="" xmlns:a16="http://schemas.microsoft.com/office/drawing/2014/main" val="1256834799"/>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Variety of specialist in  Musculoskeletal System </a:t>
            </a:r>
          </a:p>
        </p:txBody>
      </p:sp>
    </p:spTree>
    <p:extLst>
      <p:ext uri="{BB962C8B-B14F-4D97-AF65-F5344CB8AC3E}">
        <p14:creationId xmlns:p14="http://schemas.microsoft.com/office/powerpoint/2010/main" val="2830971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3699203451"/>
              </p:ext>
            </p:extLst>
          </p:nvPr>
        </p:nvGraphicFramePr>
        <p:xfrm>
          <a:off x="685799" y="659590"/>
          <a:ext cx="11081657" cy="5157216"/>
        </p:xfrm>
        <a:graphic>
          <a:graphicData uri="http://schemas.openxmlformats.org/drawingml/2006/table">
            <a:tbl>
              <a:tblPr rtl="1" firstRow="1" bandRow="1">
                <a:tableStyleId>{5DA37D80-6434-44D0-A028-1B22A696006F}</a:tableStyleId>
              </a:tblPr>
              <a:tblGrid>
                <a:gridCol w="7940039">
                  <a:extLst>
                    <a:ext uri="{9D8B030D-6E8A-4147-A177-3AD203B41FA5}">
                      <a16:colId xmlns="" xmlns:a16="http://schemas.microsoft.com/office/drawing/2014/main" val="4280930506"/>
                    </a:ext>
                  </a:extLst>
                </a:gridCol>
                <a:gridCol w="3141618">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physician who specializes in diseases of the bones.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Osteologist </a:t>
                      </a:r>
                    </a:p>
                  </a:txBody>
                  <a:tcPr marL="0" marR="76200" marT="76200" marB="76200" anchor="ctr"/>
                </a:tc>
                <a:extLst>
                  <a:ext uri="{0D108BD9-81ED-4DB2-BD59-A6C34878D82A}">
                    <a16:rowId xmlns="" xmlns:a16="http://schemas.microsoft.com/office/drawing/2014/main" val="2022017906"/>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Rehabilitation specialists treating a multitude of medical problems</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Physical therapist</a:t>
                      </a:r>
                    </a:p>
                  </a:txBody>
                  <a:tcPr marL="0" marR="76200" marT="76200" marB="76200" anchor="ctr"/>
                </a:tc>
                <a:extLst>
                  <a:ext uri="{0D108BD9-81ED-4DB2-BD59-A6C34878D82A}">
                    <a16:rowId xmlns="" xmlns:a16="http://schemas.microsoft.com/office/drawing/2014/main"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  physician who specializes in diseases of the joint.</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Arthrologist </a:t>
                      </a:r>
                    </a:p>
                  </a:txBody>
                  <a:tcPr marL="0" marR="76200" marT="76200" marB="76200" anchor="ctr"/>
                </a:tc>
                <a:extLst>
                  <a:ext uri="{0D108BD9-81ED-4DB2-BD59-A6C34878D82A}">
                    <a16:rowId xmlns="" xmlns:a16="http://schemas.microsoft.com/office/drawing/2014/main"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Visual examination of the interior of a joint</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Arthroscopy</a:t>
                      </a:r>
                    </a:p>
                  </a:txBody>
                  <a:tcPr marL="0" marR="76200" marT="76200" marB="76200" anchor="ctr"/>
                </a:tc>
                <a:extLst>
                  <a:ext uri="{0D108BD9-81ED-4DB2-BD59-A6C34878D82A}">
                    <a16:rowId xmlns="" xmlns:a16="http://schemas.microsoft.com/office/drawing/2014/main" val="4465305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diagnostic procedure to assess the health of muscles and the nerve cells that control them (motor neurons).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Electromyography </a:t>
                      </a:r>
                      <a:r>
                        <a:rPr lang="en-US" sz="1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(EMG)</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nchor="ctr"/>
                </a:tc>
                <a:extLst>
                  <a:ext uri="{0D108BD9-81ED-4DB2-BD59-A6C34878D82A}">
                    <a16:rowId xmlns="" xmlns:a16="http://schemas.microsoft.com/office/drawing/2014/main" val="4163561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Cutting out a small tissue sample of muscle in order to examine it under a microscope.</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Muscle biopsy </a:t>
                      </a:r>
                    </a:p>
                  </a:txBody>
                  <a:tcPr marL="0" marR="76200" marT="76200" marB="76200" anchor="ctr"/>
                </a:tc>
                <a:extLst>
                  <a:ext uri="{0D108BD9-81ED-4DB2-BD59-A6C34878D82A}">
                    <a16:rowId xmlns="" xmlns:a16="http://schemas.microsoft.com/office/drawing/2014/main" val="1410957532"/>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Variety of specialist in  Musculoskeletal System </a:t>
            </a:r>
          </a:p>
        </p:txBody>
      </p:sp>
    </p:spTree>
    <p:extLst>
      <p:ext uri="{BB962C8B-B14F-4D97-AF65-F5344CB8AC3E}">
        <p14:creationId xmlns:p14="http://schemas.microsoft.com/office/powerpoint/2010/main" val="218733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14</a:t>
            </a:fld>
            <a:endParaRPr lang="en-US" dirty="0">
              <a:solidFill>
                <a:srgbClr val="000000"/>
              </a:solidFill>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 xmlns:a16="http://schemas.microsoft.com/office/drawing/2014/main" id="{1B8D3D31-B8A1-4D4D-AEA1-2D5B467E92A5}"/>
              </a:ext>
            </a:extLst>
          </p:cNvPr>
          <p:cNvSpPr txBox="1">
            <a:spLocks/>
          </p:cNvSpPr>
          <p:nvPr/>
        </p:nvSpPr>
        <p:spPr bwMode="auto">
          <a:xfrm>
            <a:off x="1852140" y="2835880"/>
            <a:ext cx="8703276" cy="1451915"/>
          </a:xfrm>
          <a:prstGeom prst="rect">
            <a:avLst/>
          </a:prstGeom>
          <a:gradFill flip="none" rotWithShape="1">
            <a:gsLst>
              <a:gs pos="0">
                <a:srgbClr val="DAEDEF">
                  <a:lumMod val="67000"/>
                </a:srgbClr>
              </a:gs>
              <a:gs pos="48000">
                <a:srgbClr val="DAEDEF">
                  <a:lumMod val="97000"/>
                  <a:lumOff val="3000"/>
                </a:srgbClr>
              </a:gs>
              <a:gs pos="100000">
                <a:srgbClr val="DAEDEF">
                  <a:lumMod val="60000"/>
                  <a:lumOff val="40000"/>
                </a:srgbClr>
              </a:gs>
            </a:gsLst>
            <a:lin ang="16200000" scaled="1"/>
            <a:tileRect/>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cap="none" spc="0" normalizeH="0" baseline="0" noProof="0" dirty="0">
                <a:ln w="22225">
                  <a:solidFill>
                    <a:srgbClr val="333399"/>
                  </a:solidFill>
                  <a:prstDash val="solid"/>
                </a:ln>
                <a:solidFill>
                  <a:srgbClr val="0070C0"/>
                </a:solidFill>
                <a:effectLst/>
                <a:uLnTx/>
                <a:uFillTx/>
                <a:latin typeface="Arial"/>
                <a:ea typeface="+mn-ea"/>
                <a:cs typeface="Arial"/>
              </a:rPr>
              <a:t>Any Question?</a:t>
            </a:r>
            <a:endParaRPr kumimoji="0" lang="ar-IQ" sz="7200" b="1" i="0" u="none" strike="noStrike" kern="1200" cap="none" spc="0" normalizeH="0" baseline="0" noProof="0" dirty="0">
              <a:ln w="22225">
                <a:solidFill>
                  <a:srgbClr val="333399"/>
                </a:solidFill>
                <a:prstDash val="solid"/>
              </a:ln>
              <a:solidFill>
                <a:srgbClr val="0070C0"/>
              </a:solidFill>
              <a:effectLst/>
              <a:uLnTx/>
              <a:uFillTx/>
              <a:latin typeface="Arial"/>
              <a:ea typeface="+mn-ea"/>
              <a:cs typeface="Arial"/>
            </a:endParaRPr>
          </a:p>
        </p:txBody>
      </p:sp>
    </p:spTree>
    <p:extLst>
      <p:ext uri="{BB962C8B-B14F-4D97-AF65-F5344CB8AC3E}">
        <p14:creationId xmlns:p14="http://schemas.microsoft.com/office/powerpoint/2010/main" val="2320455047"/>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1605</TotalTime>
  <Words>1563</Words>
  <Application>Microsoft Office PowerPoint</Application>
  <PresentationFormat>Custom</PresentationFormat>
  <Paragraphs>227</Paragraphs>
  <Slides>14</Slides>
  <Notes>8</Notes>
  <HiddenSlides>0</HiddenSlides>
  <MMClips>0</MMClip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108</cp:revision>
  <cp:lastPrinted>2021-04-23T07:08:32Z</cp:lastPrinted>
  <dcterms:created xsi:type="dcterms:W3CDTF">2021-03-19T17:48:55Z</dcterms:created>
  <dcterms:modified xsi:type="dcterms:W3CDTF">2021-05-08T13:39:50Z</dcterms:modified>
</cp:coreProperties>
</file>