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90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876EA-A034-49B0-9CD0-AB96065B543E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009D0-099C-4A43-B1CD-9BA6C5F5E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876EA-A034-49B0-9CD0-AB96065B543E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009D0-099C-4A43-B1CD-9BA6C5F5E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876EA-A034-49B0-9CD0-AB96065B543E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009D0-099C-4A43-B1CD-9BA6C5F5E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876EA-A034-49B0-9CD0-AB96065B543E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009D0-099C-4A43-B1CD-9BA6C5F5E22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876EA-A034-49B0-9CD0-AB96065B543E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009D0-099C-4A43-B1CD-9BA6C5F5E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876EA-A034-49B0-9CD0-AB96065B543E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009D0-099C-4A43-B1CD-9BA6C5F5E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876EA-A034-49B0-9CD0-AB96065B543E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009D0-099C-4A43-B1CD-9BA6C5F5E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876EA-A034-49B0-9CD0-AB96065B543E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BA009D0-099C-4A43-B1CD-9BA6C5F5E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876EA-A034-49B0-9CD0-AB96065B543E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009D0-099C-4A43-B1CD-9BA6C5F5E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876EA-A034-49B0-9CD0-AB96065B543E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009D0-099C-4A43-B1CD-9BA6C5F5E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876EA-A034-49B0-9CD0-AB96065B543E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009D0-099C-4A43-B1CD-9BA6C5F5E22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A2876EA-A034-49B0-9CD0-AB96065B543E}" type="datetimeFigureOut">
              <a:rPr lang="en-US" smtClean="0"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CBA009D0-099C-4A43-B1CD-9BA6C5F5E22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marL="0" marR="0" fontAlgn="base">
              <a:lnSpc>
                <a:spcPct val="115000"/>
              </a:lnSpc>
              <a:spcBef>
                <a:spcPts val="0"/>
              </a:spcBef>
              <a:spcAft>
                <a:spcPts val="1125"/>
              </a:spcAft>
            </a:pPr>
            <a:r>
              <a:rPr lang="en-US" b="1" spc="45" dirty="0" smtClean="0">
                <a:solidFill>
                  <a:srgbClr val="333333"/>
                </a:solidFill>
                <a:effectLst/>
                <a:latin typeface="Libre Baskerville"/>
                <a:ea typeface="Times New Roman"/>
                <a:cs typeface="Times New Roman"/>
              </a:rPr>
              <a:t>Medical Terminology Basics</a:t>
            </a:r>
            <a:r>
              <a:rPr lang="en-US" sz="3200" dirty="0">
                <a:ea typeface="Calibri"/>
                <a:cs typeface="Arial"/>
              </a:rPr>
              <a:t/>
            </a:r>
            <a:br>
              <a:rPr lang="en-US" sz="3200" dirty="0">
                <a:ea typeface="Calibri"/>
                <a:cs typeface="Arial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495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545903"/>
            <a:ext cx="7772400" cy="3728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15000"/>
              </a:lnSpc>
              <a:spcAft>
                <a:spcPts val="1500"/>
              </a:spcAf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The parts that form medical terms include word roots, prefixes, suffixes and combining vowels. These parts have their origin in Greek and Latin. </a:t>
            </a:r>
            <a:endParaRPr lang="en-US" sz="1400" dirty="0">
              <a:ea typeface="Calibri"/>
              <a:cs typeface="Arial"/>
            </a:endParaRPr>
          </a:p>
          <a:p>
            <a:pPr algn="ctr" fontAlgn="base">
              <a:lnSpc>
                <a:spcPct val="115000"/>
              </a:lnSpc>
              <a:spcAft>
                <a:spcPts val="1500"/>
              </a:spcAft>
            </a:pPr>
            <a:r>
              <a:rPr lang="en-US" b="1" dirty="0" smtClean="0">
                <a:solidFill>
                  <a:srgbClr val="333333"/>
                </a:solidFill>
                <a:effectLst/>
                <a:latin typeface="inherit"/>
                <a:ea typeface="Times New Roman"/>
                <a:cs typeface="Times New Roman"/>
              </a:rPr>
              <a:t>Word Root</a:t>
            </a:r>
            <a:endParaRPr lang="en-US" sz="1400" dirty="0">
              <a:ea typeface="Calibri"/>
              <a:cs typeface="Arial"/>
            </a:endParaRPr>
          </a:p>
          <a:p>
            <a:pPr fontAlgn="base">
              <a:lnSpc>
                <a:spcPct val="115000"/>
              </a:lnSpc>
              <a:spcAft>
                <a:spcPts val="1500"/>
              </a:spcAf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The word root is the main body of the word and helps with the fundamental meaning of the word. The word root will usually </a:t>
            </a: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refer </a:t>
            </a: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to body systems, organs, anatomy, diagnosis and medical procedures. A medical term can have more than one root. </a:t>
            </a:r>
            <a:endParaRPr lang="en-US" sz="1400" dirty="0">
              <a:ea typeface="Calibri"/>
              <a:cs typeface="Arial"/>
            </a:endParaRPr>
          </a:p>
          <a:p>
            <a:pPr fontAlgn="base">
              <a:lnSpc>
                <a:spcPct val="115000"/>
              </a:lnSpc>
              <a:spcAft>
                <a:spcPts val="1500"/>
              </a:spcAf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We will use the example word esophagogastroduodenoscopy. The suffix </a:t>
            </a:r>
          </a:p>
          <a:p>
            <a:pPr fontAlgn="base">
              <a:lnSpc>
                <a:spcPct val="115000"/>
              </a:lnSpc>
              <a:spcAft>
                <a:spcPts val="1500"/>
              </a:spcAf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(-</a:t>
            </a:r>
            <a:r>
              <a:rPr lang="en-US" dirty="0" err="1" smtClean="0">
                <a:effectLst/>
                <a:latin typeface="inherit"/>
                <a:ea typeface="Times New Roman"/>
                <a:cs typeface="Times New Roman"/>
              </a:rPr>
              <a:t>scopy</a:t>
            </a: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) and the combining vowel (o) will be covered below.</a:t>
            </a:r>
            <a:endParaRPr lang="en-US" sz="14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5410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edical Terminology Word Roo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85800"/>
            <a:ext cx="8153400" cy="47548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3004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251784"/>
            <a:ext cx="8001000" cy="3091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15000"/>
              </a:lnSpc>
              <a:spcAft>
                <a:spcPts val="1500"/>
              </a:spcAft>
            </a:pPr>
            <a:r>
              <a:rPr lang="en-US" b="1" dirty="0" smtClean="0">
                <a:solidFill>
                  <a:srgbClr val="333333"/>
                </a:solidFill>
                <a:effectLst/>
                <a:latin typeface="inherit"/>
                <a:ea typeface="Times New Roman"/>
                <a:cs typeface="Times New Roman"/>
              </a:rPr>
              <a:t>Prefixes</a:t>
            </a:r>
            <a:endParaRPr lang="en-US" sz="1400" dirty="0">
              <a:ea typeface="Calibri"/>
              <a:cs typeface="Arial"/>
            </a:endParaRPr>
          </a:p>
          <a:p>
            <a:pPr fontAlgn="base">
              <a:lnSpc>
                <a:spcPct val="115000"/>
              </a:lnSpc>
              <a:spcAft>
                <a:spcPts val="1500"/>
              </a:spcAf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The prefix is placed before the word root to modify or vary the meaning. </a:t>
            </a:r>
            <a:endParaRPr lang="en-US" sz="1400" dirty="0">
              <a:ea typeface="Calibri"/>
              <a:cs typeface="Arial"/>
            </a:endParaRPr>
          </a:p>
          <a:p>
            <a:pPr fontAlgn="base">
              <a:lnSpc>
                <a:spcPct val="115000"/>
              </a:lnSpc>
              <a:spcAft>
                <a:spcPts val="1500"/>
              </a:spcAf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You will find that when the prefix is written detached it is commonly followed by a hyphen (-). The prefix (hyper-) means excessive or higher than normal.</a:t>
            </a:r>
            <a:endParaRPr lang="en-US" sz="1400" dirty="0">
              <a:ea typeface="Calibri"/>
              <a:cs typeface="Arial"/>
            </a:endParaRPr>
          </a:p>
          <a:p>
            <a:pPr fontAlgn="base">
              <a:lnSpc>
                <a:spcPct val="115000"/>
              </a:lnSpc>
              <a:spcAft>
                <a:spcPts val="1500"/>
              </a:spcAf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 In the example below the prefix (hypo-) means below or lower than normal. </a:t>
            </a:r>
            <a:endParaRPr lang="en-US" sz="1400" dirty="0">
              <a:ea typeface="Calibri"/>
              <a:cs typeface="Arial"/>
            </a:endParaRPr>
          </a:p>
          <a:p>
            <a:pPr fontAlgn="base">
              <a:lnSpc>
                <a:spcPct val="115000"/>
              </a:lnSpc>
              <a:spcAft>
                <a:spcPts val="1500"/>
              </a:spcAf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The word root (</a:t>
            </a:r>
            <a:r>
              <a:rPr lang="en-US" dirty="0" err="1" smtClean="0">
                <a:effectLst/>
                <a:latin typeface="inherit"/>
                <a:ea typeface="Times New Roman"/>
                <a:cs typeface="Times New Roman"/>
              </a:rPr>
              <a:t>volemia</a:t>
            </a: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) means volume of plasma in the body or “the condition” of the volume of plasma in the body.</a:t>
            </a:r>
            <a:endParaRPr lang="en-US" sz="14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076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edical Terminology Prefixe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533400"/>
            <a:ext cx="8610600" cy="5105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3020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672092"/>
            <a:ext cx="7467600" cy="3921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15000"/>
              </a:lnSpc>
              <a:spcAft>
                <a:spcPts val="1500"/>
              </a:spcAft>
            </a:pPr>
            <a:r>
              <a:rPr lang="en-US" b="1" dirty="0" smtClean="0">
                <a:solidFill>
                  <a:srgbClr val="333333"/>
                </a:solidFill>
                <a:effectLst/>
                <a:latin typeface="inherit"/>
                <a:ea typeface="Times New Roman"/>
                <a:cs typeface="Times New Roman"/>
              </a:rPr>
              <a:t>Suffixes</a:t>
            </a:r>
            <a:endParaRPr lang="en-US" sz="1400" dirty="0">
              <a:ea typeface="Calibri"/>
              <a:cs typeface="Arial"/>
            </a:endParaRPr>
          </a:p>
          <a:p>
            <a:pPr fontAlgn="base">
              <a:lnSpc>
                <a:spcPct val="115000"/>
              </a:lnSpc>
              <a:spcAft>
                <a:spcPts val="1500"/>
              </a:spcAf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The suffix is placed at the end of a word root or word part to modify or vary the meaning.</a:t>
            </a:r>
            <a:endParaRPr lang="en-US" sz="1400" dirty="0">
              <a:ea typeface="Calibri"/>
              <a:cs typeface="Arial"/>
            </a:endParaRPr>
          </a:p>
          <a:p>
            <a:pPr fontAlgn="base">
              <a:lnSpc>
                <a:spcPct val="115000"/>
              </a:lnSpc>
              <a:spcAft>
                <a:spcPts val="1500"/>
              </a:spcAf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 Suffixes can indicate a condition, disease or a procedure. </a:t>
            </a:r>
            <a:endParaRPr lang="en-US" sz="1400" dirty="0">
              <a:ea typeface="Calibri"/>
              <a:cs typeface="Arial"/>
            </a:endParaRPr>
          </a:p>
          <a:p>
            <a:pPr fontAlgn="base">
              <a:lnSpc>
                <a:spcPct val="115000"/>
              </a:lnSpc>
              <a:spcAft>
                <a:spcPts val="1500"/>
              </a:spcAf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When a suffix is written detached it is preceded by a hyphen (-). This indicates that another word part precedes it.</a:t>
            </a:r>
            <a:endParaRPr lang="en-US" sz="1400" dirty="0">
              <a:ea typeface="Calibri"/>
              <a:cs typeface="Arial"/>
            </a:endParaRPr>
          </a:p>
          <a:p>
            <a:pPr fontAlgn="base">
              <a:lnSpc>
                <a:spcPct val="115000"/>
              </a:lnSpc>
              <a:spcAft>
                <a:spcPts val="1500"/>
              </a:spcAf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 In the example below the suffix (-itis) means inflammation.</a:t>
            </a:r>
            <a:endParaRPr lang="en-US" sz="1400" dirty="0">
              <a:ea typeface="Calibri"/>
              <a:cs typeface="Arial"/>
            </a:endParaRPr>
          </a:p>
          <a:p>
            <a:pPr fontAlgn="base">
              <a:lnSpc>
                <a:spcPct val="115000"/>
              </a:lnSpc>
              <a:spcAft>
                <a:spcPts val="1500"/>
              </a:spcAf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 The suffix (-</a:t>
            </a:r>
            <a:r>
              <a:rPr lang="en-US" dirty="0" err="1" smtClean="0">
                <a:effectLst/>
                <a:latin typeface="inherit"/>
                <a:ea typeface="Times New Roman"/>
                <a:cs typeface="Times New Roman"/>
              </a:rPr>
              <a:t>scopy</a:t>
            </a: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) means observation, visualization or examination. The word root (</a:t>
            </a:r>
            <a:r>
              <a:rPr lang="en-US" dirty="0" err="1" smtClean="0">
                <a:effectLst/>
                <a:latin typeface="inherit"/>
                <a:ea typeface="Times New Roman"/>
                <a:cs typeface="Times New Roman"/>
              </a:rPr>
              <a:t>gastr</a:t>
            </a: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) pertains to stomach.</a:t>
            </a:r>
            <a:endParaRPr lang="en-US" sz="14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663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s://nursecepts.com/wp-content/uploads/2018/03/Medterm-Suffixes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73723"/>
            <a:ext cx="8458200" cy="47602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829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672092"/>
            <a:ext cx="8001000" cy="4239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15000"/>
              </a:lnSpc>
              <a:spcAft>
                <a:spcPts val="1500"/>
              </a:spcAft>
            </a:pPr>
            <a:r>
              <a:rPr lang="en-US" b="1" dirty="0" smtClean="0">
                <a:solidFill>
                  <a:srgbClr val="333333"/>
                </a:solidFill>
                <a:effectLst/>
                <a:latin typeface="inherit"/>
                <a:ea typeface="Times New Roman"/>
                <a:cs typeface="Times New Roman"/>
              </a:rPr>
              <a:t>Combining Vowel</a:t>
            </a:r>
            <a:endParaRPr lang="en-US" sz="1400" dirty="0">
              <a:ea typeface="Calibri"/>
              <a:cs typeface="Arial"/>
            </a:endParaRPr>
          </a:p>
          <a:p>
            <a:pPr fontAlgn="base">
              <a:lnSpc>
                <a:spcPct val="115000"/>
              </a:lnSpc>
              <a:spcAft>
                <a:spcPts val="1500"/>
              </a:spcAf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The combining vowel is usually an (o) which is often inserted between word roots to make a word easier to pronounce.</a:t>
            </a:r>
            <a:endParaRPr lang="en-US" sz="1400" dirty="0">
              <a:ea typeface="Calibri"/>
              <a:cs typeface="Arial"/>
            </a:endParaRPr>
          </a:p>
          <a:p>
            <a:pPr fontAlgn="base">
              <a:lnSpc>
                <a:spcPct val="115000"/>
              </a:lnSpc>
              <a:spcAft>
                <a:spcPts val="1500"/>
              </a:spcAf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 Combining vowel usually connects one word root to another word root and also connects a word root to a suffix. </a:t>
            </a:r>
            <a:endParaRPr lang="en-US" sz="1400" dirty="0">
              <a:ea typeface="Calibri"/>
              <a:cs typeface="Arial"/>
            </a:endParaRPr>
          </a:p>
          <a:p>
            <a:pPr fontAlgn="base">
              <a:lnSpc>
                <a:spcPct val="115000"/>
              </a:lnSpc>
              <a:spcAft>
                <a:spcPts val="1500"/>
              </a:spcAf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The combining vowel does not modify or vary the meaning.</a:t>
            </a:r>
            <a:endParaRPr lang="en-US" sz="1400" dirty="0">
              <a:ea typeface="Calibri"/>
              <a:cs typeface="Arial"/>
            </a:endParaRPr>
          </a:p>
          <a:p>
            <a:pPr fontAlgn="base">
              <a:lnSpc>
                <a:spcPct val="115000"/>
              </a:lnSpc>
              <a:spcAft>
                <a:spcPts val="1500"/>
              </a:spcAf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 When a word root is written with a combining vowel a forward slash is used.</a:t>
            </a:r>
            <a:br>
              <a:rPr lang="en-US" dirty="0" smtClean="0">
                <a:effectLst/>
                <a:latin typeface="inherit"/>
                <a:ea typeface="Times New Roman"/>
                <a:cs typeface="Times New Roman"/>
              </a:rPr>
            </a:b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Example: </a:t>
            </a:r>
            <a:r>
              <a:rPr lang="en-US" dirty="0" err="1" smtClean="0">
                <a:effectLst/>
                <a:latin typeface="inherit"/>
                <a:ea typeface="Times New Roman"/>
                <a:cs typeface="Times New Roman"/>
              </a:rPr>
              <a:t>esophag</a:t>
            </a: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/o; </a:t>
            </a:r>
            <a:r>
              <a:rPr lang="en-US" dirty="0" err="1" smtClean="0">
                <a:effectLst/>
                <a:latin typeface="inherit"/>
                <a:ea typeface="Times New Roman"/>
                <a:cs typeface="Times New Roman"/>
              </a:rPr>
              <a:t>gastr</a:t>
            </a: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/o; </a:t>
            </a:r>
            <a:r>
              <a:rPr lang="en-US" dirty="0" err="1" smtClean="0">
                <a:effectLst/>
                <a:latin typeface="inherit"/>
                <a:ea typeface="Times New Roman"/>
                <a:cs typeface="Times New Roman"/>
              </a:rPr>
              <a:t>duoden</a:t>
            </a: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/o</a:t>
            </a:r>
            <a:endParaRPr lang="en-US" sz="1400" dirty="0">
              <a:ea typeface="Calibri"/>
              <a:cs typeface="Arial"/>
            </a:endParaRPr>
          </a:p>
          <a:p>
            <a:pPr fontAlgn="base">
              <a:lnSpc>
                <a:spcPct val="115000"/>
              </a:lnSpc>
              <a:spcAft>
                <a:spcPts val="1500"/>
              </a:spcAf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Example: esophagogastroduodenoscopy</a:t>
            </a:r>
            <a:br>
              <a:rPr lang="en-US" dirty="0" smtClean="0">
                <a:effectLst/>
                <a:latin typeface="inherit"/>
                <a:ea typeface="Times New Roman"/>
                <a:cs typeface="Times New Roman"/>
              </a:rPr>
            </a:b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Try saying the word without the (o)!</a:t>
            </a:r>
            <a:endParaRPr lang="en-US" sz="14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397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edical Terminology Combining Vowel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"/>
            <a:ext cx="8229600" cy="4838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34724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578989"/>
            <a:ext cx="7924800" cy="442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15000"/>
              </a:lnSpc>
              <a:spcAft>
                <a:spcPts val="1500"/>
              </a:spcAft>
            </a:pPr>
            <a:r>
              <a:rPr lang="en-US" b="1" dirty="0" smtClean="0">
                <a:solidFill>
                  <a:srgbClr val="333333"/>
                </a:solidFill>
                <a:effectLst/>
                <a:latin typeface="inherit"/>
                <a:ea typeface="Times New Roman"/>
                <a:cs typeface="Times New Roman"/>
              </a:rPr>
              <a:t>Helpful Tips</a:t>
            </a:r>
            <a:endParaRPr lang="en-US" sz="1400" dirty="0">
              <a:ea typeface="Calibri"/>
              <a:cs typeface="Arial"/>
            </a:endParaRPr>
          </a:p>
          <a:p>
            <a:pPr marL="342900" marR="0" lvl="0" indent="-342900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When you evaluate a medical term, begin at the end of the word with the suffix.</a:t>
            </a:r>
            <a:endParaRPr lang="en-US" sz="1400" dirty="0">
              <a:ea typeface="Calibri"/>
              <a:cs typeface="Arial"/>
            </a:endParaRPr>
          </a:p>
          <a:p>
            <a:pPr marL="342900" marR="0" lvl="0" indent="-342900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Learn the individual parts of the medical term instead of trying to learn individual words.</a:t>
            </a:r>
            <a:endParaRPr lang="en-US" sz="1400" dirty="0">
              <a:ea typeface="Calibri"/>
              <a:cs typeface="Arial"/>
            </a:endParaRPr>
          </a:p>
          <a:p>
            <a:pPr marL="342900" marR="0" lvl="0" indent="-342900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Most every medical term has a suffix.</a:t>
            </a:r>
            <a:endParaRPr lang="en-US" sz="1400" dirty="0">
              <a:ea typeface="Calibri"/>
              <a:cs typeface="Arial"/>
            </a:endParaRPr>
          </a:p>
          <a:p>
            <a:pPr marL="342900" marR="0" lvl="0" indent="-342900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Remember that the word root(s) gives the fundamental meaning of the word.</a:t>
            </a:r>
            <a:endParaRPr lang="en-US" sz="1400" dirty="0">
              <a:ea typeface="Calibri"/>
              <a:cs typeface="Arial"/>
            </a:endParaRPr>
          </a:p>
          <a:p>
            <a:pPr marL="342900" marR="0" lvl="0" indent="-342900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The combining vowel doesn’t have a meaning but is used to connect more than one word root or a word root and suffix.</a:t>
            </a:r>
            <a:endParaRPr lang="en-US" sz="1400" dirty="0">
              <a:ea typeface="Calibri"/>
              <a:cs typeface="Arial"/>
            </a:endParaRPr>
          </a:p>
          <a:p>
            <a:pPr marL="342900" marR="0" lvl="0" indent="-342900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A prefix is in the front</a:t>
            </a:r>
            <a:endParaRPr lang="en-US" sz="1400" dirty="0">
              <a:ea typeface="Calibri"/>
              <a:cs typeface="Arial"/>
            </a:endParaRPr>
          </a:p>
          <a:p>
            <a:pPr marL="342900" marR="0" lvl="0" indent="-342900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A suffix is at the end</a:t>
            </a:r>
            <a:endParaRPr lang="en-US" sz="1400" dirty="0">
              <a:ea typeface="Calibri"/>
              <a:cs typeface="Arial"/>
            </a:endParaRPr>
          </a:p>
          <a:p>
            <a:pPr marL="342900" marR="0" lvl="0" indent="-342900" fontAlgn="base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A combining vowel is in the middle</a:t>
            </a:r>
            <a:endParaRPr lang="en-US" sz="1400" dirty="0">
              <a:ea typeface="Calibri"/>
              <a:cs typeface="Arial"/>
            </a:endParaRPr>
          </a:p>
          <a:p>
            <a:pPr fontAlgn="base">
              <a:lnSpc>
                <a:spcPct val="115000"/>
              </a:lnSpc>
              <a:spcAft>
                <a:spcPts val="1500"/>
              </a:spcAft>
            </a:pPr>
            <a:r>
              <a:rPr lang="en-US" dirty="0" smtClean="0">
                <a:effectLst/>
                <a:latin typeface="inherit"/>
                <a:ea typeface="Times New Roman"/>
                <a:cs typeface="Times New Roman"/>
              </a:rPr>
              <a:t> </a:t>
            </a:r>
            <a:endParaRPr lang="en-US" sz="1400" dirty="0"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81881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336</TotalTime>
  <Words>465</Words>
  <Application>Microsoft Office PowerPoint</Application>
  <PresentationFormat>On-screen Show (4:3)</PresentationFormat>
  <Paragraphs>33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Angles</vt:lpstr>
      <vt:lpstr>Medical Terminology Basics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SACC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Medical Terminology Basics </dc:title>
  <dc:creator>Maher</dc:creator>
  <cp:lastModifiedBy>Maher</cp:lastModifiedBy>
  <cp:revision>8</cp:revision>
  <dcterms:created xsi:type="dcterms:W3CDTF">2021-04-22T08:05:36Z</dcterms:created>
  <dcterms:modified xsi:type="dcterms:W3CDTF">2021-04-24T12:45:52Z</dcterms:modified>
</cp:coreProperties>
</file>