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7"/>
  </p:notesMasterIdLst>
  <p:handoutMasterIdLst>
    <p:handoutMasterId r:id="rId18"/>
  </p:handoutMasterIdLst>
  <p:sldIdLst>
    <p:sldId id="256" r:id="rId2"/>
    <p:sldId id="257" r:id="rId3"/>
    <p:sldId id="259" r:id="rId4"/>
    <p:sldId id="260" r:id="rId5"/>
    <p:sldId id="261" r:id="rId6"/>
    <p:sldId id="263" r:id="rId7"/>
    <p:sldId id="262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2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9" d="100"/>
          <a:sy n="89" d="100"/>
        </p:scale>
        <p:origin x="46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en-US" smtClean="0"/>
              <a:t>Mass Transfer 3rd Stage  Dr. eng. Alaa D. Jawad Al-Bayati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9C552E-50D2-4FD0-ACA4-ABF0F5F9949A}" type="datetimeFigureOut">
              <a:rPr lang="en-US" smtClean="0"/>
              <a:t>1/8/2022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4D9213-B79C-4CCE-B00C-6BF60124C6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0249030"/>
      </p:ext>
    </p:extLst>
  </p:cSld>
  <p:clrMap bg1="lt1" tx1="dk1" bg2="lt2" tx2="dk2" accent1="accent1" accent2="accent2" accent3="accent3" accent4="accent4" accent5="accent5" accent6="accent6" hlink="hlink" folHlink="folHlink"/>
  <p:hf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en-US" smtClean="0"/>
              <a:t>Mass Transfer 3rd Stage  Dr. eng. Alaa D. Jawad Al-Bayati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3E46E5-81BA-46E0-BE87-1513AB47C02D}" type="datetimeFigureOut">
              <a:rPr lang="en-US" smtClean="0"/>
              <a:t>1/8/2022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062DD2F-13F5-4B24-864C-93B2EF00D3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3301672"/>
      </p:ext>
    </p:extLst>
  </p:cSld>
  <p:clrMap bg1="lt1" tx1="dk1" bg2="lt2" tx2="dk2" accent1="accent1" accent2="accent2" accent3="accent3" accent4="accent4" accent5="accent5" accent6="accent6" hlink="hlink" folHlink="folHlink"/>
  <p:hf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US" smtClean="0"/>
              <a:t>Mass Transfer 3rd Stage  Dr. eng. Alaa D. Jawad Al-Bayati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062DD2F-13F5-4B24-864C-93B2EF00D3E4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1979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C2F6413B-A91E-473B-A7F1-5950A0E9BCE8}" type="datetime1">
              <a:rPr lang="en-US" smtClean="0"/>
              <a:t>1/8/2022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r>
              <a:rPr lang="en-US" smtClean="0"/>
              <a:t>Al-Mustaqbal University   Chemical Engineering and petroleum Industries  3rd satge Assist. Proff. Dr. Eng . Alaa al-Bayati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88C8FBEA-7561-4BB4-A14A-708F1DD9A4CB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521710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2AC38B-1C45-4EC3-AEEB-8F1C60A19978}" type="datetime1">
              <a:rPr lang="en-US" smtClean="0"/>
              <a:t>1/8/2022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Al-Mustaqbal University   Chemical Engineering and petroleum Industries  3rd satge Assist. Proff. Dr. Eng . Alaa al-Bayati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C8FBEA-7561-4BB4-A14A-708F1DD9A4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68782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73552F-24E9-45E7-9952-032AC0C4661C}" type="datetime1">
              <a:rPr lang="en-US" smtClean="0"/>
              <a:t>1/8/2022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Al-Mustaqbal University   Chemical Engineering and petroleum Industries  3rd satge Assist. Proff. Dr. Eng . Alaa al-Bayati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C8FBEA-7561-4BB4-A14A-708F1DD9A4CB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1710427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045F7-CE2D-4827-B4B4-E1CEC37ACDD7}" type="datetime1">
              <a:rPr lang="en-US" smtClean="0"/>
              <a:t>1/8/2022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Al-Mustaqbal University   Chemical Engineering and petroleum Industries  3rd satge Assist. Proff. Dr. Eng . Alaa al-Bayati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C8FBEA-7561-4BB4-A14A-708F1DD9A4CB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1562636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297376-FF97-4A6A-9378-CAC72E9CA33A}" type="datetime1">
              <a:rPr lang="en-US" smtClean="0"/>
              <a:t>1/8/2022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Al-Mustaqbal University   Chemical Engineering and petroleum Industries  3rd satge Assist. Proff. Dr. Eng . Alaa al-Bayati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C8FBEA-7561-4BB4-A14A-708F1DD9A4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143639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9AFDC-9753-4BB5-A0DE-2785A6744835}" type="datetime1">
              <a:rPr lang="en-US" smtClean="0"/>
              <a:t>1/8/2022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Al-Mustaqbal University   Chemical Engineering and petroleum Industries  3rd satge Assist. Proff. Dr. Eng . Alaa al-Bayati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C8FBEA-7561-4BB4-A14A-708F1DD9A4CB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1215373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43225F-E85F-4890-B85C-A38CDA328EDA}" type="datetime1">
              <a:rPr lang="en-US" smtClean="0"/>
              <a:t>1/8/2022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Al-Mustaqbal University   Chemical Engineering and petroleum Industries  3rd satge Assist. Proff. Dr. Eng . Alaa al-Bayati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C8FBEA-7561-4BB4-A14A-708F1DD9A4CB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0437782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401983-B4F6-4D50-A05F-B9F2664F36F3}" type="datetime1">
              <a:rPr lang="en-US" smtClean="0"/>
              <a:t>1/8/2022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Al-Mustaqbal University   Chemical Engineering and petroleum Industries  3rd satge Assist. Proff. Dr. Eng . Alaa al-Bayati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C8FBEA-7561-4BB4-A14A-708F1DD9A4CB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3640906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FAF548-98A3-46EF-8E85-BF7D34783EC2}" type="datetime1">
              <a:rPr lang="en-US" smtClean="0"/>
              <a:t>1/8/2022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Al-Mustaqbal University   Chemical Engineering and petroleum Industries  3rd satge Assist. Proff. Dr. Eng . Alaa al-Bayati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C8FBEA-7561-4BB4-A14A-708F1DD9A4CB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460807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8D3B3B-1293-439E-9442-7EE46BE4EF8E}" type="datetime1">
              <a:rPr lang="en-US" smtClean="0"/>
              <a:t>1/8/2022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Al-Mustaqbal University   Chemical Engineering and petroleum Industries  3rd satge Assist. Proff. Dr. Eng . Alaa al-Bayati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C8FBEA-7561-4BB4-A14A-708F1DD9A4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00711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4DD3E3-5B91-41CD-9682-08377B8C523F}" type="datetime1">
              <a:rPr lang="en-US" smtClean="0"/>
              <a:t>1/8/2022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Al-Mustaqbal University   Chemical Engineering and petroleum Industries  3rd satge Assist. Proff. Dr. Eng . Alaa al-Bayati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C8FBEA-7561-4BB4-A14A-708F1DD9A4CB}" type="slidenum">
              <a:rPr lang="en-US" smtClean="0"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011276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476BD9-B2E5-4569-8FCD-5D3F10B6ACAA}" type="datetime1">
              <a:rPr lang="en-US" smtClean="0"/>
              <a:t>1/8/2022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Al-Mustaqbal University   Chemical Engineering and petroleum Industries  3rd satge Assist. Proff. Dr. Eng . Alaa al-Bayati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C8FBEA-7561-4BB4-A14A-708F1DD9A4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92015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23A8D4-99CD-48DE-BD39-BA61EE093F90}" type="datetime1">
              <a:rPr lang="en-US" smtClean="0"/>
              <a:t>1/8/2022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Al-Mustaqbal University   Chemical Engineering and petroleum Industries  3rd satge Assist. Proff. Dr. Eng . Alaa al-Bayati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C8FBEA-7561-4BB4-A14A-708F1DD9A4CB}" type="slidenum">
              <a:rPr lang="en-US" smtClean="0"/>
              <a:t>‹#›</a:t>
            </a:fld>
            <a:endParaRPr lang="en-US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355135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A79728-4655-4A17-AF51-860553CEA7DA}" type="datetime1">
              <a:rPr lang="en-US" smtClean="0"/>
              <a:t>1/8/2022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Al-Mustaqbal University   Chemical Engineering and petroleum Industries  3rd satge Assist. Proff. Dr. Eng . Alaa al-Bayati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C8FBEA-7561-4BB4-A14A-708F1DD9A4CB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950022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F16DAC-610E-4261-8F85-C24EB7A2BD79}" type="datetime1">
              <a:rPr lang="en-US" smtClean="0"/>
              <a:t>1/8/2022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Al-Mustaqbal University   Chemical Engineering and petroleum Industries  3rd satge Assist. Proff. Dr. Eng . Alaa al-Bayati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C8FBEA-7561-4BB4-A14A-708F1DD9A4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23986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FC7875-C470-4950-9024-267DDC270C6C}" type="datetime1">
              <a:rPr lang="en-US" smtClean="0"/>
              <a:t>1/8/2022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Al-Mustaqbal University   Chemical Engineering and petroleum Industries  3rd satge Assist. Proff. Dr. Eng . Alaa al-Bayati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C8FBEA-7561-4BB4-A14A-708F1DD9A4CB}" type="slidenum">
              <a:rPr lang="en-US" smtClean="0"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586495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76DF67-8E3B-4924-B0F3-03271EE9BC19}" type="datetime1">
              <a:rPr lang="en-US" smtClean="0"/>
              <a:t>1/8/2022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Al-Mustaqbal University   Chemical Engineering and petroleum Industries  3rd satge Assist. Proff. Dr. Eng . Alaa al-Bayati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C8FBEA-7561-4BB4-A14A-708F1DD9A4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20110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69286A13-E8FC-4018-BD44-5E7E7507BC7D}" type="datetime1">
              <a:rPr lang="en-US" smtClean="0"/>
              <a:t>1/8/2022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r>
              <a:rPr lang="en-US" smtClean="0"/>
              <a:t>Al-Mustaqbal University   Chemical Engineering and petroleum Industries  3rd satge Assist. Proff. Dr. Eng . Alaa al-Bayati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88C8FBEA-7561-4BB4-A14A-708F1DD9A4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02123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hf hdr="0" dt="0"/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4400" b="1" dirty="0" smtClean="0">
                <a:solidFill>
                  <a:srgbClr val="FF0000"/>
                </a:solidFill>
              </a:rPr>
              <a:t>Diffusion – Lecture 2</a:t>
            </a:r>
            <a:endParaRPr lang="en-US" sz="4400" b="1" dirty="0">
              <a:solidFill>
                <a:srgbClr val="FF00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Assist. </a:t>
            </a:r>
            <a:r>
              <a:rPr lang="en-US" dirty="0" err="1" smtClean="0"/>
              <a:t>Proff</a:t>
            </a:r>
            <a:r>
              <a:rPr lang="en-US" dirty="0" smtClean="0"/>
              <a:t>. Dr. </a:t>
            </a:r>
            <a:r>
              <a:rPr lang="en-US" dirty="0" err="1" smtClean="0"/>
              <a:t>eng.</a:t>
            </a:r>
            <a:r>
              <a:rPr lang="en-US" dirty="0" smtClean="0"/>
              <a:t> </a:t>
            </a:r>
            <a:r>
              <a:rPr lang="en-US" dirty="0" err="1" smtClean="0"/>
              <a:t>Alaa</a:t>
            </a:r>
            <a:r>
              <a:rPr lang="en-US" dirty="0" smtClean="0"/>
              <a:t> D. </a:t>
            </a:r>
            <a:r>
              <a:rPr lang="en-US" dirty="0" err="1" smtClean="0"/>
              <a:t>Jawad</a:t>
            </a:r>
            <a:r>
              <a:rPr lang="en-US" dirty="0" smtClean="0"/>
              <a:t> AL-</a:t>
            </a:r>
            <a:r>
              <a:rPr lang="en-US" dirty="0" err="1" smtClean="0"/>
              <a:t>Bayati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6408471" cy="279400"/>
          </a:xfrm>
        </p:spPr>
        <p:txBody>
          <a:bodyPr/>
          <a:lstStyle/>
          <a:p>
            <a:r>
              <a:rPr lang="en-US" dirty="0" smtClean="0"/>
              <a:t>Al-</a:t>
            </a:r>
            <a:r>
              <a:rPr lang="en-US" dirty="0" err="1" smtClean="0"/>
              <a:t>Mustaqbal</a:t>
            </a:r>
            <a:r>
              <a:rPr lang="en-US" dirty="0" smtClean="0"/>
              <a:t> University   Chemical Engineering and petroleum Industries  3rd </a:t>
            </a:r>
            <a:r>
              <a:rPr lang="en-US" dirty="0" err="1" smtClean="0"/>
              <a:t>satge</a:t>
            </a:r>
            <a:r>
              <a:rPr lang="en-US" dirty="0" smtClean="0"/>
              <a:t> Assist. </a:t>
            </a:r>
            <a:r>
              <a:rPr lang="en-US" dirty="0" err="1" smtClean="0"/>
              <a:t>Proff</a:t>
            </a:r>
            <a:r>
              <a:rPr lang="en-US" dirty="0" smtClean="0"/>
              <a:t>. Dr. </a:t>
            </a:r>
            <a:r>
              <a:rPr lang="en-US" dirty="0" err="1" smtClean="0"/>
              <a:t>Eng</a:t>
            </a:r>
            <a:r>
              <a:rPr lang="en-US" dirty="0" smtClean="0"/>
              <a:t> . </a:t>
            </a:r>
            <a:r>
              <a:rPr lang="en-US" dirty="0" err="1" smtClean="0"/>
              <a:t>Alaa</a:t>
            </a:r>
            <a:r>
              <a:rPr lang="en-US" dirty="0" smtClean="0"/>
              <a:t> al-</a:t>
            </a:r>
            <a:r>
              <a:rPr lang="en-US" dirty="0" err="1" smtClean="0"/>
              <a:t>Bayati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C8FBEA-7561-4BB4-A14A-708F1DD9A4CB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9342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92989" y="577817"/>
            <a:ext cx="1058173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/>
              <a:t>Equation 10.30 is known as Stefan's Law(3) . Thus the bulk flow enhances the mass transfer rate by a factor Cr/Cg, known as the drift factor. The fluxes of the components are given in Table 10.1. </a:t>
            </a:r>
            <a:endParaRPr lang="en-US" b="1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8370" y="1199477"/>
            <a:ext cx="5199344" cy="5001684"/>
          </a:xfrm>
          <a:prstGeom prst="rect">
            <a:avLst/>
          </a:prstGeo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Al-Mustaqbal University   Chemical Engineering and petroleum Industries  3rd satge Assist. Proff. Dr. Eng . Alaa al-Bayati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C8FBEA-7561-4BB4-A14A-708F1DD9A4CB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1064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9342" y="807432"/>
            <a:ext cx="8663125" cy="4586360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Al-Mustaqbal University   Chemical Engineering and petroleum Industries  3rd satge Assist. Proff. Dr. Eng . Alaa al-Bayati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C8FBEA-7561-4BB4-A14A-708F1DD9A4CB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3777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57127" y="756864"/>
            <a:ext cx="5877745" cy="5344271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Al-Mustaqbal University   Chemical Engineering and petroleum Industries  3rd satge Assist. Proff. Dr. Eng . Alaa al-Bayati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C8FBEA-7561-4BB4-A14A-708F1DD9A4CB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7103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9836" y="682028"/>
            <a:ext cx="10115326" cy="220909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9899" y="2891122"/>
            <a:ext cx="8072403" cy="2491802"/>
          </a:xfrm>
          <a:prstGeom prst="rect">
            <a:avLst/>
          </a:prstGeo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Al-Mustaqbal University   Chemical Engineering and petroleum Industries  3rd satge Assist. Proff. Dr. Eng . Alaa al-Bayati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C8FBEA-7561-4BB4-A14A-708F1DD9A4CB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7687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5810" y="870581"/>
            <a:ext cx="9612703" cy="3419903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Al-Mustaqbal University   Chemical Engineering and petroleum Industries  3rd satge Assist. Proff. Dr. Eng . Alaa al-Bayati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C8FBEA-7561-4BB4-A14A-708F1DD9A4CB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343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Al-Mustaqbal University   Chemical Engineering and petroleum Industries  3rd satge Assist. Proff. Dr. Eng . Alaa al-Bayati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C8FBEA-7561-4BB4-A14A-708F1DD9A4CB}" type="slidenum">
              <a:rPr lang="en-US" smtClean="0"/>
              <a:t>15</a:t>
            </a:fld>
            <a:endParaRPr lang="en-US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572733" y="2165230"/>
            <a:ext cx="9046534" cy="33678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77189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DIFFUSION IN BINARY GAS MIXTURES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Properties of binary </a:t>
            </a:r>
            <a:r>
              <a:rPr lang="en-US" dirty="0" smtClean="0"/>
              <a:t>mixtures: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33754" y="2961973"/>
            <a:ext cx="6215023" cy="3218494"/>
          </a:xfrm>
          <a:prstGeom prst="rect">
            <a:avLst/>
          </a:prstGeom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Al-Mustaqbal University   Chemical Engineering and petroleum Industries  3rd satge Assist. Proff. Dr. Eng . Alaa al-Bayati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C8FBEA-7561-4BB4-A14A-708F1DD9A4C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8298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51495" y="680145"/>
            <a:ext cx="7410090" cy="5298277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Al-Mustaqbal University   Chemical Engineering and petroleum Industries  3rd satge Assist. Proff. Dr. Eng . Alaa al-Bayati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C8FBEA-7561-4BB4-A14A-708F1DD9A4C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0325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0008" y="923026"/>
            <a:ext cx="9076041" cy="4522532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Al-Mustaqbal University   Chemical Engineering and petroleum Industries  3rd satge Assist. Proff. Dr. Eng . Alaa al-Bayati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C8FBEA-7561-4BB4-A14A-708F1DD9A4CB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3298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478327" y="699542"/>
            <a:ext cx="343972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Equimolecular counter diffusion 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150187" y="1068874"/>
            <a:ext cx="10176295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When the mass transfer rates of the two components are equal and opposite the process is said to be one of equimolecular counter diffusion. Such a process occurs in the case of the box with a movable partition, referred to in Section 10.1. It occurs also in a distillation column when the molar latent heats of the two components are the same. At any point in the column a falling stream of liquid is brought into contact with a rising stream of </a:t>
            </a:r>
            <a:r>
              <a:rPr lang="en-US" dirty="0" err="1" smtClean="0"/>
              <a:t>vapour</a:t>
            </a:r>
            <a:r>
              <a:rPr lang="en-US" dirty="0" smtClean="0"/>
              <a:t> with which it is not in equilibrium. The less volatile component is transferred from 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1150186" y="2546202"/>
            <a:ext cx="10072779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the </a:t>
            </a:r>
            <a:r>
              <a:rPr lang="en-US" dirty="0" err="1" smtClean="0"/>
              <a:t>vapour</a:t>
            </a:r>
            <a:r>
              <a:rPr lang="en-US" dirty="0" smtClean="0"/>
              <a:t> to the liquid and the more volatile component is transferred in the opposite direction. If the molar latent heats of the components are equal, the condensation of a given amount of less volatile component releases exactly the amount of latent heat required to </a:t>
            </a:r>
            <a:r>
              <a:rPr lang="en-US" dirty="0" err="1" smtClean="0"/>
              <a:t>volatilise</a:t>
            </a:r>
            <a:r>
              <a:rPr lang="en-US" dirty="0" smtClean="0"/>
              <a:t> the same molar quantity of the more volatile component. Thus at the interface, and consequently throughout the liquid and </a:t>
            </a:r>
            <a:r>
              <a:rPr lang="en-US" dirty="0" err="1" smtClean="0"/>
              <a:t>vapour</a:t>
            </a:r>
            <a:r>
              <a:rPr lang="en-US" dirty="0" smtClean="0"/>
              <a:t> phases, equimolecular </a:t>
            </a:r>
            <a:r>
              <a:rPr lang="en-US" dirty="0" err="1" smtClean="0"/>
              <a:t>counterdiffusion</a:t>
            </a:r>
            <a:r>
              <a:rPr lang="en-US" dirty="0" smtClean="0"/>
              <a:t> is taking place. Under these conditions, the differential forms of equation for NA (10.4, 10.18 and 10.19) may be simply integrated, for constant temperature and pressure, to give respectively: 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Al-Mustaqbal University   Chemical Engineering and petroleum Industries  3rd satge Assist. Proff. Dr. Eng . Alaa al-Bayati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C8FBEA-7561-4BB4-A14A-708F1DD9A4CB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6589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71417" y="933101"/>
            <a:ext cx="5849166" cy="4991797"/>
          </a:xfrm>
          <a:prstGeom prst="rect">
            <a:avLst/>
          </a:prstGeo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Al-Mustaqbal University   Chemical Engineering and petroleum Industries  3rd satge Assist. Proff. Dr. Eng . Alaa al-Bayati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C8FBEA-7561-4BB4-A14A-708F1DD9A4CB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3276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Mass transfer through a stationary second component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 several important processes, one component in a gaseous mixture will be transported relative to a fixed plane, such as a liquid interface, for example, and the other will undergo no net movement. In gas absorption a soluble gas A is transferred to the liquid surface where it dissolves, whereas the insoluble gas B undergoes no net movement with respect to the interface. Similarly, in evaporation from a free surface, the </a:t>
            </a:r>
            <a:r>
              <a:rPr lang="en-US" dirty="0" err="1"/>
              <a:t>vapour</a:t>
            </a:r>
            <a:r>
              <a:rPr lang="en-US" dirty="0"/>
              <a:t> moves away from the surface but the air has no net movement. The mass transfer process therefore differs from that described in Section 10.2.2. 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Al-Mustaqbal University   Chemical Engineering and petroleum Industries  3rd satge Assist. Proff. Dr. Eng . Alaa al-Bayati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C8FBEA-7561-4BB4-A14A-708F1DD9A4C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4066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concept of a stationary component may be envisaged by considering the effect of moving the box, discussed in Section 10.1, in the opposite direction to that in which B is diffusing, at a velocity equal to its diffusion velocity, so that to the external observer B appears to be stationary. The total velocity at which A is transferred will then be increased to its diffusion velocity plus the velocity of the box. For the absorption of a soluble gas A from a mixture with an insoluble gas B, the respective diffusion rates are given by: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Al-Mustaqbal University   Chemical Engineering and petroleum Industries  3rd satge Assist. Proff. Dr. Eng . Alaa al-Bayati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C8FBEA-7561-4BB4-A14A-708F1DD9A4CB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9193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47049" y="692477"/>
            <a:ext cx="5598596" cy="5499267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Al-Mustaqbal University   Chemical Engineering and petroleum Industries  3rd satge Assist. Proff. Dr. Eng . Alaa al-Bayati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C8FBEA-7561-4BB4-A14A-708F1DD9A4CB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2152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70</TotalTime>
  <Words>815</Words>
  <Application>Microsoft Office PowerPoint</Application>
  <PresentationFormat>Widescreen</PresentationFormat>
  <Paragraphs>43</Paragraphs>
  <Slides>15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9" baseType="lpstr">
      <vt:lpstr>Arial</vt:lpstr>
      <vt:lpstr>Calibri</vt:lpstr>
      <vt:lpstr>Garamond</vt:lpstr>
      <vt:lpstr>Organic</vt:lpstr>
      <vt:lpstr>Diffusion – Lecture 2</vt:lpstr>
      <vt:lpstr>DIFFUSION IN BINARY GAS MIXTURES</vt:lpstr>
      <vt:lpstr>PowerPoint Presentation</vt:lpstr>
      <vt:lpstr>PowerPoint Presentation</vt:lpstr>
      <vt:lpstr>PowerPoint Presentation</vt:lpstr>
      <vt:lpstr>PowerPoint Presentation</vt:lpstr>
      <vt:lpstr>Mass transfer through a stationary second component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Mass Transfer Fundementals – Lecture 1</dc:title>
  <dc:creator>Microsoft account</dc:creator>
  <cp:lastModifiedBy>Microsoft account</cp:lastModifiedBy>
  <cp:revision>21</cp:revision>
  <dcterms:created xsi:type="dcterms:W3CDTF">2021-10-31T19:34:14Z</dcterms:created>
  <dcterms:modified xsi:type="dcterms:W3CDTF">2022-01-08T18:05:52Z</dcterms:modified>
</cp:coreProperties>
</file>