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1"/>
  </p:notesMasterIdLst>
  <p:sldIdLst>
    <p:sldId id="297" r:id="rId2"/>
    <p:sldId id="301" r:id="rId3"/>
    <p:sldId id="267" r:id="rId4"/>
    <p:sldId id="268" r:id="rId5"/>
    <p:sldId id="269" r:id="rId6"/>
    <p:sldId id="270" r:id="rId7"/>
    <p:sldId id="298" r:id="rId8"/>
    <p:sldId id="271" r:id="rId9"/>
    <p:sldId id="272" r:id="rId10"/>
    <p:sldId id="275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62" r:id="rId28"/>
    <p:sldId id="263" r:id="rId29"/>
    <p:sldId id="300" r:id="rId3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68" d="100"/>
          <a:sy n="68" d="100"/>
        </p:scale>
        <p:origin x="-118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B697B47-7A44-49BB-BEBD-6FDC799E1006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D7E63A0-8A9B-4EE1-BD4C-CC09AADA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32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52C49-E1D2-4BC8-A760-C9EB93E5F7C4}" type="datetime1">
              <a:rPr lang="ar-SA" smtClean="0"/>
              <a:t>09/05/1444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7F741-84C2-4120-9DD5-12177032CE41}" type="datetime1">
              <a:rPr lang="ar-SA" smtClean="0"/>
              <a:t>09/05/1444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A4AE4-6AF5-49E0-9345-88DB0C3E3A6E}" type="datetime1">
              <a:rPr lang="ar-SA" smtClean="0"/>
              <a:t>09/05/1444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9834F-1BD7-4905-B0D0-C1CB977F4CC2}" type="datetime1">
              <a:rPr lang="ar-SA" smtClean="0"/>
              <a:t>09/05/1444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452C-AA6D-42E2-91CD-4A65460DF8EE}" type="datetime1">
              <a:rPr lang="ar-SA" smtClean="0"/>
              <a:t>09/05/1444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1F648-E8AA-4A65-B280-6AD19EE02274}" type="datetime1">
              <a:rPr lang="ar-SA" smtClean="0"/>
              <a:t>09/05/1444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5167A-0033-45E5-99FF-53542A1E0CD8}" type="datetime1">
              <a:rPr lang="ar-SA" smtClean="0"/>
              <a:t>09/05/1444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8E3D-FB9F-4E22-98A6-A0066DAE5222}" type="datetime1">
              <a:rPr lang="ar-SA" smtClean="0"/>
              <a:t>09/05/1444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97DB-A69D-4074-926A-7625E0EE545B}" type="datetime1">
              <a:rPr lang="ar-SA" smtClean="0"/>
              <a:t>09/05/1444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0612-2BCF-4A0F-97E8-CA4850F25890}" type="datetime1">
              <a:rPr lang="ar-SA" smtClean="0"/>
              <a:t>09/05/1444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0A236-5CC7-4359-AE54-9AA4D004BB99}" type="datetime1">
              <a:rPr lang="ar-SA" smtClean="0"/>
              <a:t>09/05/1444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460D-4D30-4AFB-9434-1FAF8BDA0D5B}" type="datetime1">
              <a:rPr lang="ar-SA" smtClean="0"/>
              <a:t>09/05/1444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in(II)_fluoride#cite_note-Commonly_Referred_to_as_Stannous_Fluoride-1" TargetMode="External"/><Relationship Id="rId7" Type="http://schemas.openxmlformats.org/officeDocument/2006/relationships/hyperlink" Target="https://en.wikipedia.org/wiki/Toothpaste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Chemical_compound" TargetMode="External"/><Relationship Id="rId5" Type="http://schemas.openxmlformats.org/officeDocument/2006/relationships/hyperlink" Target="https://en.wikipedia.org/wiki/Latin" TargetMode="External"/><Relationship Id="rId4" Type="http://schemas.openxmlformats.org/officeDocument/2006/relationships/hyperlink" Target="https://en.wikipedia.org/wiki/Tin(II)_fluoride#cite_note-Latin_Names_Variable_Charge_Metals-2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</a:t>
            </a:fld>
            <a:endParaRPr lang="ar-SA"/>
          </a:p>
        </p:txBody>
      </p:sp>
      <p:sp>
        <p:nvSpPr>
          <p:cNvPr id="4" name="TextBox 3"/>
          <p:cNvSpPr txBox="1"/>
          <p:nvPr/>
        </p:nvSpPr>
        <p:spPr>
          <a:xfrm>
            <a:off x="2411760" y="548680"/>
            <a:ext cx="6505307" cy="255454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Inorganic Pharmaceutical Chemistry</a:t>
            </a:r>
          </a:p>
          <a:p>
            <a:pPr algn="ctr"/>
            <a:endParaRPr lang="en-US" sz="2800" b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Lec</a:t>
            </a:r>
            <a:r>
              <a:rPr lang="en-US" sz="20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6: Dental Products</a:t>
            </a:r>
          </a:p>
          <a:p>
            <a:pPr algn="ctr"/>
            <a:endParaRPr lang="en-US" sz="2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000" b="1" baseline="30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rd</a:t>
            </a:r>
            <a:r>
              <a:rPr lang="en-US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Stage- College of Pharmacy</a:t>
            </a:r>
            <a:endParaRPr lang="en-US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2000" dirty="0" smtClean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141" y="3645024"/>
            <a:ext cx="4466124" cy="265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18" y="4005064"/>
            <a:ext cx="2095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34838" y="5712698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202122"/>
                </a:solidFill>
                <a:latin typeface="Arial"/>
              </a:rPr>
              <a:t>SnF</a:t>
            </a:r>
            <a:r>
              <a:rPr lang="en-US" b="1" baseline="-25000" dirty="0">
                <a:solidFill>
                  <a:srgbClr val="202122"/>
                </a:solidFill>
                <a:latin typeface="Arial"/>
              </a:rPr>
              <a:t>2</a:t>
            </a:r>
            <a:r>
              <a:rPr lang="en-US" b="1" dirty="0">
                <a:solidFill>
                  <a:srgbClr val="202122"/>
                </a:solidFill>
                <a:latin typeface="Arial"/>
              </a:rPr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298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7483"/>
            <a:ext cx="7051461" cy="6035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52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56632"/>
            <a:ext cx="6519394" cy="512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512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6387652" cy="576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145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357188" cy="6217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6150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179" y="4555579"/>
            <a:ext cx="494347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 descr="Fluoride's Mechanism of Action | Fundamentals of Dentifrice: Oral Health  Benefits in a Tube | Continuing Education Course | dentalcare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118" y="413752"/>
            <a:ext cx="4331367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169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1995488"/>
            <a:ext cx="6257925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053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1452563"/>
            <a:ext cx="5124450" cy="39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720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52048"/>
            <a:ext cx="5496561" cy="438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17</a:t>
            </a:fld>
            <a:endParaRPr lang="ar-SA"/>
          </a:p>
        </p:txBody>
      </p:sp>
      <p:sp>
        <p:nvSpPr>
          <p:cNvPr id="4" name="Rectangle 3"/>
          <p:cNvSpPr/>
          <p:nvPr/>
        </p:nvSpPr>
        <p:spPr>
          <a:xfrm>
            <a:off x="361570" y="4941168"/>
            <a:ext cx="83148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rtl="0">
              <a:buFont typeface="Arial" pitchFamily="34" charset="0"/>
              <a:buChar char="•"/>
            </a:pPr>
            <a:r>
              <a:rPr lang="en-US" b="1" dirty="0">
                <a:solidFill>
                  <a:srgbClr val="202122"/>
                </a:solidFill>
                <a:latin typeface="Arial"/>
              </a:rPr>
              <a:t>Tin(II) fluoride</a:t>
            </a:r>
            <a:r>
              <a:rPr lang="en-US" dirty="0">
                <a:solidFill>
                  <a:srgbClr val="202122"/>
                </a:solidFill>
                <a:latin typeface="Arial"/>
              </a:rPr>
              <a:t>, commonly referred to commercially as </a:t>
            </a:r>
            <a:r>
              <a:rPr lang="en-US" b="1" dirty="0">
                <a:solidFill>
                  <a:srgbClr val="202122"/>
                </a:solidFill>
                <a:latin typeface="Arial"/>
              </a:rPr>
              <a:t>stannous fluoride</a:t>
            </a:r>
            <a:r>
              <a:rPr lang="en-US" baseline="30000" dirty="0">
                <a:solidFill>
                  <a:srgbClr val="0645AD"/>
                </a:solidFill>
                <a:latin typeface="Arial"/>
                <a:hlinkClick r:id="rId3"/>
              </a:rPr>
              <a:t>[1]</a:t>
            </a:r>
            <a:r>
              <a:rPr lang="en-US" baseline="30000" dirty="0">
                <a:solidFill>
                  <a:srgbClr val="0645AD"/>
                </a:solidFill>
                <a:latin typeface="Arial"/>
                <a:hlinkClick r:id="rId4"/>
              </a:rPr>
              <a:t>[2]</a:t>
            </a:r>
            <a:r>
              <a:rPr lang="en-US" dirty="0">
                <a:solidFill>
                  <a:srgbClr val="202122"/>
                </a:solidFill>
                <a:latin typeface="Arial"/>
              </a:rPr>
              <a:t> (from </a:t>
            </a:r>
            <a:r>
              <a:rPr lang="en-US" dirty="0">
                <a:solidFill>
                  <a:srgbClr val="0645AD"/>
                </a:solidFill>
                <a:latin typeface="Arial"/>
                <a:hlinkClick r:id="rId5" tooltip="Latin"/>
              </a:rPr>
              <a:t>Latin</a:t>
            </a:r>
            <a:r>
              <a:rPr lang="en-US" dirty="0">
                <a:solidFill>
                  <a:srgbClr val="202122"/>
                </a:solidFill>
                <a:latin typeface="Arial"/>
              </a:rPr>
              <a:t> </a:t>
            </a:r>
            <a:r>
              <a:rPr lang="en-US" i="1" dirty="0" err="1">
                <a:solidFill>
                  <a:srgbClr val="202122"/>
                </a:solidFill>
                <a:latin typeface="Arial"/>
              </a:rPr>
              <a:t>stannum</a:t>
            </a:r>
            <a:r>
              <a:rPr lang="en-US" dirty="0">
                <a:solidFill>
                  <a:srgbClr val="202122"/>
                </a:solidFill>
                <a:latin typeface="Arial"/>
              </a:rPr>
              <a:t>, 'tin'), is a </a:t>
            </a:r>
            <a:r>
              <a:rPr lang="en-US" dirty="0">
                <a:solidFill>
                  <a:srgbClr val="0645AD"/>
                </a:solidFill>
                <a:latin typeface="Arial"/>
                <a:hlinkClick r:id="rId6" tooltip="Chemical compound"/>
              </a:rPr>
              <a:t>chemical compound</a:t>
            </a:r>
            <a:r>
              <a:rPr lang="en-US" dirty="0">
                <a:solidFill>
                  <a:srgbClr val="202122"/>
                </a:solidFill>
                <a:latin typeface="Arial"/>
              </a:rPr>
              <a:t> with the formula SnF</a:t>
            </a:r>
            <a:r>
              <a:rPr lang="en-US" baseline="-25000" dirty="0">
                <a:solidFill>
                  <a:srgbClr val="202122"/>
                </a:solidFill>
                <a:latin typeface="Arial"/>
              </a:rPr>
              <a:t>2</a:t>
            </a:r>
            <a:r>
              <a:rPr lang="en-US" dirty="0">
                <a:solidFill>
                  <a:srgbClr val="202122"/>
                </a:solidFill>
                <a:latin typeface="Arial"/>
              </a:rPr>
              <a:t>. It is a </a:t>
            </a:r>
            <a:r>
              <a:rPr lang="en-US" dirty="0" err="1">
                <a:solidFill>
                  <a:srgbClr val="202122"/>
                </a:solidFill>
                <a:latin typeface="Arial"/>
              </a:rPr>
              <a:t>colourless</a:t>
            </a:r>
            <a:r>
              <a:rPr lang="en-US" dirty="0">
                <a:solidFill>
                  <a:srgbClr val="202122"/>
                </a:solidFill>
                <a:latin typeface="Arial"/>
              </a:rPr>
              <a:t> solid used as an ingredient in </a:t>
            </a:r>
            <a:r>
              <a:rPr lang="en-US" dirty="0">
                <a:solidFill>
                  <a:srgbClr val="0645AD"/>
                </a:solidFill>
                <a:latin typeface="Arial"/>
                <a:hlinkClick r:id="rId7" tooltip="Toothpaste"/>
              </a:rPr>
              <a:t>toothpastes</a:t>
            </a:r>
            <a:r>
              <a:rPr lang="en-US" dirty="0">
                <a:solidFill>
                  <a:srgbClr val="202122"/>
                </a:solidFill>
                <a:latin typeface="Arial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764704"/>
            <a:ext cx="6435575" cy="521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79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662113"/>
            <a:ext cx="5676900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005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</a:t>
            </a:fld>
            <a:endParaRPr lang="ar-SA"/>
          </a:p>
        </p:txBody>
      </p:sp>
      <p:sp>
        <p:nvSpPr>
          <p:cNvPr id="4" name="Rectangle 3"/>
          <p:cNvSpPr/>
          <p:nvPr/>
        </p:nvSpPr>
        <p:spPr>
          <a:xfrm>
            <a:off x="2483768" y="476672"/>
            <a:ext cx="4766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 b="1" dirty="0">
                <a:solidFill>
                  <a:srgbClr val="333333"/>
                </a:solidFill>
                <a:latin typeface="Garamond"/>
              </a:rPr>
              <a:t>Origins of the Toothpaste Industry</a:t>
            </a:r>
            <a:endParaRPr lang="en-US" sz="2400" b="1" i="0" dirty="0">
              <a:solidFill>
                <a:srgbClr val="333333"/>
              </a:solidFill>
              <a:effectLst/>
              <a:latin typeface="Garamond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79" y="3717032"/>
            <a:ext cx="46577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3484" y="908720"/>
            <a:ext cx="827497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rtl="0">
              <a:buFont typeface="Arial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Garamond"/>
              </a:rPr>
              <a:t>The first record we have of “toothpaste” is from the Ancient Egyptians in around 5000 BC. This was more of a tooth powder that water was added to create the paste. Research shows that this was primarily made of powdered ashes from oxen </a:t>
            </a:r>
            <a:r>
              <a:rPr lang="en-US" dirty="0" smtClean="0">
                <a:solidFill>
                  <a:srgbClr val="333333"/>
                </a:solidFill>
                <a:latin typeface="Garamond"/>
              </a:rPr>
              <a:t>hooves </a:t>
            </a:r>
            <a:r>
              <a:rPr lang="ar-IQ" dirty="0" smtClean="0">
                <a:solidFill>
                  <a:srgbClr val="333333"/>
                </a:solidFill>
                <a:latin typeface="Garamond"/>
              </a:rPr>
              <a:t>حافر</a:t>
            </a:r>
            <a:r>
              <a:rPr lang="en-US" dirty="0" smtClean="0">
                <a:solidFill>
                  <a:srgbClr val="333333"/>
                </a:solidFill>
                <a:latin typeface="Garamond"/>
              </a:rPr>
              <a:t>, myrrh </a:t>
            </a:r>
            <a:r>
              <a:rPr lang="ar-IQ" dirty="0" smtClean="0">
                <a:solidFill>
                  <a:srgbClr val="333333"/>
                </a:solidFill>
                <a:latin typeface="Garamond"/>
              </a:rPr>
              <a:t>نوع من الصمغ</a:t>
            </a:r>
            <a:r>
              <a:rPr lang="en-US" dirty="0" smtClean="0">
                <a:solidFill>
                  <a:srgbClr val="333333"/>
                </a:solidFill>
                <a:latin typeface="Garamond"/>
              </a:rPr>
              <a:t>, </a:t>
            </a:r>
            <a:r>
              <a:rPr lang="en-US" dirty="0">
                <a:solidFill>
                  <a:srgbClr val="333333"/>
                </a:solidFill>
                <a:latin typeface="Garamond"/>
              </a:rPr>
              <a:t>eggshells, crushed rock salt, and pumice. </a:t>
            </a:r>
            <a:endParaRPr lang="en-US" dirty="0" smtClean="0">
              <a:solidFill>
                <a:srgbClr val="333333"/>
              </a:solidFill>
              <a:latin typeface="Garamond"/>
            </a:endParaRPr>
          </a:p>
          <a:p>
            <a:pPr marL="285750" indent="-285750" algn="just" rtl="0">
              <a:buFont typeface="Arial" pitchFamily="34" charset="0"/>
              <a:buChar char="•"/>
            </a:pPr>
            <a:endParaRPr lang="en-US" dirty="0" smtClean="0">
              <a:solidFill>
                <a:srgbClr val="333333"/>
              </a:solidFill>
              <a:latin typeface="Garamond"/>
            </a:endParaRPr>
          </a:p>
          <a:p>
            <a:pPr marL="285750" indent="-285750" algn="just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Garamond"/>
              </a:rPr>
              <a:t>Greek </a:t>
            </a:r>
            <a:r>
              <a:rPr lang="en-US" dirty="0">
                <a:solidFill>
                  <a:srgbClr val="333333"/>
                </a:solidFill>
                <a:latin typeface="Garamond"/>
              </a:rPr>
              <a:t>and Roman societies that they were adding more abrasives to the mix such as crushed bones and oyster </a:t>
            </a:r>
            <a:r>
              <a:rPr lang="en-US" dirty="0" smtClean="0">
                <a:solidFill>
                  <a:srgbClr val="333333"/>
                </a:solidFill>
                <a:latin typeface="Garamond"/>
              </a:rPr>
              <a:t>shells and charcoal </a:t>
            </a:r>
            <a:r>
              <a:rPr lang="en-US" dirty="0">
                <a:solidFill>
                  <a:srgbClr val="333333"/>
                </a:solidFill>
                <a:latin typeface="Garamond"/>
              </a:rPr>
              <a:t> to improve the </a:t>
            </a:r>
            <a:r>
              <a:rPr lang="en-US" dirty="0" smtClean="0">
                <a:solidFill>
                  <a:srgbClr val="333333"/>
                </a:solidFill>
                <a:latin typeface="Garamond"/>
              </a:rPr>
              <a:t>taste and breath.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9261" y="2865710"/>
            <a:ext cx="83312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rtl="0">
              <a:buFont typeface="Arial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Garamond"/>
              </a:rPr>
              <a:t>Around 500 BC, in China and India people were using Ginseng, herbal mints, and salt</a:t>
            </a:r>
          </a:p>
          <a:p>
            <a:pPr marL="285750" indent="-285750" algn="l" rtl="0">
              <a:buFont typeface="Arial" pitchFamily="34" charset="0"/>
              <a:buChar char="•"/>
            </a:pPr>
            <a:r>
              <a:rPr lang="en-US" dirty="0" smtClean="0">
                <a:solidFill>
                  <a:srgbClr val="333333"/>
                </a:solidFill>
                <a:latin typeface="Garamond"/>
              </a:rPr>
              <a:t>In </a:t>
            </a:r>
            <a:r>
              <a:rPr lang="en-US" dirty="0">
                <a:solidFill>
                  <a:srgbClr val="333333"/>
                </a:solidFill>
                <a:latin typeface="Garamond"/>
              </a:rPr>
              <a:t>1873 the first smooth, good smelling paste was created by Colgate and sold in tiny glass jars.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90704"/>
            <a:ext cx="1629918" cy="283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680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895" y="332656"/>
            <a:ext cx="569595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014" y="4005064"/>
            <a:ext cx="542925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441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693798" cy="420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539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172" y="980728"/>
            <a:ext cx="7058228" cy="484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797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77" y="1556792"/>
            <a:ext cx="702212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527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7107886" cy="466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557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04664"/>
            <a:ext cx="530542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717032"/>
            <a:ext cx="310515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717032"/>
            <a:ext cx="508635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32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1256"/>
            <a:ext cx="4236334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4664"/>
            <a:ext cx="4294481" cy="210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5505450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84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7384867" cy="484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Mohammed Fanokh</a:t>
            </a:r>
            <a:endParaRPr lang="ar-S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534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829" y="836712"/>
            <a:ext cx="58674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683" y="1988840"/>
            <a:ext cx="6210669" cy="237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860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29</a:t>
            </a:fld>
            <a:endParaRPr lang="ar-SA"/>
          </a:p>
        </p:txBody>
      </p:sp>
      <p:sp>
        <p:nvSpPr>
          <p:cNvPr id="4" name="Rectangle 3"/>
          <p:cNvSpPr/>
          <p:nvPr/>
        </p:nvSpPr>
        <p:spPr>
          <a:xfrm>
            <a:off x="323528" y="870967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b="1" u="sng" dirty="0">
                <a:solidFill>
                  <a:srgbClr val="202124"/>
                </a:solidFill>
                <a:latin typeface="Google Sans"/>
              </a:rPr>
              <a:t>Colgate</a:t>
            </a:r>
            <a:r>
              <a:rPr lang="en-US" b="1" u="sng" baseline="30000" dirty="0">
                <a:solidFill>
                  <a:srgbClr val="202124"/>
                </a:solidFill>
                <a:latin typeface="Google Sans"/>
              </a:rPr>
              <a:t>®</a:t>
            </a:r>
            <a:r>
              <a:rPr lang="en-US" b="1" u="sng" dirty="0">
                <a:solidFill>
                  <a:srgbClr val="202124"/>
                </a:solidFill>
                <a:latin typeface="Google Sans"/>
              </a:rPr>
              <a:t> Total Original Toothpaste</a:t>
            </a:r>
            <a:endParaRPr lang="en-US" u="sng" dirty="0">
              <a:solidFill>
                <a:srgbClr val="202124"/>
              </a:solidFill>
              <a:latin typeface="Google Sans"/>
            </a:endParaRP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202124"/>
                </a:solidFill>
                <a:latin typeface="arial"/>
              </a:rPr>
              <a:t>Glycerin.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202124"/>
                </a:solidFill>
                <a:latin typeface="arial"/>
              </a:rPr>
              <a:t>Aqua.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202124"/>
                </a:solidFill>
                <a:latin typeface="arial"/>
              </a:rPr>
              <a:t>Hydrated Silica.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202124"/>
                </a:solidFill>
                <a:latin typeface="arial"/>
              </a:rPr>
              <a:t>Sodium Lauryl Sulfate.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202124"/>
                </a:solidFill>
                <a:latin typeface="arial"/>
              </a:rPr>
              <a:t>Arginine.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202124"/>
                </a:solidFill>
                <a:latin typeface="arial"/>
              </a:rPr>
              <a:t>Aroma.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202124"/>
                </a:solidFill>
                <a:latin typeface="arial"/>
              </a:rPr>
              <a:t>Cellulose Gum.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202124"/>
                </a:solidFill>
                <a:latin typeface="arial"/>
              </a:rPr>
              <a:t>Zinc Oxide</a:t>
            </a:r>
            <a:r>
              <a:rPr lang="en-US" dirty="0" smtClean="0">
                <a:solidFill>
                  <a:srgbClr val="202124"/>
                </a:solidFill>
                <a:latin typeface="arial"/>
              </a:rPr>
              <a:t>.</a:t>
            </a:r>
          </a:p>
          <a:p>
            <a:pPr algn="l" rtl="0">
              <a:buFont typeface="Arial"/>
              <a:buChar char="•"/>
            </a:pPr>
            <a:r>
              <a:rPr lang="en-US" dirty="0" err="1">
                <a:solidFill>
                  <a:srgbClr val="333333"/>
                </a:solidFill>
                <a:latin typeface="Open Sans"/>
              </a:rPr>
              <a:t>Tetrasodium</a:t>
            </a:r>
            <a:r>
              <a:rPr lang="en-US" dirty="0">
                <a:solidFill>
                  <a:srgbClr val="333333"/>
                </a:solidFill>
                <a:latin typeface="Open Sans"/>
              </a:rPr>
              <a:t> Pyrophosphate.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Open Sans"/>
              </a:rPr>
              <a:t> Xanthan Gum.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Open Sans"/>
              </a:rPr>
              <a:t>Benzyl Alcohol.</a:t>
            </a:r>
          </a:p>
          <a:p>
            <a:pPr algn="l" rtl="0">
              <a:buFont typeface="Arial"/>
              <a:buChar char="•"/>
            </a:pPr>
            <a:r>
              <a:rPr lang="en-US" dirty="0" err="1">
                <a:solidFill>
                  <a:srgbClr val="333333"/>
                </a:solidFill>
                <a:latin typeface="Open Sans"/>
              </a:rPr>
              <a:t>Cocamidopropyl</a:t>
            </a:r>
            <a:r>
              <a:rPr lang="en-US" dirty="0">
                <a:solidFill>
                  <a:srgbClr val="333333"/>
                </a:solidFill>
                <a:latin typeface="Open Sans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/>
              </a:rPr>
              <a:t>Betaine</a:t>
            </a:r>
            <a:r>
              <a:rPr lang="en-US" dirty="0">
                <a:solidFill>
                  <a:srgbClr val="333333"/>
                </a:solidFill>
                <a:latin typeface="Open Sans"/>
              </a:rPr>
              <a:t>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Open Sans"/>
              </a:rPr>
              <a:t>Sodium Fluoride.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Open Sans"/>
              </a:rPr>
              <a:t>Sodium Saccharin.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Open Sans"/>
              </a:rPr>
              <a:t>Phosphoric Acid.</a:t>
            </a:r>
          </a:p>
          <a:p>
            <a:pPr algn="l" rtl="0"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Open Sans"/>
              </a:rPr>
              <a:t>Sucralose.</a:t>
            </a:r>
          </a:p>
          <a:p>
            <a:pPr algn="l" rtl="0">
              <a:buFont typeface="Arial"/>
              <a:buChar char="•"/>
            </a:pPr>
            <a:endParaRPr lang="en-US" b="0" i="0" dirty="0">
              <a:solidFill>
                <a:srgbClr val="202124"/>
              </a:solidFill>
              <a:effectLst/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55976" y="65291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u="sng" dirty="0">
                <a:solidFill>
                  <a:srgbClr val="202124"/>
                </a:solidFill>
                <a:latin typeface="arial"/>
              </a:rPr>
              <a:t> </a:t>
            </a:r>
            <a:r>
              <a:rPr lang="en-US" b="1" u="sng" dirty="0" smtClean="0">
                <a:solidFill>
                  <a:srgbClr val="202124"/>
                </a:solidFill>
                <a:latin typeface="arial"/>
              </a:rPr>
              <a:t>Crest Tooth past components </a:t>
            </a:r>
          </a:p>
          <a:p>
            <a:r>
              <a:rPr lang="en-US" b="1" dirty="0" smtClean="0">
                <a:solidFill>
                  <a:srgbClr val="202124"/>
                </a:solidFill>
                <a:latin typeface="arial"/>
              </a:rPr>
              <a:t>Stannous </a:t>
            </a:r>
            <a:r>
              <a:rPr lang="en-US" b="1" dirty="0">
                <a:solidFill>
                  <a:srgbClr val="202124"/>
                </a:solidFill>
                <a:latin typeface="arial"/>
              </a:rPr>
              <a:t>Fluoride 0.454%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 (0.16% W/V Fluoride Ion). Inactive Ingredients: Glycerin, Hydrated Silica, Sodium </a:t>
            </a:r>
            <a:r>
              <a:rPr lang="en-US" dirty="0" err="1">
                <a:solidFill>
                  <a:srgbClr val="202124"/>
                </a:solidFill>
                <a:latin typeface="arial"/>
              </a:rPr>
              <a:t>Hexametaphosphate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, Propylene Glycol, PEG-6, Water, Zinc Lactate, </a:t>
            </a:r>
            <a:r>
              <a:rPr lang="en-US" dirty="0" err="1">
                <a:solidFill>
                  <a:srgbClr val="202124"/>
                </a:solidFill>
                <a:latin typeface="arial"/>
              </a:rPr>
              <a:t>Trisodium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 Phosphate, Flavor, Sodium Lauryl Sulfate, Sodium </a:t>
            </a:r>
            <a:r>
              <a:rPr lang="en-US" dirty="0" err="1">
                <a:solidFill>
                  <a:srgbClr val="202124"/>
                </a:solidFill>
                <a:latin typeface="arial"/>
              </a:rPr>
              <a:t>Gluconate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, Carrageenan, Sodium Saccharin, Xanthan Gum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92488" y="397102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>
                <a:solidFill>
                  <a:srgbClr val="202124"/>
                </a:solidFill>
                <a:latin typeface="arial"/>
              </a:rPr>
              <a:t>Biofresh</a:t>
            </a:r>
            <a:r>
              <a:rPr lang="en-US" b="1" dirty="0" smtClean="0">
                <a:solidFill>
                  <a:srgbClr val="202124"/>
                </a:solidFill>
                <a:latin typeface="arial"/>
              </a:rPr>
              <a:t> tooth paste               </a:t>
            </a:r>
          </a:p>
          <a:p>
            <a:r>
              <a:rPr lang="en-US" b="1" dirty="0" smtClean="0">
                <a:solidFill>
                  <a:srgbClr val="202124"/>
                </a:solidFill>
                <a:latin typeface="arial"/>
              </a:rPr>
              <a:t>Sorbitol</a:t>
            </a:r>
            <a:r>
              <a:rPr lang="en-US" b="1" dirty="0">
                <a:solidFill>
                  <a:srgbClr val="202124"/>
                </a:solidFill>
                <a:latin typeface="arial"/>
              </a:rPr>
              <a:t>, Aqua, Hydrated Silica, </a:t>
            </a:r>
            <a:r>
              <a:rPr lang="en-US" b="1" dirty="0" err="1">
                <a:solidFill>
                  <a:srgbClr val="202124"/>
                </a:solidFill>
                <a:latin typeface="arial"/>
              </a:rPr>
              <a:t>Mentha</a:t>
            </a:r>
            <a:r>
              <a:rPr lang="en-US" b="1" dirty="0">
                <a:solidFill>
                  <a:srgbClr val="202124"/>
                </a:solidFill>
                <a:latin typeface="arial"/>
              </a:rPr>
              <a:t> </a:t>
            </a:r>
            <a:r>
              <a:rPr lang="en-US" b="1" dirty="0" err="1">
                <a:solidFill>
                  <a:srgbClr val="202124"/>
                </a:solidFill>
                <a:latin typeface="arial"/>
              </a:rPr>
              <a:t>Piperita</a:t>
            </a:r>
            <a:r>
              <a:rPr lang="en-US" b="1" dirty="0">
                <a:solidFill>
                  <a:srgbClr val="202124"/>
                </a:solidFill>
                <a:latin typeface="arial"/>
              </a:rPr>
              <a:t> Leaf Water*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, Aloe </a:t>
            </a:r>
            <a:r>
              <a:rPr lang="en-US" dirty="0" err="1">
                <a:solidFill>
                  <a:srgbClr val="202124"/>
                </a:solidFill>
                <a:latin typeface="arial"/>
              </a:rPr>
              <a:t>Barbadensis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 Leaf Juice*, Lauryl </a:t>
            </a:r>
            <a:r>
              <a:rPr lang="en-US" dirty="0" err="1">
                <a:solidFill>
                  <a:srgbClr val="202124"/>
                </a:solidFill>
                <a:latin typeface="arial"/>
              </a:rPr>
              <a:t>Glucoside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, Xanthan Gum, Aroma, Sodium Fluoride, Sodium Benzoate, Stevia </a:t>
            </a:r>
            <a:r>
              <a:rPr lang="en-US" dirty="0" err="1">
                <a:solidFill>
                  <a:srgbClr val="202124"/>
                </a:solidFill>
                <a:latin typeface="arial"/>
              </a:rPr>
              <a:t>Rebaudiana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 Extract, Citric Acid, Potassium </a:t>
            </a:r>
            <a:r>
              <a:rPr lang="en-US" dirty="0" err="1">
                <a:solidFill>
                  <a:srgbClr val="202124"/>
                </a:solidFill>
                <a:latin typeface="arial"/>
              </a:rPr>
              <a:t>Sorbate</a:t>
            </a:r>
            <a:r>
              <a:rPr lang="en-US" dirty="0">
                <a:solidFill>
                  <a:srgbClr val="202124"/>
                </a:solidFill>
                <a:latin typeface="arial"/>
              </a:rPr>
              <a:t>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0" y="652917"/>
            <a:ext cx="4464496" cy="27760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08512" y="3861048"/>
            <a:ext cx="4355976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3528" y="870967"/>
            <a:ext cx="4032448" cy="49342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43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6298311" cy="5577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160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464986" cy="3566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806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6368"/>
            <a:ext cx="7959259" cy="475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170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250" y="632910"/>
            <a:ext cx="6853580" cy="530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</a:t>
            </a:r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903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7</a:t>
            </a:fld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480" y="3469821"/>
            <a:ext cx="307657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1268760"/>
            <a:ext cx="74064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rtl="0">
              <a:buFont typeface="Arial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  <a:cs typeface="+mj-cs"/>
              </a:rPr>
              <a:t>Hydroxyapatite</a:t>
            </a:r>
            <a:r>
              <a:rPr lang="en-US" sz="2000" b="1" dirty="0" smtClean="0">
                <a:solidFill>
                  <a:prstClr val="black"/>
                </a:solidFill>
                <a:cs typeface="+mj-cs"/>
              </a:rPr>
              <a:t>,</a:t>
            </a:r>
            <a:r>
              <a:rPr lang="en-US" sz="2000" b="1" dirty="0">
                <a:solidFill>
                  <a:srgbClr val="202124"/>
                </a:solidFill>
                <a:latin typeface="arial"/>
                <a:cs typeface="+mj-cs"/>
              </a:rPr>
              <a:t> a calcium phosphate</a:t>
            </a:r>
            <a:r>
              <a:rPr lang="en-US" sz="2000" b="1" dirty="0" smtClean="0">
                <a:solidFill>
                  <a:prstClr val="black"/>
                </a:solidFill>
                <a:cs typeface="+mj-cs"/>
              </a:rPr>
              <a:t> </a:t>
            </a:r>
            <a:r>
              <a:rPr lang="en-US" sz="2000" b="1" dirty="0">
                <a:solidFill>
                  <a:prstClr val="black"/>
                </a:solidFill>
                <a:cs typeface="+mj-cs"/>
              </a:rPr>
              <a:t>also called </a:t>
            </a:r>
            <a:r>
              <a:rPr lang="en-US" sz="2000" b="1" dirty="0" smtClean="0">
                <a:solidFill>
                  <a:prstClr val="black"/>
                </a:solidFill>
                <a:cs typeface="+mj-cs"/>
              </a:rPr>
              <a:t>is </a:t>
            </a:r>
            <a:r>
              <a:rPr lang="en-US" sz="2000" b="1" dirty="0">
                <a:solidFill>
                  <a:prstClr val="black"/>
                </a:solidFill>
                <a:cs typeface="+mj-cs"/>
              </a:rPr>
              <a:t>a naturally occurring mineral form of </a:t>
            </a:r>
            <a:r>
              <a:rPr lang="en-US" sz="2000" b="1" dirty="0" smtClean="0">
                <a:solidFill>
                  <a:prstClr val="black"/>
                </a:solidFill>
                <a:cs typeface="+mj-cs"/>
              </a:rPr>
              <a:t> calcium </a:t>
            </a:r>
            <a:r>
              <a:rPr lang="en-US" sz="2000" b="1" dirty="0">
                <a:solidFill>
                  <a:prstClr val="black"/>
                </a:solidFill>
                <a:cs typeface="+mj-cs"/>
              </a:rPr>
              <a:t>apatite with the formula </a:t>
            </a:r>
            <a:r>
              <a:rPr lang="en-US" sz="2000" b="1" dirty="0" err="1">
                <a:solidFill>
                  <a:prstClr val="black"/>
                </a:solidFill>
                <a:cs typeface="+mj-cs"/>
              </a:rPr>
              <a:t>Ca</a:t>
            </a:r>
            <a:r>
              <a:rPr lang="en-US" sz="2000" b="1" dirty="0">
                <a:solidFill>
                  <a:prstClr val="black"/>
                </a:solidFill>
                <a:cs typeface="+mj-cs"/>
              </a:rPr>
              <a:t>₅(PO₄)₃</a:t>
            </a:r>
            <a:r>
              <a:rPr lang="en-US" sz="2000" b="1" dirty="0" smtClean="0">
                <a:solidFill>
                  <a:prstClr val="black"/>
                </a:solidFill>
                <a:cs typeface="+mj-cs"/>
              </a:rPr>
              <a:t>,</a:t>
            </a:r>
            <a:r>
              <a:rPr lang="en-US" sz="2000" b="1" dirty="0">
                <a:solidFill>
                  <a:srgbClr val="4D5156"/>
                </a:solidFill>
                <a:latin typeface="arial"/>
                <a:cs typeface="+mj-cs"/>
              </a:rPr>
              <a:t> but it is usually written </a:t>
            </a:r>
            <a:r>
              <a:rPr lang="en-US" sz="2000" b="1" dirty="0" err="1">
                <a:solidFill>
                  <a:srgbClr val="4D5156"/>
                </a:solidFill>
                <a:latin typeface="arial"/>
                <a:cs typeface="+mj-cs"/>
              </a:rPr>
              <a:t>Ca</a:t>
            </a:r>
            <a:r>
              <a:rPr lang="en-US" sz="2000" b="1" dirty="0">
                <a:solidFill>
                  <a:srgbClr val="4D5156"/>
                </a:solidFill>
                <a:latin typeface="arial"/>
                <a:cs typeface="+mj-cs"/>
              </a:rPr>
              <a:t>₁₀(PO₄)₆(OH)</a:t>
            </a:r>
            <a:r>
              <a:rPr lang="en-US" sz="2000" b="1" dirty="0" smtClean="0">
                <a:solidFill>
                  <a:srgbClr val="4D5156"/>
                </a:solidFill>
                <a:latin typeface="arial"/>
                <a:cs typeface="+mj-cs"/>
              </a:rPr>
              <a:t>₂, </a:t>
            </a:r>
            <a:r>
              <a:rPr lang="en-US" sz="2000" b="1" u="sng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2000" b="1" u="sng" dirty="0">
                <a:solidFill>
                  <a:srgbClr val="FF0000"/>
                </a:solidFill>
                <a:cs typeface="+mj-cs"/>
              </a:rPr>
              <a:t>an essential ingredient of normal bone and teeth</a:t>
            </a:r>
          </a:p>
          <a:p>
            <a:pPr marL="285750" lvl="0" indent="-285750" algn="just" rtl="0">
              <a:buFont typeface="Arial" pitchFamily="34" charset="0"/>
              <a:buChar char="•"/>
            </a:pPr>
            <a:endParaRPr lang="en-US" sz="2000" b="1" dirty="0">
              <a:solidFill>
                <a:prstClr val="black"/>
              </a:solidFill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6617"/>
            <a:ext cx="4500388" cy="3002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85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380052" cy="566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723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6909634" cy="5852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998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294</Words>
  <Application>Microsoft Office PowerPoint</Application>
  <PresentationFormat>عرض على الشاشة (3:4)‏</PresentationFormat>
  <Paragraphs>70</Paragraphs>
  <Slides>29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0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الثقة للحاسبات</dc:creator>
  <cp:lastModifiedBy>Dell</cp:lastModifiedBy>
  <cp:revision>36</cp:revision>
  <dcterms:created xsi:type="dcterms:W3CDTF">2021-01-11T18:11:39Z</dcterms:created>
  <dcterms:modified xsi:type="dcterms:W3CDTF">2022-12-02T10:27:48Z</dcterms:modified>
</cp:coreProperties>
</file>