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56" r:id="rId2"/>
    <p:sldId id="320" r:id="rId3"/>
    <p:sldId id="314" r:id="rId4"/>
    <p:sldId id="315" r:id="rId5"/>
    <p:sldId id="338" r:id="rId6"/>
    <p:sldId id="310" r:id="rId7"/>
    <p:sldId id="297" r:id="rId8"/>
    <p:sldId id="309" r:id="rId9"/>
    <p:sldId id="311" r:id="rId10"/>
    <p:sldId id="304" r:id="rId11"/>
    <p:sldId id="295" r:id="rId12"/>
    <p:sldId id="261" r:id="rId13"/>
    <p:sldId id="308" r:id="rId14"/>
    <p:sldId id="318" r:id="rId15"/>
    <p:sldId id="317" r:id="rId16"/>
    <p:sldId id="316" r:id="rId17"/>
    <p:sldId id="322" r:id="rId18"/>
    <p:sldId id="337" r:id="rId19"/>
    <p:sldId id="323" r:id="rId20"/>
    <p:sldId id="324" r:id="rId21"/>
    <p:sldId id="336" r:id="rId22"/>
    <p:sldId id="325" r:id="rId23"/>
    <p:sldId id="264" r:id="rId24"/>
    <p:sldId id="326" r:id="rId25"/>
    <p:sldId id="302" r:id="rId26"/>
    <p:sldId id="298" r:id="rId27"/>
    <p:sldId id="299" r:id="rId28"/>
    <p:sldId id="306" r:id="rId29"/>
    <p:sldId id="301" r:id="rId30"/>
    <p:sldId id="331" r:id="rId31"/>
    <p:sldId id="332" r:id="rId32"/>
    <p:sldId id="330" r:id="rId33"/>
    <p:sldId id="329" r:id="rId34"/>
    <p:sldId id="333" r:id="rId35"/>
    <p:sldId id="334" r:id="rId36"/>
    <p:sldId id="335" r:id="rId37"/>
    <p:sldId id="30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60" autoAdjust="0"/>
    <p:restoredTop sz="94660"/>
  </p:normalViewPr>
  <p:slideViewPr>
    <p:cSldViewPr>
      <p:cViewPr varScale="1">
        <p:scale>
          <a:sx n="66" d="100"/>
          <a:sy n="66" d="100"/>
        </p:scale>
        <p:origin x="-1272" y="-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00366-91AB-4009-8169-A5FA80B728B7}" type="datetimeFigureOut">
              <a:rPr lang="en-GB" smtClean="0"/>
              <a:t>27/01/2022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759E7-31CB-40BB-83D1-AFB95C14F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759E7-31CB-40BB-83D1-AFB95C14F6D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C5B070-30F4-4F9E-AA22-D19BDC578137}" type="slidenum">
              <a:rPr lang="en-US"/>
              <a:pPr/>
              <a:t>30</a:t>
            </a:fld>
            <a:endParaRPr lang="en-US"/>
          </a:p>
        </p:txBody>
      </p:sp>
      <p:sp>
        <p:nvSpPr>
          <p:cNvPr id="83970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A6841-BA52-48B0-A4AD-B38B54DE5408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10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54AA-CC2C-4829-BA61-3121FC225D09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7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5053-FE01-4A06-9529-1EF2ED7A1399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54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32B30-7A55-4B72-A41D-158114D314B9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66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A491-27CA-42B3-9F1E-174CCD22D276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52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96397-2B5B-47E0-B759-346AE7B931EB}" type="datetime1">
              <a:rPr lang="en-GB" smtClean="0"/>
              <a:t>27/01/2022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257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1F18-A8A4-4296-9DAB-0E805B324703}" type="datetime1">
              <a:rPr lang="en-GB" smtClean="0"/>
              <a:t>27/01/2022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22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74F8-06DE-4604-BEA8-B3B1EA783C04}" type="datetime1">
              <a:rPr lang="en-GB" smtClean="0"/>
              <a:t>27/01/2022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5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DDA3-D5B7-4D6C-A77E-A0F05C57947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73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BF702-E82B-4E29-BDBE-1ABA0EB3D259}" type="datetime1">
              <a:rPr lang="en-GB" smtClean="0"/>
              <a:t>27/01/2022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33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ECDBB-2B8E-4FE8-B57A-4BBBDE3E8231}" type="datetime1">
              <a:rPr lang="en-GB" smtClean="0"/>
              <a:t>27/01/2022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2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3B16B-9DF0-48F7-B481-502F37964C3D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E45A6-195C-46F6-A468-89468E6628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27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s://en.wikipedia.org/wiki/Streptomyces_pilosus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rsenic" TargetMode="External"/><Relationship Id="rId13" Type="http://schemas.openxmlformats.org/officeDocument/2006/relationships/image" Target="../media/image59.png"/><Relationship Id="rId3" Type="http://schemas.openxmlformats.org/officeDocument/2006/relationships/hyperlink" Target="https://en.wikipedia.org/wiki/Medication" TargetMode="External"/><Relationship Id="rId7" Type="http://schemas.openxmlformats.org/officeDocument/2006/relationships/hyperlink" Target="https://en.wikipedia.org/wiki/Lead_poisoning" TargetMode="External"/><Relationship Id="rId12" Type="http://schemas.openxmlformats.org/officeDocument/2006/relationships/image" Target="../media/image5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en.wikipedia.org/wiki/Gold_poisoning" TargetMode="External"/><Relationship Id="rId11" Type="http://schemas.openxmlformats.org/officeDocument/2006/relationships/oleObject" Target="../embeddings/oleObject1.bin"/><Relationship Id="rId5" Type="http://schemas.openxmlformats.org/officeDocument/2006/relationships/hyperlink" Target="https://en.wikipedia.org/wiki/Mercury_poisoning" TargetMode="External"/><Relationship Id="rId10" Type="http://schemas.openxmlformats.org/officeDocument/2006/relationships/hyperlink" Target="https://en.wikipedia.org/wiki/Chelate" TargetMode="External"/><Relationship Id="rId4" Type="http://schemas.openxmlformats.org/officeDocument/2006/relationships/hyperlink" Target="https://en.wikipedia.org/wiki/Arsenic_poisoning" TargetMode="External"/><Relationship Id="rId9" Type="http://schemas.openxmlformats.org/officeDocument/2006/relationships/hyperlink" Target="https://en.wikipedia.org/wiki/Thiol" TargetMode="External"/><Relationship Id="rId1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620688"/>
            <a:ext cx="7772400" cy="180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  <a:t/>
            </a:r>
            <a:br>
              <a:rPr lang="en-GB" sz="2400" b="1" dirty="0" smtClean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</a:b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  <a:t>Inorganic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  <a:t>Pharmaceutical </a:t>
            </a: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  <a:t>Chemistry</a:t>
            </a:r>
            <a:br>
              <a:rPr lang="en-GB" sz="2400" b="1" dirty="0" smtClean="0">
                <a:solidFill>
                  <a:srgbClr val="C00000"/>
                </a:solidFill>
                <a:latin typeface="Times" pitchFamily="18" charset="0"/>
                <a:ea typeface="+mn-ea"/>
                <a:cs typeface="Times" pitchFamily="18" charset="0"/>
              </a:rPr>
            </a:br>
            <a:r>
              <a:rPr lang="en-GB" sz="2400" dirty="0">
                <a:latin typeface="Times" pitchFamily="18" charset="0"/>
                <a:ea typeface="+mn-ea"/>
                <a:cs typeface="Times" pitchFamily="18" charset="0"/>
              </a:rPr>
              <a:t/>
            </a:r>
            <a:br>
              <a:rPr lang="en-GB" sz="2400" dirty="0">
                <a:latin typeface="Times" pitchFamily="18" charset="0"/>
                <a:ea typeface="+mn-ea"/>
                <a:cs typeface="Times" pitchFamily="18" charset="0"/>
              </a:rPr>
            </a:br>
            <a:r>
              <a:rPr lang="en-US" sz="2000" b="1" dirty="0" err="1" smtClean="0">
                <a:latin typeface="Times" pitchFamily="18" charset="0"/>
                <a:cs typeface="Times" pitchFamily="18" charset="0"/>
              </a:rPr>
              <a:t>Lec</a:t>
            </a:r>
            <a:r>
              <a:rPr lang="en-US" sz="2000" dirty="0" smtClean="0">
                <a:latin typeface="Times" pitchFamily="18" charset="0"/>
                <a:cs typeface="Times" pitchFamily="18" charset="0"/>
              </a:rPr>
              <a:t>. 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2</a:t>
            </a:r>
            <a:r>
              <a:rPr lang="en-US" sz="2000" dirty="0" smtClean="0">
                <a:latin typeface="Times" pitchFamily="18" charset="0"/>
                <a:cs typeface="Times" pitchFamily="18" charset="0"/>
              </a:rPr>
              <a:t>: </a:t>
            </a:r>
            <a:r>
              <a:rPr lang="en-US" sz="2000" b="1" dirty="0">
                <a:latin typeface="Times" pitchFamily="18" charset="0"/>
                <a:cs typeface="Times" pitchFamily="18" charset="0"/>
              </a:rPr>
              <a:t>Atomic and </a:t>
            </a:r>
            <a:r>
              <a:rPr lang="en-US" sz="2000" b="1" dirty="0" smtClean="0">
                <a:latin typeface="Times" pitchFamily="18" charset="0"/>
                <a:cs typeface="Times" pitchFamily="18" charset="0"/>
              </a:rPr>
              <a:t>Molecular structure/ </a:t>
            </a:r>
            <a:r>
              <a:rPr lang="en-US" sz="2000" b="1" dirty="0" err="1">
                <a:latin typeface="Times" pitchFamily="18" charset="0"/>
                <a:cs typeface="Times" pitchFamily="18" charset="0"/>
              </a:rPr>
              <a:t>C</a:t>
            </a:r>
            <a:r>
              <a:rPr lang="en-US" sz="2000" b="1" dirty="0" err="1" smtClean="0">
                <a:latin typeface="Times" pitchFamily="18" charset="0"/>
                <a:cs typeface="Times" pitchFamily="18" charset="0"/>
              </a:rPr>
              <a:t>omplexation</a:t>
            </a:r>
            <a:endParaRPr lang="en-GB" sz="2400" b="1" i="1" dirty="0">
              <a:latin typeface="Times" pitchFamily="18" charset="0"/>
              <a:ea typeface="+mn-ea"/>
              <a:cs typeface="Times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A06B-83D7-4291-9FBA-42BCC23062C6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</a:t>
            </a:fld>
            <a:endParaRPr lang="en-GB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377962" y="2629995"/>
            <a:ext cx="6373415" cy="12519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GB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Mohammed </a:t>
            </a:r>
            <a:r>
              <a:rPr lang="en-GB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Fanokh</a:t>
            </a:r>
            <a:r>
              <a:rPr lang="en-GB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GB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Jubouri</a:t>
            </a:r>
            <a:r>
              <a:rPr lang="en-GB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Lecturer </a:t>
            </a:r>
            <a:endParaRPr lang="en-GB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GB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Pharmaceutical </a:t>
            </a:r>
            <a:r>
              <a:rPr lang="en-GB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Chemistry</a:t>
            </a:r>
          </a:p>
        </p:txBody>
      </p:sp>
      <p:pic>
        <p:nvPicPr>
          <p:cNvPr id="5122" name="Picture 2" descr="Bohr's Model - Comer's Chemistry Classr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17" y="4293096"/>
            <a:ext cx="3428667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2.2.3: Aufbau Principle - Chemistry LibreTex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84" y="4149080"/>
            <a:ext cx="389334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335213" cy="256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51520" y="3462099"/>
            <a:ext cx="20395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Stage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</a:t>
            </a:r>
            <a:r>
              <a:rPr lang="en-GB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endParaRPr lang="en-GB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620000" cy="648072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Electron </a:t>
            </a:r>
            <a:r>
              <a:rPr lang="en-US" sz="4800" b="1" dirty="0" smtClean="0">
                <a:solidFill>
                  <a:srgbClr val="C00000"/>
                </a:solidFill>
              </a:rPr>
              <a:t>Configurations: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832648"/>
          </a:xfrm>
        </p:spPr>
        <p:txBody>
          <a:bodyPr>
            <a:noAutofit/>
          </a:bodyPr>
          <a:lstStyle/>
          <a:p>
            <a:pPr algn="just"/>
            <a:r>
              <a:rPr lang="en-GB" sz="2000" dirty="0">
                <a:latin typeface="+mj-lt"/>
              </a:rPr>
              <a:t>With a knowledge of the quantum description </a:t>
            </a:r>
            <a:r>
              <a:rPr lang="en-GB" sz="2000" dirty="0" smtClean="0">
                <a:latin typeface="+mj-lt"/>
              </a:rPr>
              <a:t>of electrons </a:t>
            </a:r>
            <a:r>
              <a:rPr lang="en-GB" sz="2000" dirty="0">
                <a:latin typeface="+mj-lt"/>
              </a:rPr>
              <a:t>in orbitals, it is now possible to approach the electronic </a:t>
            </a:r>
            <a:r>
              <a:rPr lang="en-GB" sz="2000" dirty="0" smtClean="0">
                <a:latin typeface="+mj-lt"/>
              </a:rPr>
              <a:t>structures.</a:t>
            </a:r>
          </a:p>
          <a:p>
            <a:pPr algn="just"/>
            <a:endParaRPr lang="en-GB" sz="2000" dirty="0">
              <a:latin typeface="+mj-lt"/>
            </a:endParaRPr>
          </a:p>
          <a:p>
            <a:pPr algn="just"/>
            <a:endParaRPr lang="en-GB" sz="2000" dirty="0" smtClean="0">
              <a:latin typeface="+mj-lt"/>
            </a:endParaRPr>
          </a:p>
          <a:p>
            <a:pPr algn="just"/>
            <a:endParaRPr lang="en-GB" sz="2000" dirty="0" smtClean="0">
              <a:latin typeface="+mj-lt"/>
            </a:endParaRPr>
          </a:p>
          <a:p>
            <a:pPr algn="just"/>
            <a:endParaRPr lang="en-GB" sz="2000" dirty="0">
              <a:latin typeface="+mj-lt"/>
            </a:endParaRPr>
          </a:p>
          <a:p>
            <a:pPr algn="just"/>
            <a:r>
              <a:rPr lang="en-GB" sz="2400" b="1" u="sng" dirty="0">
                <a:solidFill>
                  <a:schemeClr val="accent1"/>
                </a:solidFill>
                <a:latin typeface="+mj-lt"/>
              </a:rPr>
              <a:t>The electron configuration is used to </a:t>
            </a:r>
            <a:r>
              <a:rPr lang="en-GB" sz="2400" b="1" u="sng" dirty="0" smtClean="0">
                <a:solidFill>
                  <a:schemeClr val="accent1"/>
                </a:solidFill>
                <a:latin typeface="+mj-lt"/>
              </a:rPr>
              <a:t>describe:</a:t>
            </a:r>
            <a:endParaRPr lang="en-GB" sz="2400" b="1" u="sng" dirty="0">
              <a:solidFill>
                <a:schemeClr val="accent1"/>
              </a:solidFill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The </a:t>
            </a:r>
            <a:r>
              <a:rPr lang="en-GB" sz="2000" dirty="0">
                <a:latin typeface="+mj-lt"/>
              </a:rPr>
              <a:t>orbitals of an atom in its </a:t>
            </a:r>
            <a:r>
              <a:rPr lang="en-GB" sz="2000" b="1" dirty="0">
                <a:latin typeface="+mj-lt"/>
              </a:rPr>
              <a:t>ground state</a:t>
            </a:r>
            <a:r>
              <a:rPr lang="en-GB" sz="2000" dirty="0">
                <a:latin typeface="+mj-lt"/>
              </a:rPr>
              <a:t>, but it can also be used to represent an atom that has ionized into a </a:t>
            </a:r>
            <a:r>
              <a:rPr lang="en-GB" sz="2000" b="1" dirty="0" err="1" smtClean="0">
                <a:latin typeface="+mj-lt"/>
              </a:rPr>
              <a:t>cation</a:t>
            </a:r>
            <a:r>
              <a:rPr lang="en-GB" sz="2000" dirty="0" smtClean="0">
                <a:latin typeface="+mj-lt"/>
              </a:rPr>
              <a:t> (+) </a:t>
            </a:r>
            <a:r>
              <a:rPr lang="en-GB" sz="2000" dirty="0">
                <a:latin typeface="+mj-lt"/>
              </a:rPr>
              <a:t>or </a:t>
            </a:r>
            <a:r>
              <a:rPr lang="en-GB" sz="2000" b="1" dirty="0" smtClean="0">
                <a:latin typeface="+mj-lt"/>
              </a:rPr>
              <a:t>anion</a:t>
            </a:r>
            <a:r>
              <a:rPr lang="en-GB" sz="2000" dirty="0" smtClean="0">
                <a:latin typeface="+mj-lt"/>
              </a:rPr>
              <a:t> (-).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2000" dirty="0"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Many </a:t>
            </a:r>
            <a:r>
              <a:rPr lang="en-GB" sz="2000" dirty="0">
                <a:latin typeface="+mj-lt"/>
              </a:rPr>
              <a:t>of the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physical and chemical properties </a:t>
            </a:r>
            <a:r>
              <a:rPr lang="en-GB" sz="2000" dirty="0">
                <a:latin typeface="+mj-lt"/>
              </a:rPr>
              <a:t>of elements can be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correlated</a:t>
            </a:r>
            <a:r>
              <a:rPr lang="en-GB" sz="2000" dirty="0">
                <a:latin typeface="+mj-lt"/>
              </a:rPr>
              <a:t> to their unique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electron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configurations</a:t>
            </a:r>
            <a:r>
              <a:rPr lang="en-GB" sz="2000" dirty="0" smtClean="0">
                <a:latin typeface="+mj-lt"/>
              </a:rPr>
              <a:t>.</a:t>
            </a:r>
          </a:p>
          <a:p>
            <a:pPr marL="571500" indent="-457200" algn="just">
              <a:buFont typeface="+mj-lt"/>
              <a:buAutoNum type="arabicPeriod"/>
            </a:pPr>
            <a:endParaRPr lang="en-GB" sz="2000" dirty="0" smtClean="0">
              <a:latin typeface="+mj-lt"/>
            </a:endParaRPr>
          </a:p>
          <a:p>
            <a:pPr marL="571500" indent="-45720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The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valence electrons</a:t>
            </a:r>
            <a:r>
              <a:rPr lang="en-GB" sz="2000" dirty="0">
                <a:latin typeface="+mj-lt"/>
              </a:rPr>
              <a:t>, electrons on the outer most shell, become the determining factor for the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unique chemistry of the element</a:t>
            </a:r>
            <a:r>
              <a:rPr lang="en-GB" sz="2000" dirty="0" smtClean="0">
                <a:latin typeface="+mj-lt"/>
              </a:rPr>
              <a:t>.</a:t>
            </a:r>
            <a:endParaRPr lang="en-GB" sz="2000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4BB8-A78A-4B37-8DA1-9B0DCCE2BBB7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10</a:t>
            </a:fld>
            <a:endParaRPr lang="en-GB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770" y="1514480"/>
            <a:ext cx="1743342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68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620000" cy="892482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Electron </a:t>
            </a:r>
            <a:r>
              <a:rPr lang="en-US" sz="4800" b="1" dirty="0" smtClean="0">
                <a:solidFill>
                  <a:srgbClr val="C00000"/>
                </a:solidFill>
              </a:rPr>
              <a:t>Configurations: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2"/>
          </a:xfrm>
        </p:spPr>
        <p:txBody>
          <a:bodyPr>
            <a:noAutofit/>
          </a:bodyPr>
          <a:lstStyle/>
          <a:p>
            <a:pPr algn="just"/>
            <a:r>
              <a:rPr lang="en-GB" sz="2000" dirty="0">
                <a:latin typeface="+mj-lt"/>
              </a:rPr>
              <a:t>Each orbital can be represented by specific blocks on the periodic table.</a:t>
            </a:r>
          </a:p>
          <a:p>
            <a:pPr algn="just"/>
            <a:r>
              <a:rPr lang="en-GB" sz="2000" dirty="0">
                <a:latin typeface="+mj-lt"/>
              </a:rPr>
              <a:t>The </a:t>
            </a:r>
            <a:r>
              <a:rPr lang="en-GB" sz="2000" b="1" dirty="0">
                <a:latin typeface="+mj-lt"/>
              </a:rPr>
              <a:t>s-block</a:t>
            </a:r>
            <a:r>
              <a:rPr lang="en-GB" sz="2000" dirty="0">
                <a:latin typeface="+mj-lt"/>
              </a:rPr>
              <a:t> is the region of the </a:t>
            </a:r>
            <a:r>
              <a:rPr lang="en-GB" sz="2000" dirty="0">
                <a:solidFill>
                  <a:schemeClr val="accent1"/>
                </a:solidFill>
                <a:latin typeface="+mj-lt"/>
              </a:rPr>
              <a:t>Alkali metals </a:t>
            </a:r>
            <a:r>
              <a:rPr lang="en-GB" sz="2000" dirty="0">
                <a:latin typeface="+mj-lt"/>
              </a:rPr>
              <a:t>including Helium (groups 1 </a:t>
            </a:r>
            <a:r>
              <a:rPr lang="en-GB" sz="2000" dirty="0" smtClean="0">
                <a:latin typeface="+mj-lt"/>
              </a:rPr>
              <a:t>and </a:t>
            </a:r>
            <a:r>
              <a:rPr lang="en-GB" sz="2000" dirty="0">
                <a:latin typeface="+mj-lt"/>
              </a:rPr>
              <a:t>2), the </a:t>
            </a:r>
            <a:r>
              <a:rPr lang="en-GB" sz="2000" b="1" dirty="0">
                <a:latin typeface="+mj-lt"/>
              </a:rPr>
              <a:t>p-block</a:t>
            </a:r>
            <a:r>
              <a:rPr lang="en-GB" sz="2000" dirty="0">
                <a:latin typeface="+mj-lt"/>
              </a:rPr>
              <a:t> are the main group elements from group 13 to </a:t>
            </a:r>
            <a:r>
              <a:rPr lang="en-GB" sz="2000" dirty="0" smtClean="0">
                <a:latin typeface="+mj-lt"/>
              </a:rPr>
              <a:t>18, the </a:t>
            </a:r>
            <a:r>
              <a:rPr lang="en-GB" sz="2000" b="1" dirty="0">
                <a:latin typeface="+mj-lt"/>
              </a:rPr>
              <a:t>d-block</a:t>
            </a:r>
            <a:r>
              <a:rPr lang="en-GB" sz="2000" dirty="0">
                <a:latin typeface="+mj-lt"/>
              </a:rPr>
              <a:t> is the </a:t>
            </a:r>
            <a:r>
              <a:rPr lang="en-GB" sz="2000" dirty="0">
                <a:solidFill>
                  <a:schemeClr val="accent1"/>
                </a:solidFill>
                <a:latin typeface="+mj-lt"/>
              </a:rPr>
              <a:t>Transition metals </a:t>
            </a:r>
            <a:r>
              <a:rPr lang="en-GB" sz="2000" dirty="0">
                <a:latin typeface="+mj-lt"/>
              </a:rPr>
              <a:t>(groups 3 to 12</a:t>
            </a:r>
            <a:r>
              <a:rPr lang="en-GB" sz="2000" dirty="0" smtClean="0">
                <a:latin typeface="+mj-lt"/>
              </a:rPr>
              <a:t>), </a:t>
            </a:r>
            <a:r>
              <a:rPr lang="en-GB" sz="2000" dirty="0">
                <a:latin typeface="+mj-lt"/>
              </a:rPr>
              <a:t>and the </a:t>
            </a:r>
            <a:r>
              <a:rPr lang="en-GB" sz="2000" b="1" dirty="0">
                <a:latin typeface="+mj-lt"/>
              </a:rPr>
              <a:t>f-block</a:t>
            </a:r>
            <a:r>
              <a:rPr lang="en-GB" sz="2000" dirty="0">
                <a:latin typeface="+mj-lt"/>
              </a:rPr>
              <a:t> are the </a:t>
            </a:r>
            <a:r>
              <a:rPr lang="en-GB" sz="2000" dirty="0">
                <a:solidFill>
                  <a:schemeClr val="accent1"/>
                </a:solidFill>
                <a:latin typeface="+mj-lt"/>
              </a:rPr>
              <a:t>Lanthanides and Actinides series</a:t>
            </a:r>
            <a:r>
              <a:rPr lang="en-GB" sz="2000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en-GB" sz="2000" dirty="0" smtClean="0">
              <a:latin typeface="+mj-lt"/>
            </a:endParaRPr>
          </a:p>
          <a:p>
            <a:pPr algn="just"/>
            <a:endParaRPr lang="en-GB" sz="2400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E04B-FDE2-4CD0-B38E-75727A6856F2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11</a:t>
            </a:fld>
            <a:endParaRPr lang="en-GB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665432"/>
            <a:ext cx="5720485" cy="393192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14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Assigning Electron Orbitals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5040560" cy="5361459"/>
          </a:xfrm>
        </p:spPr>
        <p:txBody>
          <a:bodyPr/>
          <a:lstStyle/>
          <a:p>
            <a:pPr algn="just"/>
            <a:r>
              <a:rPr lang="en-GB" sz="2400" dirty="0" smtClean="0">
                <a:latin typeface="+mj-lt"/>
              </a:rPr>
              <a:t>The </a:t>
            </a:r>
            <a:r>
              <a:rPr lang="en-GB" sz="2400" dirty="0">
                <a:latin typeface="+mj-lt"/>
              </a:rPr>
              <a:t>electrons in an atom would fill the principal energy levels in </a:t>
            </a:r>
            <a:r>
              <a:rPr lang="en-GB" sz="2400" dirty="0">
                <a:solidFill>
                  <a:schemeClr val="accent1"/>
                </a:solidFill>
                <a:latin typeface="+mj-lt"/>
              </a:rPr>
              <a:t>order of increasing energy </a:t>
            </a:r>
            <a:r>
              <a:rPr lang="en-GB" sz="2400" dirty="0">
                <a:latin typeface="+mj-lt"/>
              </a:rPr>
              <a:t>(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the electrons are getting farther from the nucleus</a:t>
            </a:r>
            <a:r>
              <a:rPr lang="en-GB" sz="2400" dirty="0">
                <a:latin typeface="+mj-lt"/>
              </a:rPr>
              <a:t>). The order of levels filled would look like this:</a:t>
            </a:r>
          </a:p>
          <a:p>
            <a:r>
              <a:rPr lang="en-GB" dirty="0">
                <a:latin typeface="+mj-lt"/>
              </a:rPr>
              <a:t>1s, 2s, 2p, 3s, 3p, 4s, 3d, 4p, 5s, 4d, 5p, 6s, 4f, 5d, 6p, 7s, 5f, 6d, and 7p</a:t>
            </a:r>
          </a:p>
          <a:p>
            <a:endParaRPr lang="en-GB" dirty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659B-A0DC-4522-AEB2-1F9E671B1871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12</a:t>
            </a:fld>
            <a:endParaRPr lang="en-GB"/>
          </a:p>
        </p:txBody>
      </p:sp>
      <p:pic>
        <p:nvPicPr>
          <p:cNvPr id="16386" name="Picture 2" descr="Aufbau Principle - Detailed Explanation, Diagram, Excepti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t="14288" r="20991"/>
          <a:stretch/>
        </p:blipFill>
        <p:spPr bwMode="auto">
          <a:xfrm>
            <a:off x="5436096" y="1196752"/>
            <a:ext cx="3512561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36096" y="1196752"/>
            <a:ext cx="3512561" cy="4663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1520" y="1196752"/>
            <a:ext cx="5040560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53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859216" cy="570004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Aufbau </a:t>
            </a:r>
            <a:r>
              <a:rPr lang="en-GB" sz="3200" b="1" dirty="0" smtClean="0">
                <a:solidFill>
                  <a:srgbClr val="C00000"/>
                </a:solidFill>
              </a:rPr>
              <a:t>Principle: Lazy </a:t>
            </a:r>
            <a:r>
              <a:rPr lang="en-GB" sz="3200" b="1" dirty="0">
                <a:solidFill>
                  <a:srgbClr val="C00000"/>
                </a:solidFill>
              </a:rPr>
              <a:t>T</a:t>
            </a:r>
            <a:r>
              <a:rPr lang="en-GB" sz="3200" b="1" dirty="0" smtClean="0">
                <a:solidFill>
                  <a:srgbClr val="C00000"/>
                </a:solidFill>
              </a:rPr>
              <a:t>enant Rule</a:t>
            </a:r>
            <a:endParaRPr lang="en-GB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424936" cy="5400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</a:t>
            </a:r>
            <a:r>
              <a:rPr lang="en-US" sz="2400" dirty="0" err="1"/>
              <a:t>aufbau</a:t>
            </a:r>
            <a:r>
              <a:rPr lang="en-US" sz="2400" dirty="0"/>
              <a:t> principle, from the German </a:t>
            </a:r>
            <a:r>
              <a:rPr lang="en-US" sz="2400" dirty="0" err="1"/>
              <a:t>Aufbauprinzip</a:t>
            </a:r>
            <a:r>
              <a:rPr lang="en-US" sz="2400" dirty="0"/>
              <a:t> (building-up principle), also called the </a:t>
            </a:r>
            <a:r>
              <a:rPr lang="en-US" sz="2400" dirty="0" err="1"/>
              <a:t>aufbau</a:t>
            </a:r>
            <a:r>
              <a:rPr lang="en-US" sz="2400" dirty="0"/>
              <a:t> rule, states </a:t>
            </a:r>
            <a:r>
              <a:rPr lang="en-US" sz="2400" dirty="0">
                <a:solidFill>
                  <a:schemeClr val="accent1"/>
                </a:solidFill>
              </a:rPr>
              <a:t>that in the ground state of an atom or ion, </a:t>
            </a:r>
            <a:r>
              <a:rPr lang="en-US" sz="2400" b="1" dirty="0">
                <a:solidFill>
                  <a:schemeClr val="accent1"/>
                </a:solidFill>
              </a:rPr>
              <a:t>electrons</a:t>
            </a:r>
            <a:r>
              <a:rPr lang="en-US" sz="2400" dirty="0">
                <a:solidFill>
                  <a:schemeClr val="accent1"/>
                </a:solidFill>
              </a:rPr>
              <a:t> fill atomic orbitals of the </a:t>
            </a:r>
            <a:r>
              <a:rPr lang="en-US" sz="2400" b="1" u="sng" dirty="0">
                <a:solidFill>
                  <a:schemeClr val="accent1"/>
                </a:solidFill>
              </a:rPr>
              <a:t>lowest</a:t>
            </a:r>
            <a:r>
              <a:rPr lang="en-US" sz="2400" dirty="0">
                <a:solidFill>
                  <a:schemeClr val="accent1"/>
                </a:solidFill>
              </a:rPr>
              <a:t> available energy levels before occupying higher levels</a:t>
            </a:r>
            <a:r>
              <a:rPr lang="en-US" sz="2400" dirty="0" smtClean="0">
                <a:solidFill>
                  <a:schemeClr val="accent1"/>
                </a:solidFill>
              </a:rPr>
              <a:t>. </a:t>
            </a:r>
            <a:endParaRPr lang="en-US" sz="2400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en-US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13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6"/>
          <a:stretch/>
        </p:blipFill>
        <p:spPr bwMode="auto">
          <a:xfrm>
            <a:off x="179512" y="3437317"/>
            <a:ext cx="5486399" cy="29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The orbital diagram in which the Aufbau principle is violated 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2425"/>
            <a:ext cx="3735572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805264"/>
            <a:ext cx="26989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00192" y="6217347"/>
            <a:ext cx="1554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Violated </a:t>
            </a:r>
            <a:r>
              <a:rPr lang="en-US" dirty="0" smtClean="0"/>
              <a:t> </a:t>
            </a:r>
            <a:r>
              <a:rPr lang="ar-IQ" dirty="0" smtClean="0"/>
              <a:t>يخالف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41940-1C1B-46A2-8D96-C11A8241E507}" type="datetime1">
              <a:rPr lang="en-GB" smtClean="0"/>
              <a:t>27/01/2022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14EE-EBCC-46D3-AA6E-45ECC3E828B0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14</a:t>
            </a:fld>
            <a:endParaRPr lang="en-GB"/>
          </a:p>
        </p:txBody>
      </p:sp>
      <p:pic>
        <p:nvPicPr>
          <p:cNvPr id="13315" name="Picture 3" descr="C:\Users\الثقة للحاسبات\Desktop\photo_2020-12-09_00-48-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9" y="260648"/>
            <a:ext cx="7664797" cy="603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5-Point Star 6"/>
          <p:cNvSpPr/>
          <p:nvPr/>
        </p:nvSpPr>
        <p:spPr>
          <a:xfrm>
            <a:off x="3455876" y="4941168"/>
            <a:ext cx="180020" cy="2296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7092280" y="4941168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884368" y="3573016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6963703" y="3573016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6012160" y="3573016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5148064" y="3568095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4211960" y="3573016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16" name="5-Point Star 15"/>
          <p:cNvSpPr/>
          <p:nvPr/>
        </p:nvSpPr>
        <p:spPr>
          <a:xfrm>
            <a:off x="3311860" y="3617404"/>
            <a:ext cx="288032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2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257D-A010-402A-953C-9A597D53E5E3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15</a:t>
            </a:fld>
            <a:endParaRPr lang="en-GB"/>
          </a:p>
        </p:txBody>
      </p:sp>
      <p:pic>
        <p:nvPicPr>
          <p:cNvPr id="12290" name="Picture 2" descr="The aufbau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7624"/>
            <a:ext cx="5445144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73" y="764704"/>
            <a:ext cx="3119064" cy="329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3568" y="951111"/>
            <a:ext cx="2560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err="1">
                <a:solidFill>
                  <a:srgbClr val="C00000"/>
                </a:solidFill>
              </a:rPr>
              <a:t>Aufbau</a:t>
            </a:r>
            <a:r>
              <a:rPr lang="en-GB" sz="2400" b="1" dirty="0">
                <a:solidFill>
                  <a:srgbClr val="C00000"/>
                </a:solidFill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</a:rPr>
              <a:t>Principle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39552" y="851520"/>
            <a:ext cx="4608512" cy="43015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7072"/>
            <a:ext cx="2073270" cy="25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392509"/>
            <a:ext cx="253351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Exception to </a:t>
            </a:r>
            <a:r>
              <a:rPr lang="en-US" sz="2000" b="1" dirty="0" err="1" smtClean="0">
                <a:solidFill>
                  <a:srgbClr val="C00000"/>
                </a:solidFill>
              </a:rPr>
              <a:t>Aufbau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2080" y="332656"/>
            <a:ext cx="3119064" cy="63488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4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A1D8-59FD-41DD-A1C0-D6266BBC6D2F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16</a:t>
            </a:fld>
            <a:endParaRPr lang="en-GB"/>
          </a:p>
        </p:txBody>
      </p:sp>
      <p:pic>
        <p:nvPicPr>
          <p:cNvPr id="11266" name="Picture 2" descr="Solved: For The Following Five Diagrams, List Which One(s)... | Cheg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1"/>
            <a:ext cx="8131246" cy="34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1560" y="2636912"/>
            <a:ext cx="741682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8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3EDB-7539-4911-8F46-28AC359CCE8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17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696200" y="620688"/>
            <a:ext cx="410804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Type of Chemical Bonds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1571308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A covalent bond </a:t>
            </a:r>
            <a:r>
              <a:rPr lang="en-US" sz="2400" dirty="0"/>
              <a:t>is defined as a chemical bond that is based on the sharing of electrons.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6"/>
          <a:stretch/>
        </p:blipFill>
        <p:spPr bwMode="auto">
          <a:xfrm>
            <a:off x="4211960" y="1296308"/>
            <a:ext cx="4653642" cy="2132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520" y="1220108"/>
            <a:ext cx="8686090" cy="228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1560" y="3789040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Ionic bond: </a:t>
            </a:r>
            <a:r>
              <a:rPr lang="en-US" sz="2400" dirty="0"/>
              <a:t>Ionic bonds are strong bonds based on the transfer of electrons between the atoms and the resulting </a:t>
            </a:r>
            <a:r>
              <a:rPr lang="en-US" sz="2400" dirty="0">
                <a:solidFill>
                  <a:schemeClr val="accent1"/>
                </a:solidFill>
              </a:rPr>
              <a:t>electrostatic attraction between the negatively and positively charged bond partners</a:t>
            </a:r>
          </a:p>
        </p:txBody>
      </p:sp>
      <p:pic>
        <p:nvPicPr>
          <p:cNvPr id="18436" name="Picture 4" descr="Structural Biochemistry/Chemical Bonding/Ionic interaction - Wikibooks,  open books for an open wor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252723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11560" y="3717032"/>
            <a:ext cx="7999841" cy="25202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70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DDA3-D5B7-4D6C-A77E-A0F05C57947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18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32766"/>
            <a:ext cx="5398535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9592" y="332656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Example </a:t>
            </a:r>
            <a:r>
              <a:rPr lang="en-US" sz="2000" b="1" dirty="0">
                <a:solidFill>
                  <a:srgbClr val="FF0000"/>
                </a:solidFill>
              </a:rPr>
              <a:t>of covalent bond between drug and receptor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28" y="3573016"/>
            <a:ext cx="4876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5102" y="4852069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</a:rPr>
              <a:t>Example </a:t>
            </a:r>
            <a:r>
              <a:rPr lang="en-US" b="1" dirty="0" smtClean="0">
                <a:solidFill>
                  <a:prstClr val="black"/>
                </a:solidFill>
              </a:rPr>
              <a:t>of  ionic bond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02" y="3573016"/>
            <a:ext cx="8879386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9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17C3A-987A-4012-8E8A-28CF4954A7B7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19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57852" y="476672"/>
            <a:ext cx="87066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</a:rPr>
              <a:t>Metallic </a:t>
            </a:r>
            <a:r>
              <a:rPr lang="en-US" sz="2400" b="1" dirty="0" smtClean="0">
                <a:solidFill>
                  <a:srgbClr val="C00000"/>
                </a:solidFill>
              </a:rPr>
              <a:t>bond: </a:t>
            </a:r>
            <a:r>
              <a:rPr lang="en-US" sz="2400" dirty="0" smtClean="0"/>
              <a:t>A </a:t>
            </a:r>
            <a:r>
              <a:rPr lang="en-US" sz="2400" dirty="0"/>
              <a:t>metallic bond is most commonly described as a type of chemical bond where the </a:t>
            </a:r>
            <a:r>
              <a:rPr lang="en-US" sz="2400" b="1" dirty="0">
                <a:solidFill>
                  <a:schemeClr val="accent1"/>
                </a:solidFill>
              </a:rPr>
              <a:t>metal atom donates </a:t>
            </a:r>
            <a:r>
              <a:rPr lang="en-US" sz="2400" dirty="0" smtClean="0"/>
              <a:t>its </a:t>
            </a:r>
            <a:r>
              <a:rPr lang="en-US" sz="2400" u="sng" dirty="0" smtClean="0"/>
              <a:t>valence </a:t>
            </a:r>
            <a:r>
              <a:rPr lang="en-US" sz="2400" u="sng" dirty="0"/>
              <a:t>electrons to a ‘pool’ of electrons that surrounds the network of metal atoms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Electrons </a:t>
            </a:r>
            <a:r>
              <a:rPr lang="en-US" sz="2400" dirty="0"/>
              <a:t>are not </a:t>
            </a:r>
            <a:r>
              <a:rPr lang="en-US" sz="2400" dirty="0" smtClean="0"/>
              <a:t>anymore identified </a:t>
            </a:r>
            <a:r>
              <a:rPr lang="en-US" sz="2400" dirty="0"/>
              <a:t>with one particular atom but are seen as </a:t>
            </a:r>
            <a:r>
              <a:rPr lang="en-US" sz="2400" b="1" dirty="0" err="1"/>
              <a:t>delocalised</a:t>
            </a:r>
            <a:r>
              <a:rPr lang="en-US" sz="2400" dirty="0"/>
              <a:t> over a wide range. </a:t>
            </a:r>
            <a:r>
              <a:rPr lang="en-US" sz="2400" b="1" dirty="0"/>
              <a:t>This is a very strong type </a:t>
            </a:r>
            <a:r>
              <a:rPr lang="en-US" sz="2400" b="1" dirty="0" smtClean="0"/>
              <a:t>of chemical </a:t>
            </a:r>
            <a:r>
              <a:rPr lang="en-US" sz="2400" b="1" dirty="0"/>
              <a:t>bond</a:t>
            </a:r>
            <a:r>
              <a:rPr lang="en-US" sz="2400" dirty="0"/>
              <a:t>. Electrical and thermal conductivity as well as malleability of metals can be explained </a:t>
            </a:r>
            <a:r>
              <a:rPr lang="en-US" sz="2400" dirty="0" smtClean="0"/>
              <a:t>using this </a:t>
            </a:r>
            <a:r>
              <a:rPr lang="en-US" sz="2400" dirty="0"/>
              <a:t>model.</a:t>
            </a:r>
          </a:p>
        </p:txBody>
      </p:sp>
      <p:pic>
        <p:nvPicPr>
          <p:cNvPr id="19458" name="Picture 2" descr="Metallic Bond - Definition and Properties [with Examples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854152"/>
            <a:ext cx="5030441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7852" y="332656"/>
            <a:ext cx="8706635" cy="3560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9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7A88-2E71-40D5-BD28-828E9E96692C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</a:t>
            </a:fld>
            <a:endParaRPr lang="en-GB"/>
          </a:p>
        </p:txBody>
      </p:sp>
      <p:pic>
        <p:nvPicPr>
          <p:cNvPr id="15362" name="Picture 2" descr="C:\Users\الثقة للحاسبات\Desktop\photo_2020-12-08_23-01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615067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5029" y="1289291"/>
            <a:ext cx="192950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Review-1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4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6588C-E907-48E6-B1F7-62B7A760667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20</a:t>
            </a:fld>
            <a:endParaRPr lang="en-GB"/>
          </a:p>
        </p:txBody>
      </p:sp>
      <p:pic>
        <p:nvPicPr>
          <p:cNvPr id="20482" name="Picture 2" descr="Intermolecular Forces | Chemistry for Maj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92572"/>
            <a:ext cx="466164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Why do Van der Waals forces hold molecules together? | Socra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96668"/>
            <a:ext cx="3333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770" y="3789040"/>
            <a:ext cx="3394710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7" descr="Hydrogen Bonding | BioNinj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45840"/>
            <a:ext cx="263122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5722" y="588639"/>
            <a:ext cx="529459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Types of  intermolecular forces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10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DDA3-D5B7-4D6C-A77E-A0F05C57947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21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1680"/>
            <a:ext cx="3135989" cy="164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273" y="116632"/>
            <a:ext cx="5443215" cy="630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38" y="1981249"/>
            <a:ext cx="316523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67249"/>
            <a:ext cx="1798445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249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9695F-C407-468C-AE56-DE2195AC78D0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22</a:t>
            </a:fld>
            <a:endParaRPr lang="en-GB"/>
          </a:p>
        </p:txBody>
      </p:sp>
      <p:pic>
        <p:nvPicPr>
          <p:cNvPr id="21506" name="Picture 2" descr="Coordinate Covalent Bond Definition , Examples ,Formation and Properties in  2020 | Covalent bonding, Coordinates, Bo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70" y="404664"/>
            <a:ext cx="650239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Aim: What are coordinate covalent bonds? DO NOW: FINISH THE WORKSHEET FROM  YESTERDAY. IF YOU HAVE FINISHED WALK AROUND AND HELP OTHERS. - ppt downlo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" t="24000" r="9599" b="26369"/>
          <a:stretch/>
        </p:blipFill>
        <p:spPr bwMode="auto">
          <a:xfrm>
            <a:off x="1331640" y="4114760"/>
            <a:ext cx="6601164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b="1" dirty="0" smtClean="0">
                <a:solidFill>
                  <a:srgbClr val="C00000"/>
                </a:solidFill>
              </a:rPr>
              <a:t>Coordination compound and </a:t>
            </a:r>
            <a:r>
              <a:rPr lang="en-GB" sz="4000" b="1" dirty="0" err="1" smtClean="0">
                <a:solidFill>
                  <a:srgbClr val="C00000"/>
                </a:solidFill>
              </a:rPr>
              <a:t>Complexation</a:t>
            </a:r>
            <a:r>
              <a:rPr lang="en-GB" sz="4000" b="1" dirty="0" smtClean="0">
                <a:solidFill>
                  <a:srgbClr val="C00000"/>
                </a:solidFill>
              </a:rPr>
              <a:t>:</a:t>
            </a:r>
            <a:endParaRPr lang="en-GB" sz="4000" b="1" dirty="0">
              <a:solidFill>
                <a:srgbClr val="C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0972-25C1-491A-9EC5-34EF3C94DDDF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23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95536" y="1484784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Coordination complex: </a:t>
            </a:r>
            <a:r>
              <a:rPr lang="en-US" sz="2400" dirty="0"/>
              <a:t>A structure containing a </a:t>
            </a:r>
            <a:r>
              <a:rPr lang="en-US" sz="2400" b="1" dirty="0"/>
              <a:t>metal </a:t>
            </a:r>
            <a:r>
              <a:rPr lang="en-US" sz="2400" dirty="0"/>
              <a:t>(usually a metal ion)</a:t>
            </a:r>
            <a:r>
              <a:rPr lang="en-US" sz="2400" b="1" dirty="0"/>
              <a:t> </a:t>
            </a:r>
            <a:r>
              <a:rPr lang="en-US" sz="2400" dirty="0"/>
              <a:t>bonded (coordinated) to a group of surrounding </a:t>
            </a:r>
            <a:r>
              <a:rPr lang="en-US" sz="2400" b="1" dirty="0"/>
              <a:t>molecules or ions</a:t>
            </a:r>
            <a:r>
              <a:rPr lang="en-US" sz="2400" dirty="0" smtClean="0"/>
              <a:t>.</a:t>
            </a:r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b="1" dirty="0">
                <a:solidFill>
                  <a:srgbClr val="0000FF"/>
                </a:solidFill>
              </a:rPr>
              <a:t>Ligand</a:t>
            </a:r>
            <a:r>
              <a:rPr lang="en-US" sz="2400" dirty="0"/>
              <a:t> </a:t>
            </a:r>
            <a:r>
              <a:rPr lang="en-US" sz="2400" dirty="0" smtClean="0"/>
              <a:t>(Latin</a:t>
            </a:r>
            <a:r>
              <a:rPr lang="en-US" sz="2400" dirty="0"/>
              <a:t>, to bind): A ligand is a molecule or ion that is directly bonded to a </a:t>
            </a:r>
            <a:r>
              <a:rPr lang="en-US" sz="2400" dirty="0">
                <a:solidFill>
                  <a:srgbClr val="0000FF"/>
                </a:solidFill>
              </a:rPr>
              <a:t>metal ion</a:t>
            </a:r>
            <a:r>
              <a:rPr lang="en-US" sz="2400" dirty="0"/>
              <a:t> in a coordination </a:t>
            </a:r>
            <a:r>
              <a:rPr lang="en-US" sz="2400" dirty="0" smtClean="0"/>
              <a:t>complex.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A ligand uses a </a:t>
            </a:r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lone pair of electrons</a:t>
            </a: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 (Lewis base) to bond to the metal ion (Lewis acid</a:t>
            </a:r>
            <a:r>
              <a:rPr lang="en-US" sz="2400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Coordination sphere</a:t>
            </a:r>
            <a:r>
              <a:rPr lang="en-US" sz="2400" dirty="0"/>
              <a:t>: A metal and its surrounding ligands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400" dirty="0"/>
          </a:p>
          <a:p>
            <a:pPr marL="285750" lvl="0" indent="-285750" algn="just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24578" name="Picture 2" descr="What is Coordination Sphere? - QS Stu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84" y="4566240"/>
            <a:ext cx="3657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67744" y="4566240"/>
            <a:ext cx="3960440" cy="1828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7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1DBF7-4045-4A2F-BAA6-78B27DC8021C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24</a:t>
            </a:fld>
            <a:endParaRPr lang="en-GB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1" y="1452736"/>
            <a:ext cx="632760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 descr="Coordination compound: ligand, central metal atom or 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229" y="1340768"/>
            <a:ext cx="23526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542229" y="1340768"/>
            <a:ext cx="2422259" cy="38884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9512" y="1452736"/>
            <a:ext cx="6327608" cy="3560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7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078A-7C92-4BD3-82B9-AEA351BD6842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25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520" y="908720"/>
            <a:ext cx="8633188" cy="544763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94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-27384"/>
            <a:ext cx="7620000" cy="908720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</a:rPr>
              <a:t>Werner's Coordination </a:t>
            </a:r>
            <a:r>
              <a:rPr lang="en-GB" sz="4000" b="1" dirty="0" smtClean="0">
                <a:solidFill>
                  <a:srgbClr val="C00000"/>
                </a:solidFill>
              </a:rPr>
              <a:t>Theory:</a:t>
            </a:r>
            <a:endParaRPr lang="en-GB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5420072"/>
          </a:xfrm>
        </p:spPr>
        <p:txBody>
          <a:bodyPr>
            <a:normAutofit/>
          </a:bodyPr>
          <a:lstStyle/>
          <a:p>
            <a:pPr marL="628650" indent="-51435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In </a:t>
            </a:r>
            <a:r>
              <a:rPr lang="en-GB" sz="2000" dirty="0">
                <a:latin typeface="+mj-lt"/>
              </a:rPr>
              <a:t>coordination compounds, </a:t>
            </a:r>
            <a:r>
              <a:rPr lang="en-GB" sz="2000" b="1" dirty="0">
                <a:latin typeface="+mj-lt"/>
              </a:rPr>
              <a:t>central metal atoms </a:t>
            </a:r>
            <a:r>
              <a:rPr lang="en-GB" sz="2000" dirty="0">
                <a:latin typeface="+mj-lt"/>
              </a:rPr>
              <a:t>exhibit </a:t>
            </a:r>
            <a:r>
              <a:rPr lang="en-GB" sz="2000" b="1" dirty="0">
                <a:solidFill>
                  <a:schemeClr val="accent1"/>
                </a:solidFill>
                <a:latin typeface="+mj-lt"/>
              </a:rPr>
              <a:t>primary valence and secondary valence.</a:t>
            </a:r>
          </a:p>
          <a:p>
            <a:pPr marL="1291590" lvl="2" indent="-514350" algn="just">
              <a:buFont typeface="+mj-lt"/>
              <a:buAutoNum type="alphaLcParenR"/>
            </a:pPr>
            <a:r>
              <a:rPr lang="en-GB" sz="2000" u="sng" dirty="0">
                <a:latin typeface="+mj-lt"/>
              </a:rPr>
              <a:t>P</a:t>
            </a:r>
            <a:r>
              <a:rPr lang="en-GB" sz="2000" u="sng" dirty="0" smtClean="0">
                <a:latin typeface="+mj-lt"/>
              </a:rPr>
              <a:t>rimary valence </a:t>
            </a:r>
            <a:r>
              <a:rPr lang="en-GB" sz="2000" dirty="0" smtClean="0">
                <a:latin typeface="+mj-lt"/>
              </a:rPr>
              <a:t>is ionic that </a:t>
            </a:r>
            <a:r>
              <a:rPr lang="en-GB" sz="2000" dirty="0">
                <a:latin typeface="+mj-lt"/>
              </a:rPr>
              <a:t>corresponds to </a:t>
            </a:r>
            <a:r>
              <a:rPr lang="en-GB" sz="2000" u="sng" dirty="0">
                <a:latin typeface="+mj-lt"/>
              </a:rPr>
              <a:t>oxidation state</a:t>
            </a:r>
            <a:r>
              <a:rPr lang="en-GB" sz="2000" dirty="0">
                <a:latin typeface="+mj-lt"/>
              </a:rPr>
              <a:t>. </a:t>
            </a:r>
          </a:p>
          <a:p>
            <a:pPr marL="1291590" lvl="2" indent="-514350" algn="just">
              <a:buFont typeface="+mj-lt"/>
              <a:buAutoNum type="alphaLcParenR"/>
            </a:pPr>
            <a:r>
              <a:rPr lang="en-GB" sz="2000" u="sng" dirty="0" smtClean="0">
                <a:latin typeface="+mj-lt"/>
              </a:rPr>
              <a:t>Secondary valence </a:t>
            </a:r>
            <a:r>
              <a:rPr lang="en-GB" sz="2000" dirty="0" smtClean="0">
                <a:latin typeface="+mj-lt"/>
              </a:rPr>
              <a:t>is not ionic that corresponds to coordination number.</a:t>
            </a:r>
          </a:p>
          <a:p>
            <a:pPr marL="628650" indent="-51435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Every </a:t>
            </a:r>
            <a:r>
              <a:rPr lang="en-GB" sz="2000" dirty="0">
                <a:latin typeface="+mj-lt"/>
              </a:rPr>
              <a:t>metal atom has </a:t>
            </a:r>
            <a:r>
              <a:rPr lang="en-GB" sz="2000" dirty="0" smtClean="0">
                <a:latin typeface="+mj-lt"/>
              </a:rPr>
              <a:t>a fixed number </a:t>
            </a:r>
            <a:r>
              <a:rPr lang="en-GB" sz="2000" dirty="0">
                <a:latin typeface="+mj-lt"/>
              </a:rPr>
              <a:t>of secondary </a:t>
            </a:r>
            <a:r>
              <a:rPr lang="en-GB" sz="2000" dirty="0" smtClean="0">
                <a:latin typeface="+mj-lt"/>
              </a:rPr>
              <a:t>valence </a:t>
            </a:r>
            <a:r>
              <a:rPr lang="en-GB" sz="2000" dirty="0">
                <a:latin typeface="+mj-lt"/>
              </a:rPr>
              <a:t>(coordination </a:t>
            </a:r>
            <a:r>
              <a:rPr lang="en-GB" sz="2000" dirty="0" smtClean="0">
                <a:latin typeface="+mj-lt"/>
              </a:rPr>
              <a:t>number).</a:t>
            </a:r>
            <a:endParaRPr lang="en-GB" sz="2000" dirty="0">
              <a:latin typeface="+mj-lt"/>
            </a:endParaRPr>
          </a:p>
          <a:p>
            <a:pPr marL="628650" indent="-514350" algn="just">
              <a:buFont typeface="+mj-lt"/>
              <a:buAutoNum type="arabicPeriod"/>
            </a:pPr>
            <a:r>
              <a:rPr lang="en-GB" sz="2000" dirty="0" smtClean="0">
                <a:latin typeface="+mj-lt"/>
              </a:rPr>
              <a:t>The </a:t>
            </a:r>
            <a:r>
              <a:rPr lang="en-GB" sz="2000" dirty="0">
                <a:latin typeface="+mj-lt"/>
              </a:rPr>
              <a:t>metal atom tends to satisfy both its primary valence as well as its secondary valence. Primary valence is satisfied by negative ions (</a:t>
            </a:r>
            <a:r>
              <a:rPr lang="en-GB" sz="2000" b="1" dirty="0">
                <a:latin typeface="+mj-lt"/>
              </a:rPr>
              <a:t>metal ion has a positive charge</a:t>
            </a:r>
            <a:r>
              <a:rPr lang="en-GB" sz="2000" dirty="0">
                <a:latin typeface="+mj-lt"/>
              </a:rPr>
              <a:t>) whereas secondary valence (</a:t>
            </a:r>
            <a:r>
              <a:rPr lang="en-GB" sz="2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coordination number) is satisfied either by negative ions or by neutral molecules</a:t>
            </a:r>
            <a:r>
              <a:rPr lang="en-GB" sz="2000" dirty="0">
                <a:latin typeface="+mj-lt"/>
              </a:rPr>
              <a:t>).</a:t>
            </a:r>
            <a:endParaRPr lang="en-GB" sz="2000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DF351-59D7-4583-80F5-9DEDF13C49BD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26</a:t>
            </a:fld>
            <a:endParaRPr lang="en-GB"/>
          </a:p>
        </p:txBody>
      </p:sp>
      <p:pic>
        <p:nvPicPr>
          <p:cNvPr id="6" name="Picture 2" descr="Werner's co-ordination theory-primary valency-secondary valency. | by  KAKALI GHOSH , Teacher,blogger. M.Sc chemistry.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92" y="4293096"/>
            <a:ext cx="405274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91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440" y="144016"/>
            <a:ext cx="7620000" cy="908720"/>
          </a:xfrm>
        </p:spPr>
        <p:txBody>
          <a:bodyPr/>
          <a:lstStyle/>
          <a:p>
            <a:r>
              <a:rPr lang="en-GB" sz="4000" b="1" dirty="0" smtClean="0">
                <a:solidFill>
                  <a:srgbClr val="C00000"/>
                </a:solidFill>
              </a:rPr>
              <a:t>Coordination:</a:t>
            </a:r>
            <a:endParaRPr lang="en-GB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80728"/>
            <a:ext cx="8424936" cy="5420072"/>
          </a:xfrm>
        </p:spPr>
        <p:txBody>
          <a:bodyPr>
            <a:normAutofit/>
          </a:bodyPr>
          <a:lstStyle/>
          <a:p>
            <a:pPr algn="just"/>
            <a:r>
              <a:rPr lang="en-GB" sz="2400" u="sng" dirty="0">
                <a:latin typeface="+mj-lt"/>
              </a:rPr>
              <a:t>Coordination sphere: </a:t>
            </a:r>
            <a:r>
              <a:rPr lang="en-GB" sz="2400" dirty="0">
                <a:latin typeface="+mj-lt"/>
              </a:rPr>
              <a:t>The central atom/ion and the ligands attached to it are enclosed in square bracket and is collectively termed as the </a:t>
            </a:r>
            <a:r>
              <a:rPr lang="en-GB" sz="2400" b="1" dirty="0">
                <a:latin typeface="+mj-lt"/>
              </a:rPr>
              <a:t>coordination </a:t>
            </a:r>
            <a:r>
              <a:rPr lang="en-GB" sz="2400" b="1" dirty="0" smtClean="0">
                <a:latin typeface="+mj-lt"/>
              </a:rPr>
              <a:t>sphere</a:t>
            </a:r>
            <a:r>
              <a:rPr lang="en-GB" sz="2400" dirty="0" smtClean="0">
                <a:latin typeface="+mj-lt"/>
              </a:rPr>
              <a:t>.</a:t>
            </a:r>
          </a:p>
          <a:p>
            <a:pPr algn="just"/>
            <a:r>
              <a:rPr lang="en-GB" sz="2400" dirty="0" smtClean="0">
                <a:latin typeface="+mj-lt"/>
              </a:rPr>
              <a:t>For </a:t>
            </a:r>
            <a:r>
              <a:rPr lang="en-GB" sz="2400" dirty="0">
                <a:latin typeface="+mj-lt"/>
              </a:rPr>
              <a:t>example: in the complex </a:t>
            </a:r>
            <a:r>
              <a:rPr lang="en-GB" sz="2400" dirty="0" smtClean="0">
                <a:latin typeface="+mj-lt"/>
              </a:rPr>
              <a:t>K</a:t>
            </a:r>
            <a:r>
              <a:rPr lang="en-GB" sz="2400" baseline="-25000" dirty="0" smtClean="0">
                <a:latin typeface="+mj-lt"/>
              </a:rPr>
              <a:t>4</a:t>
            </a:r>
            <a:r>
              <a:rPr lang="en-GB" sz="2400" dirty="0" smtClean="0">
                <a:latin typeface="+mj-lt"/>
              </a:rPr>
              <a:t>[Fe(CN)</a:t>
            </a:r>
            <a:r>
              <a:rPr lang="en-GB" sz="2400" baseline="-25000" dirty="0" smtClean="0">
                <a:latin typeface="+mj-lt"/>
              </a:rPr>
              <a:t>6</a:t>
            </a:r>
            <a:r>
              <a:rPr lang="en-GB" sz="2400" dirty="0" smtClean="0">
                <a:latin typeface="+mj-lt"/>
              </a:rPr>
              <a:t>], the </a:t>
            </a:r>
            <a:r>
              <a:rPr lang="en-GB" sz="2400" dirty="0">
                <a:latin typeface="+mj-lt"/>
              </a:rPr>
              <a:t>coordination </a:t>
            </a:r>
            <a:r>
              <a:rPr lang="en-GB" sz="2400" dirty="0" smtClean="0">
                <a:latin typeface="+mj-lt"/>
              </a:rPr>
              <a:t>sphere</a:t>
            </a:r>
            <a:r>
              <a:rPr lang="ar-IQ" sz="2400" dirty="0" smtClean="0"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is  </a:t>
            </a:r>
            <a:r>
              <a:rPr lang="en-GB" sz="2400" dirty="0">
                <a:latin typeface="+mj-lt"/>
              </a:rPr>
              <a:t>[Fe(CN)</a:t>
            </a:r>
            <a:r>
              <a:rPr lang="en-GB" sz="2400" baseline="-25000" dirty="0">
                <a:latin typeface="+mj-lt"/>
              </a:rPr>
              <a:t>6</a:t>
            </a:r>
            <a:r>
              <a:rPr lang="en-GB" sz="2400" dirty="0">
                <a:latin typeface="+mj-lt"/>
              </a:rPr>
              <a:t>]</a:t>
            </a:r>
            <a:r>
              <a:rPr lang="en-GB" sz="2400" baseline="30000" dirty="0">
                <a:latin typeface="+mj-lt"/>
              </a:rPr>
              <a:t>4-</a:t>
            </a:r>
            <a:r>
              <a:rPr lang="en-GB" sz="2400" dirty="0">
                <a:latin typeface="+mj-lt"/>
              </a:rPr>
              <a:t> .</a:t>
            </a:r>
          </a:p>
          <a:p>
            <a:pPr algn="just"/>
            <a:r>
              <a:rPr lang="en-GB" sz="2400" u="sng" dirty="0">
                <a:latin typeface="+mj-lt"/>
              </a:rPr>
              <a:t>Counter ions: </a:t>
            </a:r>
            <a:r>
              <a:rPr lang="en-GB" sz="2400" dirty="0">
                <a:latin typeface="+mj-lt"/>
              </a:rPr>
              <a:t>The ions present outside the coordination sphere are called counter ions. For example: in the complex K</a:t>
            </a:r>
            <a:r>
              <a:rPr lang="en-GB" sz="2400" baseline="-25000" dirty="0">
                <a:latin typeface="+mj-lt"/>
              </a:rPr>
              <a:t>4</a:t>
            </a:r>
            <a:r>
              <a:rPr lang="en-GB" sz="2400" dirty="0">
                <a:latin typeface="+mj-lt"/>
              </a:rPr>
              <a:t>[Fe(CN)</a:t>
            </a:r>
            <a:r>
              <a:rPr lang="en-GB" sz="2400" baseline="-25000" dirty="0">
                <a:latin typeface="+mj-lt"/>
              </a:rPr>
              <a:t>6</a:t>
            </a:r>
            <a:r>
              <a:rPr lang="en-GB" sz="2400" dirty="0">
                <a:latin typeface="+mj-lt"/>
              </a:rPr>
              <a:t>], K</a:t>
            </a:r>
            <a:r>
              <a:rPr lang="en-GB" sz="2400" baseline="30000" dirty="0">
                <a:latin typeface="+mj-lt"/>
              </a:rPr>
              <a:t>+</a:t>
            </a:r>
            <a:r>
              <a:rPr lang="en-GB" sz="2400" dirty="0">
                <a:latin typeface="+mj-lt"/>
              </a:rPr>
              <a:t> is the counter ion.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EC3C3-A4FD-41DB-8FF3-3CAF098D2710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27</a:t>
            </a:fld>
            <a:endParaRPr lang="en-GB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4590912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2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392" y="307505"/>
            <a:ext cx="7620000" cy="457199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rgbClr val="C00000"/>
                </a:solidFill>
              </a:rPr>
              <a:t>Complexation</a:t>
            </a:r>
            <a:r>
              <a:rPr lang="en-GB" sz="4000" b="1" dirty="0" smtClean="0">
                <a:solidFill>
                  <a:srgbClr val="C00000"/>
                </a:solidFill>
              </a:rPr>
              <a:t>:</a:t>
            </a:r>
            <a:r>
              <a:rPr lang="en-GB" sz="4000" b="1" dirty="0">
                <a:solidFill>
                  <a:srgbClr val="C00000"/>
                </a:solidFill>
              </a:rPr>
              <a:t> chelation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08" y="974552"/>
            <a:ext cx="8389440" cy="5852120"/>
          </a:xfrm>
        </p:spPr>
        <p:txBody>
          <a:bodyPr>
            <a:normAutofit/>
          </a:bodyPr>
          <a:lstStyle/>
          <a:p>
            <a:pPr algn="just"/>
            <a:r>
              <a:rPr lang="en-GB" sz="2400" dirty="0" smtClean="0">
                <a:latin typeface="+mj-lt"/>
              </a:rPr>
              <a:t>The </a:t>
            </a:r>
            <a:r>
              <a:rPr lang="en-GB" sz="2400" dirty="0">
                <a:latin typeface="+mj-lt"/>
              </a:rPr>
              <a:t>process of binding to the metal ion with more than one coordination site per ligand is called </a:t>
            </a:r>
            <a:r>
              <a:rPr lang="en-GB" sz="2400" b="1" dirty="0" smtClean="0">
                <a:latin typeface="+mj-lt"/>
              </a:rPr>
              <a:t>chelation</a:t>
            </a:r>
            <a:r>
              <a:rPr lang="en-GB" sz="2400" dirty="0" smtClean="0">
                <a:latin typeface="+mj-lt"/>
              </a:rPr>
              <a:t>.</a:t>
            </a:r>
          </a:p>
          <a:p>
            <a:pPr algn="just"/>
            <a:r>
              <a:rPr lang="en-GB" sz="2400" dirty="0" smtClean="0">
                <a:latin typeface="+mj-lt"/>
              </a:rPr>
              <a:t>Compounds that bind avidly to form complexes are thus called </a:t>
            </a:r>
            <a:r>
              <a:rPr lang="en-GB" sz="2400" b="1" dirty="0" smtClean="0">
                <a:latin typeface="+mj-lt"/>
              </a:rPr>
              <a:t>chelating agents</a:t>
            </a:r>
            <a:r>
              <a:rPr lang="en-GB" sz="2400" dirty="0" smtClean="0">
                <a:latin typeface="+mj-lt"/>
              </a:rPr>
              <a:t>, for example ethylenediamine </a:t>
            </a:r>
            <a:r>
              <a:rPr lang="en-US" sz="2400" dirty="0" smtClean="0">
                <a:latin typeface="+mj-lt"/>
              </a:rPr>
              <a:t>(abbreviated as “en” when a ligand)</a:t>
            </a:r>
            <a:r>
              <a:rPr lang="en-GB" sz="2400" dirty="0" smtClean="0">
                <a:latin typeface="+mj-lt"/>
              </a:rPr>
              <a:t>  </a:t>
            </a:r>
            <a:r>
              <a:rPr lang="en-GB" sz="2400" dirty="0">
                <a:latin typeface="+mj-lt"/>
              </a:rPr>
              <a:t>and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E</a:t>
            </a:r>
            <a:r>
              <a:rPr lang="en-GB" sz="2400" dirty="0">
                <a:latin typeface="+mj-lt"/>
              </a:rPr>
              <a:t>thylene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d</a:t>
            </a:r>
            <a:r>
              <a:rPr lang="en-GB" sz="2400" dirty="0">
                <a:latin typeface="+mj-lt"/>
              </a:rPr>
              <a:t>iamine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t</a:t>
            </a:r>
            <a:r>
              <a:rPr lang="en-GB" sz="2400" dirty="0">
                <a:latin typeface="+mj-lt"/>
              </a:rPr>
              <a:t>etra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GB" sz="2400" dirty="0">
                <a:latin typeface="+mj-lt"/>
              </a:rPr>
              <a:t>cetic </a:t>
            </a:r>
            <a:r>
              <a:rPr lang="en-GB" sz="2400" dirty="0" smtClean="0">
                <a:latin typeface="+mj-lt"/>
              </a:rPr>
              <a:t>acid (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EDTA</a:t>
            </a:r>
            <a:r>
              <a:rPr lang="en-GB" sz="2400" dirty="0" smtClean="0">
                <a:latin typeface="+mj-lt"/>
              </a:rPr>
              <a:t>).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056-00E6-473F-8879-76B965804960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28</a:t>
            </a:fld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64" y="3606634"/>
            <a:ext cx="3424752" cy="247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http://figures.boundless.com/12142/full/metal-edta.pn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2952328" cy="28192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908720"/>
          </a:xfrm>
        </p:spPr>
        <p:txBody>
          <a:bodyPr/>
          <a:lstStyle/>
          <a:p>
            <a:r>
              <a:rPr lang="en-GB" sz="4000" b="1" dirty="0"/>
              <a:t>Complexation: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420072"/>
          </a:xfrm>
        </p:spPr>
        <p:txBody>
          <a:bodyPr>
            <a:normAutofit/>
          </a:bodyPr>
          <a:lstStyle/>
          <a:p>
            <a:pPr algn="just"/>
            <a:r>
              <a:rPr lang="en-GB" sz="2400" dirty="0" smtClean="0">
                <a:latin typeface="+mj-lt"/>
              </a:rPr>
              <a:t>The </a:t>
            </a:r>
            <a:r>
              <a:rPr lang="en-GB" sz="2400" u="sng" dirty="0">
                <a:latin typeface="+mj-lt"/>
              </a:rPr>
              <a:t>coordination</a:t>
            </a:r>
            <a:r>
              <a:rPr lang="en-GB" sz="2400" i="1" u="sng" dirty="0">
                <a:latin typeface="+mj-lt"/>
              </a:rPr>
              <a:t> </a:t>
            </a:r>
            <a:r>
              <a:rPr lang="en-GB" sz="2400" u="sng" dirty="0">
                <a:latin typeface="+mj-lt"/>
              </a:rPr>
              <a:t>number</a:t>
            </a:r>
            <a:r>
              <a:rPr lang="en-GB" sz="2400" i="1" u="sng" dirty="0">
                <a:latin typeface="+mj-lt"/>
              </a:rPr>
              <a:t> </a:t>
            </a:r>
            <a:r>
              <a:rPr lang="en-GB" sz="2400" dirty="0">
                <a:latin typeface="+mj-lt"/>
              </a:rPr>
              <a:t>of a central atom in a molecule </a:t>
            </a:r>
            <a:r>
              <a:rPr lang="en-GB" sz="2400" b="1" dirty="0" smtClean="0">
                <a:solidFill>
                  <a:schemeClr val="accent1"/>
                </a:solidFill>
                <a:latin typeface="+mj-lt"/>
              </a:rPr>
              <a:t>is 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the number of its near neighbours</a:t>
            </a:r>
            <a:r>
              <a:rPr lang="en-GB" sz="2400" b="1" dirty="0" smtClean="0">
                <a:solidFill>
                  <a:schemeClr val="accent1"/>
                </a:solidFill>
                <a:latin typeface="+mj-lt"/>
              </a:rPr>
              <a:t>.</a:t>
            </a:r>
          </a:p>
          <a:p>
            <a:pPr algn="just"/>
            <a:r>
              <a:rPr lang="en-GB" sz="2400" dirty="0" smtClean="0">
                <a:latin typeface="+mj-lt"/>
              </a:rPr>
              <a:t>For </a:t>
            </a:r>
            <a:r>
              <a:rPr lang="en-GB" sz="2400" dirty="0">
                <a:latin typeface="+mj-lt"/>
              </a:rPr>
              <a:t>molecules and polyatomic ions the coordination number of an atom is determined by simply counting the other atoms to which it is </a:t>
            </a:r>
            <a:r>
              <a:rPr lang="en-GB" sz="2400" b="1" dirty="0">
                <a:latin typeface="+mj-lt"/>
              </a:rPr>
              <a:t>bonded</a:t>
            </a:r>
            <a:r>
              <a:rPr lang="en-GB" sz="2400" dirty="0">
                <a:latin typeface="+mj-lt"/>
              </a:rPr>
              <a:t> (by either single or multiple bonds</a:t>
            </a:r>
            <a:r>
              <a:rPr lang="en-GB" sz="2400" dirty="0" smtClean="0">
                <a:latin typeface="+mj-lt"/>
              </a:rPr>
              <a:t>).</a:t>
            </a:r>
          </a:p>
          <a:p>
            <a:pPr algn="just"/>
            <a:r>
              <a:rPr lang="en-GB" sz="2400" dirty="0" smtClean="0">
                <a:latin typeface="+mj-lt"/>
              </a:rPr>
              <a:t>For </a:t>
            </a:r>
            <a:r>
              <a:rPr lang="en-GB" sz="2400" dirty="0">
                <a:latin typeface="+mj-lt"/>
              </a:rPr>
              <a:t>example, [Cr(NH</a:t>
            </a:r>
            <a:r>
              <a:rPr lang="en-GB" sz="2400" baseline="-25000" dirty="0">
                <a:latin typeface="+mj-lt"/>
              </a:rPr>
              <a:t>3</a:t>
            </a:r>
            <a:r>
              <a:rPr lang="en-GB" sz="2400" dirty="0">
                <a:latin typeface="+mj-lt"/>
              </a:rPr>
              <a:t>)</a:t>
            </a:r>
            <a:r>
              <a:rPr lang="en-GB" sz="2400" baseline="-25000" dirty="0">
                <a:latin typeface="+mj-lt"/>
              </a:rPr>
              <a:t>2</a:t>
            </a:r>
            <a:r>
              <a:rPr lang="en-GB" sz="2400" dirty="0">
                <a:latin typeface="+mj-lt"/>
              </a:rPr>
              <a:t>Cl</a:t>
            </a:r>
            <a:r>
              <a:rPr lang="en-GB" sz="2400" baseline="-25000" dirty="0">
                <a:latin typeface="+mj-lt"/>
              </a:rPr>
              <a:t>2</a:t>
            </a:r>
            <a:r>
              <a:rPr lang="en-GB" sz="2400" dirty="0">
                <a:latin typeface="+mj-lt"/>
              </a:rPr>
              <a:t>Br</a:t>
            </a:r>
            <a:r>
              <a:rPr lang="en-GB" sz="2400" baseline="-25000" dirty="0">
                <a:latin typeface="+mj-lt"/>
              </a:rPr>
              <a:t>2</a:t>
            </a:r>
            <a:r>
              <a:rPr lang="en-GB" sz="2400" dirty="0">
                <a:latin typeface="+mj-lt"/>
              </a:rPr>
              <a:t>]</a:t>
            </a:r>
            <a:r>
              <a:rPr lang="en-GB" sz="2400" baseline="30000" dirty="0">
                <a:latin typeface="+mj-lt"/>
              </a:rPr>
              <a:t>1− </a:t>
            </a:r>
            <a:r>
              <a:rPr lang="en-GB" sz="2400" dirty="0">
                <a:latin typeface="+mj-lt"/>
              </a:rPr>
              <a:t>has Cr</a:t>
            </a:r>
            <a:r>
              <a:rPr lang="en-GB" sz="2400" baseline="30000" dirty="0">
                <a:latin typeface="+mj-lt"/>
              </a:rPr>
              <a:t>3+ </a:t>
            </a:r>
            <a:r>
              <a:rPr lang="en-GB" sz="2400" dirty="0">
                <a:latin typeface="+mj-lt"/>
              </a:rPr>
              <a:t>as its central cation, and has a coordination number of </a:t>
            </a:r>
            <a:r>
              <a:rPr lang="en-GB" sz="2400" b="1" dirty="0">
                <a:latin typeface="+mj-lt"/>
              </a:rPr>
              <a:t>6</a:t>
            </a:r>
            <a:r>
              <a:rPr lang="en-GB" sz="2400" dirty="0" smtClean="0">
                <a:latin typeface="+mj-lt"/>
              </a:rPr>
              <a:t>.</a:t>
            </a:r>
          </a:p>
          <a:p>
            <a:pPr algn="just"/>
            <a:r>
              <a:rPr lang="en-GB" sz="2400" dirty="0" smtClean="0">
                <a:latin typeface="+mj-lt"/>
              </a:rPr>
              <a:t>What is the coordination number of </a:t>
            </a:r>
            <a:r>
              <a:rPr lang="en-GB" sz="2400" dirty="0">
                <a:latin typeface="+mj-lt"/>
              </a:rPr>
              <a:t>iron in K</a:t>
            </a:r>
            <a:r>
              <a:rPr lang="en-GB" sz="2400" baseline="-25000" dirty="0">
                <a:latin typeface="+mj-lt"/>
              </a:rPr>
              <a:t>4</a:t>
            </a:r>
            <a:r>
              <a:rPr lang="en-GB" sz="2400" dirty="0">
                <a:latin typeface="+mj-lt"/>
              </a:rPr>
              <a:t>[Fe(CN)</a:t>
            </a:r>
            <a:r>
              <a:rPr lang="en-GB" sz="2400" baseline="-25000" dirty="0">
                <a:latin typeface="+mj-lt"/>
              </a:rPr>
              <a:t>6</a:t>
            </a:r>
            <a:r>
              <a:rPr lang="en-GB" sz="2400" dirty="0">
                <a:latin typeface="+mj-lt"/>
              </a:rPr>
              <a:t>]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1F7D-268E-4E76-8B85-9827B0BD84B8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29</a:t>
            </a:fld>
            <a:endParaRPr lang="en-GB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47904"/>
            <a:ext cx="4590912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84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0C89D-6097-4678-A5D4-EFF42C0004EF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</a:t>
            </a:fld>
            <a:endParaRPr lang="en-GB"/>
          </a:p>
        </p:txBody>
      </p:sp>
      <p:pic>
        <p:nvPicPr>
          <p:cNvPr id="7170" name="Picture 2" descr="Can the terms subshell and orbital be used interchangeably? If so, why? - 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0" y="178296"/>
            <a:ext cx="548033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ifference between shells, subshells and orbitals - Chemistry Stack Exchan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763528"/>
            <a:ext cx="4188303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4293096"/>
            <a:ext cx="84969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TimesLTStd-Roman"/>
              </a:rPr>
              <a:t>The subshells are defined by the quantum number 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l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(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l </a:t>
            </a:r>
            <a:r>
              <a:rPr lang="en-US" dirty="0">
                <a:solidFill>
                  <a:srgbClr val="231F20"/>
                </a:solidFill>
                <a:latin typeface="STIXMath-Regular"/>
              </a:rPr>
              <a:t>=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n</a:t>
            </a:r>
            <a:r>
              <a:rPr lang="en-US" dirty="0">
                <a:solidFill>
                  <a:srgbClr val="231F20"/>
                </a:solidFill>
                <a:latin typeface="STIXMath-Regular"/>
              </a:rPr>
              <a:t>−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1), which as previously 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described correspond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to the orbital labels s, p, d and f. The number of electrons that can be placed in each subshell </a:t>
            </a:r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can be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determined by the following equation: </a:t>
            </a:r>
            <a:r>
              <a:rPr lang="en-US" sz="2400" b="1" dirty="0">
                <a:solidFill>
                  <a:srgbClr val="231F20"/>
                </a:solidFill>
                <a:latin typeface="TimesLTStd-Roman"/>
              </a:rPr>
              <a:t>2(2</a:t>
            </a:r>
            <a:r>
              <a:rPr lang="en-US" sz="2400" b="1" i="1" dirty="0">
                <a:solidFill>
                  <a:srgbClr val="231F20"/>
                </a:solidFill>
                <a:latin typeface="TimesLTStd-Italic"/>
              </a:rPr>
              <a:t>l </a:t>
            </a:r>
            <a:r>
              <a:rPr lang="en-US" sz="2400" b="1" dirty="0">
                <a:solidFill>
                  <a:srgbClr val="231F20"/>
                </a:solidFill>
                <a:latin typeface="STIXMath-Regular"/>
              </a:rPr>
              <a:t>+</a:t>
            </a:r>
            <a:r>
              <a:rPr lang="en-US" sz="2400" b="1" dirty="0">
                <a:solidFill>
                  <a:srgbClr val="231F20"/>
                </a:solidFill>
                <a:latin typeface="TimesLTStd-Roman"/>
              </a:rPr>
              <a:t>1</a:t>
            </a:r>
            <a:r>
              <a:rPr lang="en-US" sz="2400" b="1" dirty="0" smtClean="0">
                <a:solidFill>
                  <a:srgbClr val="231F20"/>
                </a:solidFill>
                <a:latin typeface="TimesLTStd-Roman"/>
              </a:rPr>
              <a:t>).</a:t>
            </a:r>
            <a:endParaRPr lang="en-US" b="1" dirty="0" smtClean="0">
              <a:solidFill>
                <a:srgbClr val="231F20"/>
              </a:solidFill>
              <a:latin typeface="TimesLTStd-Roman"/>
            </a:endParaRPr>
          </a:p>
          <a:p>
            <a:endParaRPr lang="en-US" dirty="0">
              <a:solidFill>
                <a:srgbClr val="231F20"/>
              </a:solidFill>
              <a:latin typeface="TimesLTStd-Roman"/>
            </a:endParaRPr>
          </a:p>
          <a:p>
            <a:r>
              <a:rPr lang="en-US" dirty="0" smtClean="0">
                <a:solidFill>
                  <a:srgbClr val="231F20"/>
                </a:solidFill>
                <a:latin typeface="TimesLTStd-Roman"/>
              </a:rPr>
              <a:t>This 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allows two electrons to be placed in the s subshell</a:t>
            </a:r>
          </a:p>
          <a:p>
            <a:r>
              <a:rPr lang="en-US" dirty="0">
                <a:solidFill>
                  <a:srgbClr val="231F20"/>
                </a:solidFill>
                <a:latin typeface="TimesLTStd-Roman"/>
              </a:rPr>
              <a:t>(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l</a:t>
            </a:r>
            <a:r>
              <a:rPr lang="en-US" dirty="0">
                <a:solidFill>
                  <a:srgbClr val="231F20"/>
                </a:solidFill>
                <a:latin typeface="STIXMath-Regular"/>
              </a:rPr>
              <a:t>=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0), six electrons in the p subshell (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l </a:t>
            </a:r>
            <a:r>
              <a:rPr lang="en-US" dirty="0">
                <a:solidFill>
                  <a:srgbClr val="231F20"/>
                </a:solidFill>
                <a:latin typeface="STIXMath-Regular"/>
              </a:rPr>
              <a:t>=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1) and 10 electrons in the d subshell (</a:t>
            </a:r>
            <a:r>
              <a:rPr lang="en-US" i="1" dirty="0">
                <a:solidFill>
                  <a:srgbClr val="231F20"/>
                </a:solidFill>
                <a:latin typeface="TimesLTStd-Italic"/>
              </a:rPr>
              <a:t>l</a:t>
            </a:r>
            <a:r>
              <a:rPr lang="en-US" dirty="0">
                <a:solidFill>
                  <a:srgbClr val="231F20"/>
                </a:solidFill>
                <a:latin typeface="STIXMath-Regular"/>
              </a:rPr>
              <a:t>=</a:t>
            </a:r>
            <a:r>
              <a:rPr lang="en-US" dirty="0">
                <a:solidFill>
                  <a:srgbClr val="231F20"/>
                </a:solidFill>
                <a:latin typeface="TimesLTStd-Roman"/>
              </a:rPr>
              <a:t>2).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722617" y="178296"/>
            <a:ext cx="192950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Review-2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6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F71-EA16-4868-A622-9D72DB32D70C}" type="slidenum">
              <a:rPr lang="en-US"/>
              <a:pPr/>
              <a:t>30</a:t>
            </a:fld>
            <a:endParaRPr lang="en-US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56" y="1219200"/>
            <a:ext cx="7924800" cy="31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838200" y="404664"/>
            <a:ext cx="7543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Geometry of Complex </a:t>
            </a:r>
            <a:r>
              <a:rPr lang="en-US" sz="2400" b="1" dirty="0">
                <a:solidFill>
                  <a:srgbClr val="C00000"/>
                </a:solidFill>
              </a:rPr>
              <a:t>ions:  Three common structural types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252736" y="4648200"/>
            <a:ext cx="27432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Octahedral:</a:t>
            </a:r>
          </a:p>
          <a:p>
            <a:r>
              <a:rPr lang="en-US" dirty="0"/>
              <a:t>Most important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4267200" y="4816475"/>
            <a:ext cx="19129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Tetrahedral</a:t>
            </a:r>
            <a:endParaRPr lang="en-US">
              <a:latin typeface="Times" charset="0"/>
            </a:endParaRP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6553200" y="4800600"/>
            <a:ext cx="21367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Square planar</a:t>
            </a:r>
            <a:endParaRPr lang="en-US">
              <a:latin typeface="Time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BCAF-0A33-496E-B387-94C27DA4CA26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2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  <p:bldP spid="82949" grpId="0"/>
      <p:bldP spid="829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F82-3A37-4D45-B31D-886B0AD4C9EC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31</a:t>
            </a:fld>
            <a:endParaRPr lang="en-GB"/>
          </a:p>
        </p:txBody>
      </p:sp>
      <p:pic>
        <p:nvPicPr>
          <p:cNvPr id="1026" name="Picture 2" descr="Image result for coordination number | Coordination number, Chemistry,  Teac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620688"/>
            <a:ext cx="7680959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55576" y="4005064"/>
            <a:ext cx="3384376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0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D9A5-0DAF-402C-A4AD-0C88D1729C6D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32</a:t>
            </a:fld>
            <a:endParaRPr lang="en-GB"/>
          </a:p>
        </p:txBody>
      </p:sp>
      <p:pic>
        <p:nvPicPr>
          <p:cNvPr id="31746" name="Picture 2" descr="Chemistry of Coordination Compounds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32656"/>
            <a:ext cx="8301369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91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D934-B7B4-4E8B-A4D4-493885CFA953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33</a:t>
            </a:fld>
            <a:endParaRPr lang="en-GB"/>
          </a:p>
        </p:txBody>
      </p:sp>
      <p:pic>
        <p:nvPicPr>
          <p:cNvPr id="29698" name="Picture 2" descr="Chemistry of Coordination Compounds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446816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7B77-A1B9-42B3-8463-2D6CCC39DF1A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34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736340" y="404664"/>
            <a:ext cx="406790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Deferoxamine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mesylate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90872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000" dirty="0" err="1">
                <a:solidFill>
                  <a:srgbClr val="202122"/>
                </a:solidFill>
                <a:latin typeface="Arial"/>
              </a:rPr>
              <a:t>Deferoxamine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 is produced by removal of the trivalent iron 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moiety by 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2000" i="1" dirty="0">
                <a:solidFill>
                  <a:srgbClr val="0B0080"/>
                </a:solidFill>
                <a:latin typeface="Arial"/>
                <a:hlinkClick r:id="rId2"/>
              </a:rPr>
              <a:t>Streptomyces </a:t>
            </a:r>
            <a:r>
              <a:rPr lang="en-US" sz="2000" i="1" dirty="0" err="1" smtClean="0">
                <a:solidFill>
                  <a:srgbClr val="0B0080"/>
                </a:solidFill>
                <a:latin typeface="Arial"/>
                <a:hlinkClick r:id="rId2"/>
              </a:rPr>
              <a:t>pilosus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. It is used to treat acute Iron toxicity. It is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chelating agents reacts with ferric to produce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feroxamine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/>
              </a:rPr>
              <a:t> 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and hence reduce the </a:t>
            </a:r>
            <a:r>
              <a:rPr lang="en-US" sz="2000" b="1" dirty="0" smtClean="0">
                <a:solidFill>
                  <a:srgbClr val="202122"/>
                </a:solidFill>
                <a:latin typeface="Arial"/>
              </a:rPr>
              <a:t>damage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 to various organs and tissue such as </a:t>
            </a:r>
            <a:r>
              <a:rPr lang="en-US" sz="2000" b="1" dirty="0" smtClean="0">
                <a:solidFill>
                  <a:srgbClr val="202122"/>
                </a:solidFill>
                <a:latin typeface="Arial"/>
              </a:rPr>
              <a:t>liver, heart and endocrine glands </a:t>
            </a:r>
            <a:endParaRPr lang="en-US" sz="2000" b="1" dirty="0"/>
          </a:p>
        </p:txBody>
      </p:sp>
      <p:pic>
        <p:nvPicPr>
          <p:cNvPr id="2052" name="Picture 4" descr="Heavy metals (IRON) Dr. Asmaa Fady Ph D., MSC., M.B, B.Ch - ppt downloa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14257" b="14566"/>
          <a:stretch/>
        </p:blipFill>
        <p:spPr bwMode="auto">
          <a:xfrm>
            <a:off x="1267422" y="2632288"/>
            <a:ext cx="6760962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67422" y="2632288"/>
            <a:ext cx="6760962" cy="3749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6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30A7-B0F5-4C6E-811A-F8B79FDA671D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35</a:t>
            </a:fld>
            <a:endParaRPr lang="en-GB"/>
          </a:p>
        </p:txBody>
      </p:sp>
      <p:pic>
        <p:nvPicPr>
          <p:cNvPr id="3074" name="Picture 2" descr="The role of iron and iron chelators in zygomycosis - ScienceDir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28720"/>
            <a:ext cx="6487930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gulators of Iron Homeostasis: New Players in Metabolism, Cell Death, and  Disease - ScienceDirec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97"/>
          <a:stretch/>
        </p:blipFill>
        <p:spPr bwMode="auto">
          <a:xfrm>
            <a:off x="1043608" y="3945430"/>
            <a:ext cx="7034414" cy="221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1471" y="334397"/>
            <a:ext cx="8478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4D5156"/>
                </a:solidFill>
                <a:latin typeface="arial"/>
              </a:rPr>
              <a:t> It is specifically used in iron overdose, hemochromatosis either due to multiple blood transfusions or an underlying genetic </a:t>
            </a:r>
            <a:r>
              <a:rPr lang="en-US" b="1" dirty="0" smtClean="0">
                <a:solidFill>
                  <a:srgbClr val="4D5156"/>
                </a:solidFill>
                <a:latin typeface="arial"/>
              </a:rPr>
              <a:t>condition.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83568" y="334397"/>
            <a:ext cx="7776864" cy="646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3568" y="1052736"/>
            <a:ext cx="7776864" cy="518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3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EDD5-9696-45B1-9F9D-7DB91D5225E5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36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23528" y="836712"/>
            <a:ext cx="583264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000" b="1" dirty="0" err="1" smtClean="0">
                <a:solidFill>
                  <a:srgbClr val="C00000"/>
                </a:solidFill>
              </a:rPr>
              <a:t>Dimercaprol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is </a:t>
            </a:r>
            <a:r>
              <a:rPr lang="en-US" dirty="0"/>
              <a:t>a </a:t>
            </a:r>
            <a:r>
              <a:rPr lang="en-US" dirty="0">
                <a:hlinkClick r:id="rId3"/>
              </a:rPr>
              <a:t>medication</a:t>
            </a:r>
            <a:r>
              <a:rPr lang="en-US" dirty="0"/>
              <a:t> used to treat acute </a:t>
            </a:r>
            <a:r>
              <a:rPr lang="en-US" dirty="0" smtClean="0"/>
              <a:t>poisoning by</a:t>
            </a:r>
            <a:r>
              <a:rPr lang="en-US" dirty="0"/>
              <a:t> </a:t>
            </a:r>
            <a:r>
              <a:rPr lang="en-US" dirty="0">
                <a:hlinkClick r:id="rId4"/>
              </a:rPr>
              <a:t>arsenic</a:t>
            </a:r>
            <a:r>
              <a:rPr lang="en-US" dirty="0"/>
              <a:t>, </a:t>
            </a:r>
            <a:r>
              <a:rPr lang="en-US" dirty="0">
                <a:hlinkClick r:id="rId5"/>
              </a:rPr>
              <a:t>mercury</a:t>
            </a:r>
            <a:r>
              <a:rPr lang="en-US" dirty="0"/>
              <a:t>, </a:t>
            </a:r>
            <a:r>
              <a:rPr lang="en-US" u="sng" dirty="0">
                <a:hlinkClick r:id="rId6"/>
              </a:rPr>
              <a:t>gold</a:t>
            </a:r>
            <a:r>
              <a:rPr lang="en-US" dirty="0"/>
              <a:t>, and </a:t>
            </a:r>
            <a:r>
              <a:rPr lang="en-US" dirty="0" smtClean="0">
                <a:hlinkClick r:id="rId7"/>
              </a:rPr>
              <a:t>lead</a:t>
            </a:r>
            <a:r>
              <a:rPr lang="en-US" dirty="0" smtClean="0"/>
              <a:t>. </a:t>
            </a:r>
            <a:r>
              <a:rPr lang="en-US" dirty="0" smtClean="0">
                <a:hlinkClick r:id="rId8"/>
              </a:rPr>
              <a:t>Arsenic</a:t>
            </a:r>
            <a:r>
              <a:rPr lang="en-US" dirty="0"/>
              <a:t> and some other heavy metals act by chemically reacting with adjacent </a:t>
            </a:r>
            <a:r>
              <a:rPr lang="en-US" dirty="0" err="1">
                <a:hlinkClick r:id="rId9"/>
              </a:rPr>
              <a:t>thiol</a:t>
            </a:r>
            <a:r>
              <a:rPr lang="en-US" dirty="0"/>
              <a:t> residues on metabolic enzymes, creating a </a:t>
            </a:r>
            <a:r>
              <a:rPr lang="en-US" dirty="0">
                <a:hlinkClick r:id="rId10"/>
              </a:rPr>
              <a:t>chelate</a:t>
            </a:r>
            <a:r>
              <a:rPr lang="en-US" dirty="0"/>
              <a:t> complex that inhibits the affected enzyme's activity</a:t>
            </a:r>
            <a:r>
              <a:rPr lang="en-US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err="1" smtClean="0"/>
              <a:t>Dimercaprol</a:t>
            </a:r>
            <a:r>
              <a:rPr lang="en-US" dirty="0" smtClean="0"/>
              <a:t> </a:t>
            </a:r>
            <a:r>
              <a:rPr lang="en-US" dirty="0"/>
              <a:t>competes with the </a:t>
            </a:r>
            <a:r>
              <a:rPr lang="en-US" dirty="0" err="1"/>
              <a:t>thiol</a:t>
            </a:r>
            <a:r>
              <a:rPr lang="en-US" dirty="0"/>
              <a:t> groups for binding the metal ion, which is then excreted in the urine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407812"/>
              </p:ext>
            </p:extLst>
          </p:nvPr>
        </p:nvGraphicFramePr>
        <p:xfrm>
          <a:off x="6084168" y="1364553"/>
          <a:ext cx="2834640" cy="1252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CS ChemDraw Drawing" r:id="rId11" imgW="1735566" imgH="766071" progId="ChemDraw.Document.6.0">
                  <p:embed/>
                </p:oleObj>
              </mc:Choice>
              <mc:Fallback>
                <p:oleObj name="CS ChemDraw Drawing" r:id="rId11" imgW="1735566" imgH="76607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084168" y="1364553"/>
                        <a:ext cx="2834640" cy="1252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23528" y="836711"/>
            <a:ext cx="8640960" cy="25853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AutoShape 6" descr="Solid-state synthesis and characterization of copper–penicillamine complexes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Solid-state synthesis and characterization of copper–penicillamine complexes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71"/>
          <a:stretch/>
        </p:blipFill>
        <p:spPr bwMode="auto">
          <a:xfrm>
            <a:off x="6083647" y="4996934"/>
            <a:ext cx="2748690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Penicillamine - Wikipedi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44" y="3452813"/>
            <a:ext cx="2148896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5721" y="3761691"/>
            <a:ext cx="57279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chemeClr val="accent1"/>
                </a:solidFill>
              </a:rPr>
              <a:t>Is </a:t>
            </a:r>
            <a:r>
              <a:rPr lang="en-US" sz="2000" b="1" dirty="0" err="1">
                <a:solidFill>
                  <a:schemeClr val="accent1"/>
                </a:solidFill>
              </a:rPr>
              <a:t>penicillamine</a:t>
            </a:r>
            <a:r>
              <a:rPr lang="en-US" sz="2000" b="1" dirty="0">
                <a:solidFill>
                  <a:schemeClr val="accent1"/>
                </a:solidFill>
              </a:rPr>
              <a:t> a penicillin?</a:t>
            </a:r>
          </a:p>
          <a:p>
            <a:pPr algn="just"/>
            <a:r>
              <a:rPr lang="en-US" sz="2000" b="1" dirty="0" err="1"/>
              <a:t>Penicillamine</a:t>
            </a:r>
            <a:r>
              <a:rPr lang="en-US" sz="2000" dirty="0"/>
              <a:t> </a:t>
            </a:r>
            <a:r>
              <a:rPr lang="en-US" sz="2000" dirty="0" smtClean="0"/>
              <a:t>is </a:t>
            </a:r>
            <a:r>
              <a:rPr lang="en-US" sz="2000" dirty="0"/>
              <a:t>d-isomer of </a:t>
            </a:r>
            <a:r>
              <a:rPr lang="en-US" sz="2000" dirty="0" err="1"/>
              <a:t>dimethylcysteine</a:t>
            </a:r>
            <a:r>
              <a:rPr lang="en-US" sz="2000" dirty="0"/>
              <a:t>, a breakdown product of </a:t>
            </a:r>
            <a:r>
              <a:rPr lang="en-US" sz="2000" b="1" dirty="0"/>
              <a:t>penicillin</a:t>
            </a:r>
            <a:r>
              <a:rPr lang="en-US" sz="2000" dirty="0"/>
              <a:t>, which was originally isolated from the urine of patients with liver disease receiving </a:t>
            </a:r>
            <a:r>
              <a:rPr lang="en-US" sz="2000" b="1" dirty="0"/>
              <a:t>penicillin</a:t>
            </a:r>
            <a:r>
              <a:rPr lang="en-US" sz="2000" dirty="0"/>
              <a:t>. It was later found to have chelating properties against </a:t>
            </a:r>
            <a:r>
              <a:rPr lang="en-US" sz="2000" b="1" dirty="0"/>
              <a:t>copper</a:t>
            </a:r>
            <a:r>
              <a:rPr lang="en-US" sz="2000" dirty="0"/>
              <a:t> and used in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Wilson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disease (genetic disorder, copper accumulation in tissue).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3517905"/>
            <a:ext cx="8720017" cy="2798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98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20000" cy="764704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rgbClr val="C00000"/>
                </a:solidFill>
              </a:rPr>
              <a:t>Homework: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7504" y="2711328"/>
            <a:ext cx="4536504" cy="1656184"/>
          </a:xfrm>
        </p:spPr>
        <p:txBody>
          <a:bodyPr>
            <a:normAutofit/>
          </a:bodyPr>
          <a:lstStyle/>
          <a:p>
            <a:pPr marL="457200" algn="just"/>
            <a:r>
              <a:rPr lang="en-GB" sz="2000" b="1" dirty="0" smtClean="0">
                <a:solidFill>
                  <a:schemeClr val="tx2"/>
                </a:solidFill>
                <a:latin typeface="+mj-lt"/>
              </a:rPr>
              <a:t>Give </a:t>
            </a:r>
            <a:r>
              <a:rPr lang="en-GB" sz="2000" b="1" dirty="0">
                <a:solidFill>
                  <a:schemeClr val="tx2"/>
                </a:solidFill>
                <a:latin typeface="+mj-lt"/>
              </a:rPr>
              <a:t>the coordination number </a:t>
            </a:r>
            <a:r>
              <a:rPr lang="en-GB" sz="2000" b="1" dirty="0" smtClean="0">
                <a:solidFill>
                  <a:schemeClr val="tx2"/>
                </a:solidFill>
                <a:latin typeface="+mj-lt"/>
              </a:rPr>
              <a:t>and the oxidation state for </a:t>
            </a:r>
            <a:r>
              <a:rPr lang="en-GB" sz="2000" b="1" dirty="0">
                <a:solidFill>
                  <a:schemeClr val="tx2"/>
                </a:solidFill>
                <a:latin typeface="+mj-lt"/>
              </a:rPr>
              <a:t>the following central metal </a:t>
            </a:r>
            <a:r>
              <a:rPr lang="en-GB" sz="2000" b="1" dirty="0" smtClean="0">
                <a:solidFill>
                  <a:schemeClr val="tx2"/>
                </a:solidFill>
                <a:latin typeface="+mj-lt"/>
              </a:rPr>
              <a:t>atoms:</a:t>
            </a:r>
            <a:endParaRPr lang="en-GB" sz="2000" b="1" dirty="0">
              <a:solidFill>
                <a:schemeClr val="tx2"/>
              </a:solidFill>
              <a:latin typeface="+mj-lt"/>
            </a:endParaRPr>
          </a:p>
          <a:p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A656-07E1-4F73-8B29-8AEE55307ACB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37</a:t>
            </a:fld>
            <a:endParaRPr lang="en-GB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01"/>
          <a:stretch/>
        </p:blipFill>
        <p:spPr bwMode="auto">
          <a:xfrm>
            <a:off x="4788024" y="1556792"/>
            <a:ext cx="3888432" cy="121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788024" y="1484784"/>
            <a:ext cx="3888432" cy="41645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4"/>
          <a:stretch/>
        </p:blipFill>
        <p:spPr bwMode="auto">
          <a:xfrm>
            <a:off x="4788024" y="2924944"/>
            <a:ext cx="3889375" cy="243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28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5269-665B-4B1C-8876-E4FEB9AB1DB4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4</a:t>
            </a:fld>
            <a:endParaRPr lang="en-GB"/>
          </a:p>
        </p:txBody>
      </p:sp>
      <p:pic>
        <p:nvPicPr>
          <p:cNvPr id="9218" name="Picture 2" descr="Atoms &amp; Elements Major Goals of our Atom &amp; Elements Module: 1. Finding the  exact location (home) for the electron in an atom 2. Discuss physical and  chemical experimental evidence which suppor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7" b="13348"/>
          <a:stretch/>
        </p:blipFill>
        <p:spPr bwMode="auto">
          <a:xfrm>
            <a:off x="467544" y="754743"/>
            <a:ext cx="6827520" cy="408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77072"/>
            <a:ext cx="256373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36334" y="169968"/>
            <a:ext cx="192950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Review-3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5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7DDA3-D5B7-4D6C-A77E-A0F05C579471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5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04" y="235416"/>
            <a:ext cx="8290560" cy="621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2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63C6-3BD5-4A04-A283-C023F8C1CC8B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6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64208" y="548680"/>
            <a:ext cx="81842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Georgia"/>
              </a:rPr>
              <a:t>Bohr model of the </a:t>
            </a:r>
            <a:r>
              <a:rPr lang="en-US" sz="2400" b="1" dirty="0" smtClean="0">
                <a:solidFill>
                  <a:srgbClr val="C00000"/>
                </a:solidFill>
                <a:latin typeface="Georgia"/>
              </a:rPr>
              <a:t>atom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smtClean="0">
                <a:latin typeface="Georgia"/>
              </a:rPr>
              <a:t>In </a:t>
            </a:r>
            <a:r>
              <a:rPr lang="en-US" dirty="0">
                <a:latin typeface="Georgia"/>
              </a:rPr>
              <a:t>the Bohr model of the atom, </a:t>
            </a:r>
            <a:r>
              <a:rPr lang="en-US" b="1" dirty="0">
                <a:latin typeface="Georgia"/>
              </a:rPr>
              <a:t>electrons</a:t>
            </a:r>
            <a:r>
              <a:rPr lang="en-US" dirty="0">
                <a:latin typeface="Georgia"/>
              </a:rPr>
              <a:t> travel in defined </a:t>
            </a:r>
            <a:r>
              <a:rPr lang="en-US" u="sng" dirty="0">
                <a:latin typeface="Georgia"/>
              </a:rPr>
              <a:t>circular orbits around the nucleus</a:t>
            </a:r>
            <a:r>
              <a:rPr lang="en-US" dirty="0">
                <a:latin typeface="Georgia"/>
              </a:rPr>
              <a:t>. The orbits are labeled by an integer, the quantum number </a:t>
            </a:r>
            <a:r>
              <a:rPr lang="en-US" i="1" dirty="0">
                <a:latin typeface="Georgia"/>
              </a:rPr>
              <a:t>n</a:t>
            </a:r>
            <a:r>
              <a:rPr lang="en-US" dirty="0">
                <a:latin typeface="Georgia"/>
              </a:rPr>
              <a:t>. Electrons can </a:t>
            </a:r>
            <a:r>
              <a:rPr lang="en-US" b="1" dirty="0">
                <a:latin typeface="Georgia"/>
              </a:rPr>
              <a:t>jump</a:t>
            </a:r>
            <a:r>
              <a:rPr lang="en-US" dirty="0">
                <a:latin typeface="Georgia"/>
              </a:rPr>
              <a:t> from one orbit to another by </a:t>
            </a:r>
            <a:r>
              <a:rPr lang="en-US" b="1" dirty="0">
                <a:latin typeface="Georgia"/>
              </a:rPr>
              <a:t>emitting</a:t>
            </a:r>
            <a:r>
              <a:rPr lang="en-US" dirty="0">
                <a:latin typeface="Georgia"/>
              </a:rPr>
              <a:t> or </a:t>
            </a:r>
            <a:r>
              <a:rPr lang="en-US" b="1" dirty="0">
                <a:latin typeface="Georgia"/>
              </a:rPr>
              <a:t>absorbing energy</a:t>
            </a:r>
            <a:r>
              <a:rPr lang="en-US" dirty="0">
                <a:latin typeface="Georgia"/>
              </a:rPr>
              <a:t>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smtClean="0">
                <a:latin typeface="Georgia"/>
              </a:rPr>
              <a:t>The below figure shows </a:t>
            </a:r>
            <a:r>
              <a:rPr lang="en-US" dirty="0">
                <a:latin typeface="Georgia"/>
              </a:rPr>
              <a:t>an electron </a:t>
            </a:r>
            <a:r>
              <a:rPr lang="en-US" b="1" dirty="0">
                <a:latin typeface="Georgia"/>
              </a:rPr>
              <a:t>jumping</a:t>
            </a:r>
            <a:r>
              <a:rPr lang="en-US" dirty="0">
                <a:latin typeface="Georgia"/>
              </a:rPr>
              <a:t> from orbit </a:t>
            </a:r>
            <a:r>
              <a:rPr lang="en-US" i="1" dirty="0">
                <a:latin typeface="Georgia"/>
              </a:rPr>
              <a:t>n</a:t>
            </a:r>
            <a:r>
              <a:rPr lang="en-US" dirty="0">
                <a:latin typeface="Georgia"/>
              </a:rPr>
              <a:t>=3 to orbit </a:t>
            </a:r>
            <a:r>
              <a:rPr lang="en-US" i="1" dirty="0">
                <a:latin typeface="Georgia"/>
              </a:rPr>
              <a:t>n</a:t>
            </a:r>
            <a:r>
              <a:rPr lang="en-US" dirty="0">
                <a:latin typeface="Georgia"/>
              </a:rPr>
              <a:t>=2, emitting </a:t>
            </a:r>
            <a:r>
              <a:rPr lang="en-US" b="1" dirty="0">
                <a:solidFill>
                  <a:srgbClr val="FF0000"/>
                </a:solidFill>
                <a:latin typeface="Georgia"/>
              </a:rPr>
              <a:t>a photon of red light </a:t>
            </a:r>
            <a:r>
              <a:rPr lang="en-US" dirty="0">
                <a:latin typeface="Georgia"/>
              </a:rPr>
              <a:t>with an energy of 1.89 </a:t>
            </a:r>
            <a:r>
              <a:rPr lang="en-US" dirty="0" err="1">
                <a:latin typeface="Georgia"/>
              </a:rPr>
              <a:t>eV</a:t>
            </a:r>
            <a:r>
              <a:rPr lang="en-US" dirty="0">
                <a:latin typeface="Georgia"/>
              </a:rPr>
              <a:t>.</a:t>
            </a:r>
            <a:endParaRPr lang="en-US" b="0" i="0" dirty="0">
              <a:effectLst/>
              <a:latin typeface="Georgia"/>
            </a:endParaRPr>
          </a:p>
        </p:txBody>
      </p:sp>
      <p:pic>
        <p:nvPicPr>
          <p:cNvPr id="1026" name="Picture 2" descr="https://cdn.britannica.com/33/6033-050-C3759358/orbits-atom-electron-Bohr-nucleus-energies-Energ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542" y="2686055"/>
            <a:ext cx="533688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382" y="2686055"/>
            <a:ext cx="134302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408" y="3654363"/>
            <a:ext cx="19526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7544" y="5373216"/>
            <a:ext cx="8376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dirty="0"/>
              <a:t>Note that, </a:t>
            </a:r>
            <a:r>
              <a:rPr lang="en-US" dirty="0">
                <a:solidFill>
                  <a:schemeClr val="accent1"/>
                </a:solidFill>
              </a:rPr>
              <a:t>as the value of </a:t>
            </a:r>
            <a:r>
              <a:rPr lang="en-US" i="1" dirty="0">
                <a:solidFill>
                  <a:schemeClr val="accent1"/>
                </a:solidFill>
              </a:rPr>
              <a:t>n </a:t>
            </a:r>
            <a:r>
              <a:rPr lang="en-US" dirty="0">
                <a:solidFill>
                  <a:schemeClr val="accent1"/>
                </a:solidFill>
              </a:rPr>
              <a:t>increases, the electron is further away from the nucleus</a:t>
            </a:r>
            <a:r>
              <a:rPr lang="en-US" dirty="0"/>
              <a:t>. The </a:t>
            </a:r>
            <a:r>
              <a:rPr lang="en-US" dirty="0" smtClean="0"/>
              <a:t>further away </a:t>
            </a:r>
            <a:r>
              <a:rPr lang="en-US" dirty="0"/>
              <a:t>the electron is from the nucleus,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less tightly bound the electron is to the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nucleus.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0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b="1" dirty="0">
                <a:solidFill>
                  <a:srgbClr val="C00000"/>
                </a:solidFill>
              </a:rPr>
              <a:t>Pauli Exclusion </a:t>
            </a:r>
            <a:r>
              <a:rPr lang="en-GB" sz="4800" b="1" dirty="0" smtClean="0">
                <a:solidFill>
                  <a:srgbClr val="C00000"/>
                </a:solidFill>
              </a:rPr>
              <a:t>Principle:</a:t>
            </a:r>
            <a:endParaRPr lang="en-GB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4929411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j-lt"/>
              </a:rPr>
              <a:t>Pauli </a:t>
            </a:r>
            <a:r>
              <a:rPr lang="en-GB" sz="2400" dirty="0">
                <a:latin typeface="+mj-lt"/>
              </a:rPr>
              <a:t>Exclusion Principle </a:t>
            </a:r>
            <a:r>
              <a:rPr lang="en-GB" sz="2400" dirty="0" smtClean="0">
                <a:latin typeface="+mj-lt"/>
              </a:rPr>
              <a:t>states </a:t>
            </a:r>
            <a:r>
              <a:rPr lang="en-GB" sz="2400" dirty="0">
                <a:latin typeface="+mj-lt"/>
              </a:rPr>
              <a:t>that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 two electrons can have the same four quantum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numbers within the same atom</a:t>
            </a:r>
            <a:r>
              <a:rPr lang="en-GB" sz="2400" dirty="0" smtClean="0">
                <a:latin typeface="+mj-lt"/>
              </a:rPr>
              <a:t>. </a:t>
            </a:r>
          </a:p>
          <a:p>
            <a:endParaRPr lang="en-GB" sz="3200" dirty="0" smtClean="0">
              <a:latin typeface="+mj-lt"/>
            </a:endParaRPr>
          </a:p>
          <a:p>
            <a:endParaRPr lang="en-GB" sz="3200" dirty="0" smtClean="0">
              <a:latin typeface="+mj-lt"/>
            </a:endParaRPr>
          </a:p>
          <a:p>
            <a:endParaRPr lang="en-GB" sz="3200" i="1" dirty="0" smtClean="0">
              <a:solidFill>
                <a:srgbClr val="FF0000"/>
              </a:solidFill>
              <a:latin typeface="+mj-lt"/>
            </a:endParaRPr>
          </a:p>
          <a:p>
            <a:endParaRPr lang="en-GB" i="1" dirty="0">
              <a:solidFill>
                <a:srgbClr val="FF0000"/>
              </a:solidFill>
              <a:latin typeface="+mj-lt"/>
            </a:endParaRPr>
          </a:p>
          <a:p>
            <a:endParaRPr lang="en-GB" sz="3200" i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9C5D-2BAE-4DD3-ABD6-73BBD028D471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7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08" y="2024314"/>
            <a:ext cx="4419600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67744" y="4401824"/>
            <a:ext cx="172819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Different direction of spin</a:t>
            </a:r>
            <a:endParaRPr lang="en-US" dirty="0"/>
          </a:p>
        </p:txBody>
      </p:sp>
      <p:pic>
        <p:nvPicPr>
          <p:cNvPr id="9" name="Picture 2" descr="pauli exclusion principle - Liberal Diction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331" y="2298704"/>
            <a:ext cx="368046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3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52736"/>
            <a:ext cx="8515672" cy="4542434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If </a:t>
            </a:r>
            <a:r>
              <a:rPr lang="en-US" sz="2400" dirty="0"/>
              <a:t>multiple orbitals have the same energy, </a:t>
            </a:r>
            <a:r>
              <a:rPr lang="en-US" sz="2400" b="1" dirty="0"/>
              <a:t>one electron goes into each of them before they start to </a:t>
            </a:r>
            <a:r>
              <a:rPr lang="en-US" sz="2400" b="1" dirty="0" smtClean="0"/>
              <a:t>double </a:t>
            </a:r>
            <a:r>
              <a:rPr lang="en-US" sz="2400" b="1" dirty="0"/>
              <a:t>up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3200" dirty="0">
              <a:latin typeface="+mj-lt"/>
            </a:endParaRPr>
          </a:p>
          <a:p>
            <a:endParaRPr lang="en-GB" sz="3200" dirty="0" smtClean="0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0417B-AF6A-4F86-9CD1-C3B097CD8719}" type="datetime1">
              <a:rPr lang="en-GB" smtClean="0"/>
              <a:t>27/01/2022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8</a:t>
            </a:fld>
            <a:endParaRPr lang="en-GB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61256" y="246485"/>
            <a:ext cx="722148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b="1" dirty="0">
                <a:solidFill>
                  <a:srgbClr val="C00000"/>
                </a:solidFill>
              </a:rPr>
              <a:t>Hund's Rule:</a:t>
            </a:r>
          </a:p>
        </p:txBody>
      </p:sp>
      <p:sp>
        <p:nvSpPr>
          <p:cNvPr id="8" name="AutoShape 2" descr="Image result for Hund's Rule"/>
          <p:cNvSpPr>
            <a:spLocks noChangeAspect="1" noChangeArrowheads="1"/>
          </p:cNvSpPr>
          <p:nvPr/>
        </p:nvSpPr>
        <p:spPr bwMode="auto">
          <a:xfrm>
            <a:off x="152400" y="-5314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8421" y="2132856"/>
            <a:ext cx="5867158" cy="1828800"/>
          </a:xfrm>
          <a:prstGeom prst="rect">
            <a:avLst/>
          </a:prstGeom>
        </p:spPr>
      </p:pic>
      <p:pic>
        <p:nvPicPr>
          <p:cNvPr id="3076" name="Picture 4" descr="Electronic Configurations - ppt downloa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3" b="21630"/>
          <a:stretch/>
        </p:blipFill>
        <p:spPr bwMode="auto">
          <a:xfrm>
            <a:off x="2046225" y="3961656"/>
            <a:ext cx="5550111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1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F5B34-87D5-464F-867E-1965D32F574A}" type="datetime1">
              <a:rPr lang="en-GB" smtClean="0"/>
              <a:t>27/01/2022</a:t>
            </a:fld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E45A6-195C-46F6-A468-89468E662806}" type="slidenum">
              <a:rPr lang="en-GB" smtClean="0"/>
              <a:t>9</a:t>
            </a:fld>
            <a:endParaRPr lang="en-GB"/>
          </a:p>
        </p:txBody>
      </p:sp>
      <p:pic>
        <p:nvPicPr>
          <p:cNvPr id="4098" name="Picture 2" descr="Pauli Exclusion Principle  Austrian physicist Wolfgang Pauli stated his exclusion  principle in  No two electrons in an atom can have the same set. - ppt  downlo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"/>
          <a:stretch/>
        </p:blipFill>
        <p:spPr bwMode="auto">
          <a:xfrm>
            <a:off x="349644" y="980728"/>
            <a:ext cx="839882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By Dr. Mohammed Fanokh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46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mbria"/>
        <a:ea typeface=""/>
        <a:cs typeface="Arabic Typesetting"/>
      </a:majorFont>
      <a:minorFont>
        <a:latin typeface="Cambri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6385</TotalTime>
  <Words>1397</Words>
  <Application>Microsoft Office PowerPoint</Application>
  <PresentationFormat>On-screen Show (4:3)</PresentationFormat>
  <Paragraphs>206</Paragraphs>
  <Slides>37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CS ChemDraw Drawing</vt:lpstr>
      <vt:lpstr> Inorganic Pharmaceutical Chemistry  Lec. 2: Atomic and Molecular structure/ Complexation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Pauli Exclusion Principle:</vt:lpstr>
      <vt:lpstr>PowerPoint Presentation</vt:lpstr>
      <vt:lpstr>PowerPoint Presentation</vt:lpstr>
      <vt:lpstr>Electron Configurations:</vt:lpstr>
      <vt:lpstr>Electron Configurations:</vt:lpstr>
      <vt:lpstr>Assigning Electron Orbitals</vt:lpstr>
      <vt:lpstr>Aufbau Principle: Lazy Tenant Rule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Coordination compound and Complexation:</vt:lpstr>
      <vt:lpstr>PowerPoint Presentation</vt:lpstr>
      <vt:lpstr>PowerPoint Presentation</vt:lpstr>
      <vt:lpstr>Werner's Coordination Theory:</vt:lpstr>
      <vt:lpstr>Coordination:</vt:lpstr>
      <vt:lpstr>Complexation: chelation</vt:lpstr>
      <vt:lpstr>Complexation: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Pharmaceutical Chemistry I</dc:title>
  <dc:creator>Dr Zaid</dc:creator>
  <cp:lastModifiedBy>mohammed</cp:lastModifiedBy>
  <cp:revision>170</cp:revision>
  <dcterms:created xsi:type="dcterms:W3CDTF">2015-03-24T01:38:59Z</dcterms:created>
  <dcterms:modified xsi:type="dcterms:W3CDTF">2022-01-27T09:59:43Z</dcterms:modified>
</cp:coreProperties>
</file>