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9" r:id="rId3"/>
    <p:sldId id="316" r:id="rId4"/>
    <p:sldId id="317" r:id="rId5"/>
    <p:sldId id="318" r:id="rId6"/>
    <p:sldId id="361" r:id="rId7"/>
    <p:sldId id="347" r:id="rId8"/>
    <p:sldId id="348" r:id="rId9"/>
    <p:sldId id="349" r:id="rId10"/>
    <p:sldId id="351" r:id="rId11"/>
    <p:sldId id="352" r:id="rId12"/>
    <p:sldId id="354" r:id="rId13"/>
    <p:sldId id="307" r:id="rId14"/>
    <p:sldId id="356" r:id="rId15"/>
    <p:sldId id="357" r:id="rId16"/>
    <p:sldId id="363" r:id="rId17"/>
    <p:sldId id="308" r:id="rId18"/>
    <p:sldId id="364" r:id="rId19"/>
    <p:sldId id="358" r:id="rId20"/>
    <p:sldId id="319" r:id="rId21"/>
    <p:sldId id="320" r:id="rId22"/>
    <p:sldId id="321" r:id="rId23"/>
    <p:sldId id="322" r:id="rId24"/>
    <p:sldId id="325" r:id="rId25"/>
    <p:sldId id="326" r:id="rId26"/>
    <p:sldId id="327" r:id="rId27"/>
    <p:sldId id="328" r:id="rId28"/>
    <p:sldId id="329" r:id="rId29"/>
    <p:sldId id="331" r:id="rId30"/>
    <p:sldId id="332" r:id="rId31"/>
    <p:sldId id="333" r:id="rId32"/>
    <p:sldId id="334" r:id="rId33"/>
    <p:sldId id="335" r:id="rId34"/>
    <p:sldId id="336" r:id="rId35"/>
    <p:sldId id="339" r:id="rId36"/>
    <p:sldId id="340" r:id="rId37"/>
    <p:sldId id="341" r:id="rId38"/>
    <p:sldId id="342" r:id="rId39"/>
    <p:sldId id="343" r:id="rId40"/>
    <p:sldId id="344" r:id="rId41"/>
    <p:sldId id="345" r:id="rId42"/>
    <p:sldId id="346" r:id="rId43"/>
    <p:sldId id="309" r:id="rId44"/>
    <p:sldId id="310" r:id="rId45"/>
    <p:sldId id="311" r:id="rId46"/>
    <p:sldId id="313" r:id="rId47"/>
    <p:sldId id="315" r:id="rId48"/>
    <p:sldId id="360" r:id="rId49"/>
    <p:sldId id="306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8000"/>
    <a:srgbClr val="FFFFDD"/>
    <a:srgbClr val="D60093"/>
    <a:srgbClr val="CDCDFF"/>
    <a:srgbClr val="FFFFCC"/>
    <a:srgbClr val="FFFFE7"/>
    <a:srgbClr val="FFFF99"/>
    <a:srgbClr val="FBFAE9"/>
    <a:srgbClr val="F8C8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5972" autoAdjust="0"/>
  </p:normalViewPr>
  <p:slideViewPr>
    <p:cSldViewPr snapToGrid="0">
      <p:cViewPr varScale="1">
        <p:scale>
          <a:sx n="86" d="100"/>
          <a:sy n="86" d="100"/>
        </p:scale>
        <p:origin x="762" y="90"/>
      </p:cViewPr>
      <p:guideLst/>
    </p:cSldViewPr>
  </p:slideViewPr>
  <p:outlineViewPr>
    <p:cViewPr>
      <p:scale>
        <a:sx n="33" d="100"/>
        <a:sy n="33" d="100"/>
      </p:scale>
      <p:origin x="0" y="-27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B5E2C-E25E-449A-A557-A922DC00E7ED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C6144-3E80-40B9-95A6-48E416AA0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0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70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9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9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0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3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5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5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7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6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2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8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0C7F3-607E-4B59-88F8-449A59CA3E58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95692" y="4468482"/>
            <a:ext cx="5696308" cy="1690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" y="931649"/>
            <a:ext cx="12192000" cy="26051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reflection blurRad="1270000" stA="68000" endPos="22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8411" y="1334530"/>
            <a:ext cx="10675180" cy="17994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7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Inhalation Anesthetics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7566" y="3705847"/>
            <a:ext cx="11596777" cy="2570671"/>
          </a:xfrm>
        </p:spPr>
        <p:txBody>
          <a:bodyPr>
            <a:normAutofit fontScale="92500" lnSpcReduction="20000"/>
          </a:bodyPr>
          <a:lstStyle/>
          <a:p>
            <a:endParaRPr lang="en-US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endParaRPr lang="en-US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en-US" sz="3200" b="1" dirty="0">
                <a:latin typeface="Bahnschrift" panose="020B0502040204020203" pitchFamily="34" charset="0"/>
              </a:rPr>
              <a:t>                                                     </a:t>
            </a:r>
            <a:r>
              <a:rPr lang="en-US" sz="3200" b="1" dirty="0" err="1">
                <a:latin typeface="Bahnschrift" panose="020B0502040204020203" pitchFamily="34" charset="0"/>
              </a:rPr>
              <a:t>Dr</a:t>
            </a:r>
            <a:r>
              <a:rPr lang="en-US" sz="3200" b="1" dirty="0">
                <a:latin typeface="Bahnschrift" panose="020B0502040204020203" pitchFamily="34" charset="0"/>
              </a:rPr>
              <a:t> : </a:t>
            </a:r>
            <a:r>
              <a:rPr lang="en-US" sz="3200" b="1" dirty="0" err="1">
                <a:latin typeface="Bahnschrift" panose="020B0502040204020203" pitchFamily="34" charset="0"/>
              </a:rPr>
              <a:t>Miaad</a:t>
            </a:r>
            <a:r>
              <a:rPr lang="en-US" sz="3200" b="1" dirty="0">
                <a:latin typeface="Bahnschrift" panose="020B0502040204020203" pitchFamily="34" charset="0"/>
              </a:rPr>
              <a:t> Adnan</a:t>
            </a:r>
          </a:p>
          <a:p>
            <a:r>
              <a:rPr lang="en-US" sz="3200" b="1" dirty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</a:p>
          <a:p>
            <a:endParaRPr lang="en-US" sz="1000" b="1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r>
              <a:rPr lang="en-US" sz="3200" b="1" dirty="0">
                <a:latin typeface="Bahnschrift" panose="020B0502040204020203" pitchFamily="34" charset="0"/>
              </a:rPr>
              <a:t>                                                       2022/2023</a:t>
            </a:r>
          </a:p>
          <a:p>
            <a:endParaRPr lang="en-US" sz="32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4821" y="5083037"/>
            <a:ext cx="5163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Dr. Bassim Mohammed Jabbar</a:t>
            </a:r>
          </a:p>
        </p:txBody>
      </p:sp>
    </p:spTree>
    <p:extLst>
      <p:ext uri="{BB962C8B-B14F-4D97-AF65-F5344CB8AC3E}">
        <p14:creationId xmlns:p14="http://schemas.microsoft.com/office/powerpoint/2010/main" val="300166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5298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9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176227" y="2987674"/>
            <a:ext cx="10519601" cy="3228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Therefore, the greater the uptake of anesthetic agent, the greater the difference between inspired and alveolar concentrations, and the slower the rate of induction.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048" y="1422712"/>
            <a:ext cx="76572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) Uptake :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930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5298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675533" y="0"/>
            <a:ext cx="507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10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78467" y="3061272"/>
            <a:ext cx="8771466" cy="3583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	Solubility in the blood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	Alveolar blood flow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	Difference in partial pressure between alveolar   gas and venous blood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048" y="1422712"/>
            <a:ext cx="80636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) </a:t>
            </a:r>
            <a:r>
              <a:rPr lang="en-US" altLang="en-US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Uptake /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FACTOR Affecting uptake :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386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5298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692467" y="0"/>
            <a:ext cx="4909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11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78467" y="2785533"/>
            <a:ext cx="9668933" cy="3859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Less Soluble  --</a:t>
            </a:r>
            <a:r>
              <a:rPr lang="en-US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less uptake --</a:t>
            </a:r>
            <a:r>
              <a:rPr lang="en-US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more raise in alveolar Concentration --</a:t>
            </a:r>
            <a:r>
              <a:rPr lang="en-US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rapid induction of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anaesthetic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D600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D600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</a:t>
            </a:r>
            <a:r>
              <a:rPr lang="en-US" dirty="0">
                <a:solidFill>
                  <a:srgbClr val="D600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( Nitrous Oxide 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Soluble --</a:t>
            </a:r>
            <a:r>
              <a:rPr lang="en-US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more uptake --</a:t>
            </a:r>
            <a:r>
              <a:rPr lang="en-US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less raise in alveolar concentration --</a:t>
            </a:r>
            <a:r>
              <a:rPr lang="en-US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slow induction</a:t>
            </a:r>
            <a:r>
              <a:rPr lang="en-US" dirty="0">
                <a:solidFill>
                  <a:srgbClr val="D600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D600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rgbClr val="D600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</a:t>
            </a:r>
            <a:r>
              <a:rPr lang="en-US" dirty="0">
                <a:solidFill>
                  <a:srgbClr val="D6009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 Halothane )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048" y="1422712"/>
            <a:ext cx="80636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) </a:t>
            </a:r>
            <a:r>
              <a:rPr lang="en-US" altLang="en-US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Uptake /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FACTOR Affecting uptake :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78467" y="2006599"/>
            <a:ext cx="7569200" cy="4402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Solubility  ( partition coefficient  )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25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120773"/>
            <a:ext cx="10274061" cy="83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72" y="-129350"/>
            <a:ext cx="10515600" cy="133700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Inhalation Anesthetics / Table 1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75533" y="0"/>
            <a:ext cx="507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13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1768415" y="1095556"/>
            <a:ext cx="7479102" cy="57538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867" y="1269160"/>
            <a:ext cx="7006198" cy="540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08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5298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675533" y="0"/>
            <a:ext cx="507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13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78467" y="2785533"/>
            <a:ext cx="10007600" cy="3859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↘   COP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∝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↘   uptake  ---</a:t>
            </a:r>
            <a:r>
              <a:rPr lang="en-US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↗   raise in alveolar partial pressure ---</a:t>
            </a:r>
            <a:r>
              <a:rPr lang="en-US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rapid induction of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anaesthesia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(This effect for soluble more than in soluble ---</a:t>
            </a:r>
            <a:r>
              <a:rPr lang="en-US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so in ↘  COP (shock PT )  so need to ↘  in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048" y="1422712"/>
            <a:ext cx="80636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) </a:t>
            </a:r>
            <a:r>
              <a:rPr lang="en-US" altLang="en-US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Uptake /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FACTOR Affecting uptake :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78467" y="2006599"/>
            <a:ext cx="7569200" cy="4402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2 ) Alveolar blood flew ( Cardiac output  “COP” ) :</a:t>
            </a:r>
            <a:endParaRPr lang="en-US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84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5298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692627" y="0"/>
            <a:ext cx="499373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14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608666" y="3427941"/>
            <a:ext cx="8754533" cy="2895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not pass to organs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E.g. ( Brain 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(venous and alveolar partial pressure ) equal  ---</a:t>
            </a:r>
            <a:r>
              <a:rPr lang="en-US" sz="24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No uptake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048" y="1422712"/>
            <a:ext cx="91304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) </a:t>
            </a:r>
            <a:r>
              <a:rPr lang="en-US" altLang="en-US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Uptake /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FACTOR Affecting uptake :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78467" y="2006599"/>
            <a:ext cx="8636000" cy="4402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3 ) Difference in partial pressure between alveolar gas and venous blood 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182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5298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692627" y="0"/>
            <a:ext cx="499373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14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84048" y="2514600"/>
            <a:ext cx="10899952" cy="4130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 of anesthetic agent from blood to tissues ---</a:t>
            </a:r>
            <a:r>
              <a:rPr lang="en-US" sz="24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systemic uptake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1 – Tissue /blood partition coefficient (solubility 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2 – Tissue blood flow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3 – Deference in partial pressure between Arterial blood  and tissue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048" y="1422712"/>
            <a:ext cx="91304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) </a:t>
            </a:r>
            <a:r>
              <a:rPr lang="en-US" altLang="en-US" sz="2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Uptake /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FACTOR Affecting uptake :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78467" y="2006599"/>
            <a:ext cx="8636000" cy="4402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altLang="en-US" b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Systemic Uptake 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99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6267" y="1104182"/>
            <a:ext cx="10727105" cy="57538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120773"/>
            <a:ext cx="10274061" cy="83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72" y="-129350"/>
            <a:ext cx="10515600" cy="133700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Inhalation Anesthetics / Table 2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92467" y="0"/>
            <a:ext cx="4909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15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111" y="1242912"/>
            <a:ext cx="7313150" cy="547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82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4ED19-EE55-68C3-F63E-DF1D44176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D0B45-E8F6-109A-E919-9A0F5444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PT - &quot;Uptake and distribution of anesthetic gases PowerPoint Presentation  - ID:1792476">
            <a:extLst>
              <a:ext uri="{FF2B5EF4-FFF2-40B4-BE49-F238E27FC236}">
                <a16:creationId xmlns:a16="http://schemas.microsoft.com/office/drawing/2014/main" id="{808FAAF7-504C-D2A5-499A-B3005A948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78" y="0"/>
            <a:ext cx="10515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483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4783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692467" y="0"/>
            <a:ext cx="4909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16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769532" y="2683086"/>
            <a:ext cx="7941735" cy="32850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↗ Ventilation ---</a:t>
            </a:r>
            <a:r>
              <a:rPr lang="en-US" sz="24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↗ alveolar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anaesthetic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concentration  ---</a:t>
            </a:r>
            <a:r>
              <a:rPr lang="en-US" sz="24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→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rapid induction in (soluble)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anaesthetic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agent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effect for (insoluble) agent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4048" y="1422712"/>
            <a:ext cx="91304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solidFill>
                  <a:srgbClr val="008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 ) Ventilation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8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86AAB5-B395-A89A-25D6-BD9C9AFC1961}"/>
              </a:ext>
            </a:extLst>
          </p:cNvPr>
          <p:cNvSpPr txBox="1"/>
          <p:nvPr/>
        </p:nvSpPr>
        <p:spPr>
          <a:xfrm>
            <a:off x="700182" y="4666736"/>
            <a:ext cx="97222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 ) Concentration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EB8184-6BDD-107F-4CFA-65091B6D870E}"/>
              </a:ext>
            </a:extLst>
          </p:cNvPr>
          <p:cNvSpPr txBox="1"/>
          <p:nvPr/>
        </p:nvSpPr>
        <p:spPr>
          <a:xfrm>
            <a:off x="700182" y="5517649"/>
            <a:ext cx="10236715" cy="576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↗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Anaesthetic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gas concentration  ---→ rapid induction of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anaesthesia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8125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434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45427"/>
            <a:ext cx="10274061" cy="836762"/>
          </a:xfrm>
          <a:prstGeom prst="rect">
            <a:avLst/>
          </a:prstGeom>
          <a:solidFill>
            <a:srgbClr val="FFFFCC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959" y="396539"/>
            <a:ext cx="10515600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Basic Principles of Anesthesia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9219" y="2161161"/>
            <a:ext cx="10653618" cy="4480560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sz="3200" dirty="0">
                <a:solidFill>
                  <a:srgbClr val="000000"/>
                </a:solidFill>
                <a:latin typeface="Tahoma"/>
                <a:cs typeface="Arial"/>
              </a:rPr>
              <a:t>Anesthesia defined as the abolition of sensation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sz="3200" dirty="0">
                <a:solidFill>
                  <a:srgbClr val="000000"/>
                </a:solidFill>
                <a:latin typeface="Tahoma"/>
                <a:cs typeface="Arial"/>
              </a:rPr>
              <a:t>Analgesia defined as the abolition of pain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sz="3200" dirty="0">
                <a:solidFill>
                  <a:srgbClr val="000000"/>
                </a:solidFill>
                <a:latin typeface="Tahoma"/>
                <a:cs typeface="Arial"/>
              </a:rPr>
              <a:t>“Triad of General Anesthesia”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buChar char="n"/>
            </a:pPr>
            <a:r>
              <a:rPr lang="en-US" sz="2800" dirty="0">
                <a:solidFill>
                  <a:srgbClr val="000000"/>
                </a:solidFill>
                <a:latin typeface="Tahoma"/>
                <a:cs typeface="Arial"/>
              </a:rPr>
              <a:t>Need for unconsciousness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buChar char="n"/>
            </a:pPr>
            <a:r>
              <a:rPr lang="en-US" sz="2800" dirty="0">
                <a:solidFill>
                  <a:srgbClr val="000000"/>
                </a:solidFill>
                <a:latin typeface="Tahoma"/>
                <a:cs typeface="Arial"/>
              </a:rPr>
              <a:t>Need for analgesia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55000"/>
              <a:buFont typeface="Wingdings" panose="05000000000000000000" pitchFamily="2" charset="2"/>
              <a:buChar char="n"/>
            </a:pPr>
            <a:r>
              <a:rPr lang="en-US" sz="2800" dirty="0">
                <a:solidFill>
                  <a:srgbClr val="000000"/>
                </a:solidFill>
                <a:latin typeface="Tahoma"/>
                <a:cs typeface="Arial"/>
              </a:rPr>
              <a:t>Need for muscle relaxation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n-US" sz="3600" dirty="0">
              <a:solidFill>
                <a:srgbClr val="000000"/>
              </a:solidFill>
              <a:latin typeface="Tahoma"/>
              <a:cs typeface="Arial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01205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959" y="498140"/>
            <a:ext cx="10515600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is MAC ?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18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35817" y="2221757"/>
            <a:ext cx="10321183" cy="4046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Minimal alveolar concentration of inhalational agent that prevent movement in  50% of the patients in response to surgical stimulation (skin incision)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Equivalent to ED50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same agent, varies with age, temperature and other drugs on board</a:t>
            </a:r>
          </a:p>
          <a:p>
            <a:pPr>
              <a:lnSpc>
                <a:spcPct val="100000"/>
              </a:lnSpc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4048" y="1592045"/>
            <a:ext cx="10274061" cy="6262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altLang="en-US" sz="32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en-US" alt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inimum </a:t>
            </a:r>
            <a:r>
              <a:rPr lang="en-US" altLang="en-US" sz="32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alt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lveolar </a:t>
            </a:r>
            <a:r>
              <a:rPr lang="en-US" altLang="en-US" sz="32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oncentration :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670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820334"/>
            <a:ext cx="11471690" cy="441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9783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574342"/>
            <a:ext cx="10525026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-Respiratory Effects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Inhalation Anesthetics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19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64494" y="2655177"/>
            <a:ext cx="10143067" cy="4202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3200" dirty="0">
                <a:solidFill>
                  <a:srgbClr val="000000"/>
                </a:solidFill>
                <a:latin typeface="Tahoma"/>
                <a:cs typeface="Arial"/>
              </a:rPr>
              <a:t>Abolish the hypoxic response 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n-US" sz="3200" dirty="0">
                <a:solidFill>
                  <a:srgbClr val="000000"/>
                </a:solidFill>
                <a:latin typeface="Tahoma"/>
                <a:cs typeface="Arial"/>
              </a:rPr>
              <a:t>at less than half MAC concentrations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3200" dirty="0">
                <a:solidFill>
                  <a:srgbClr val="000000"/>
                </a:solidFill>
                <a:latin typeface="Tahoma"/>
                <a:cs typeface="Arial"/>
              </a:rPr>
              <a:t>Fantastic bronchodilators by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n-US" sz="3200" dirty="0">
                <a:solidFill>
                  <a:srgbClr val="000000"/>
                </a:solidFill>
                <a:latin typeface="Tahoma"/>
                <a:cs typeface="Arial"/>
              </a:rPr>
              <a:t> direct action on smooth muscle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n-US" altLang="en-US" sz="3200" dirty="0">
              <a:solidFill>
                <a:srgbClr val="000000"/>
              </a:solidFill>
              <a:latin typeface="Tahom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6450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467" y="498140"/>
            <a:ext cx="10762092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 - Cardiovascular Effects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Inhalation Anesthetics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84000" y="0"/>
            <a:ext cx="4963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20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193800" y="1837267"/>
            <a:ext cx="9609667" cy="455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n-US" altLang="en-US" sz="3200" dirty="0">
              <a:solidFill>
                <a:srgbClr val="000000"/>
              </a:solidFill>
              <a:latin typeface="Tahoma"/>
              <a:cs typeface="Arial"/>
            </a:endParaRPr>
          </a:p>
          <a:p>
            <a:pPr marL="342900" lvl="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All cause cardiac depression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Cardiac depression causes an increased rate of gas alveolar concentration rise 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Isoflurane and desflurane cause increased heart rate which may mask cardiac depression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Systemic vascular resistance</a:t>
            </a:r>
          </a:p>
          <a:p>
            <a:pPr marL="0" lvl="0" indent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 </a:t>
            </a:r>
            <a:r>
              <a:rPr lang="en-US" altLang="en-US" sz="1400" dirty="0">
                <a:solidFill>
                  <a:schemeClr val="accent2"/>
                </a:solidFill>
                <a:latin typeface="Tahoma"/>
                <a:cs typeface="Arial"/>
              </a:rPr>
              <a:t>•</a:t>
            </a: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 Isoflurane and desflurane decrease (great for starting IVs)</a:t>
            </a:r>
          </a:p>
          <a:p>
            <a:pPr marL="0" lvl="0" indent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 </a:t>
            </a:r>
            <a:r>
              <a:rPr lang="en-US" altLang="en-US" sz="1400" dirty="0">
                <a:solidFill>
                  <a:schemeClr val="accent2"/>
                </a:solidFill>
              </a:rPr>
              <a:t>•</a:t>
            </a: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 Halothane and nitrous oxide do not change</a:t>
            </a:r>
          </a:p>
          <a:p>
            <a:pPr marL="0" lvl="0" indent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 </a:t>
            </a:r>
            <a:r>
              <a:rPr lang="en-US" altLang="en-US" sz="1400" dirty="0">
                <a:solidFill>
                  <a:schemeClr val="accent2"/>
                </a:solidFill>
              </a:rPr>
              <a:t>•</a:t>
            </a:r>
            <a:r>
              <a:rPr lang="en-US" altLang="en-US" sz="2000" dirty="0">
                <a:solidFill>
                  <a:srgbClr val="000000"/>
                </a:solidFill>
                <a:latin typeface="Tahoma"/>
                <a:cs typeface="Arial"/>
              </a:rPr>
              <a:t> Steal phenomena </a:t>
            </a:r>
          </a:p>
          <a:p>
            <a:pPr marL="342900" lvl="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endParaRPr lang="en-US" altLang="en-US" sz="2000" dirty="0">
              <a:solidFill>
                <a:srgbClr val="000000"/>
              </a:solidFill>
              <a:latin typeface="Tahom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3351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12704"/>
            <a:ext cx="11471690" cy="50147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59943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675942"/>
            <a:ext cx="10635092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 - CNS Effects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Inhalation Anesthetics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9400" y="0"/>
            <a:ext cx="48260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22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00183" y="1860991"/>
            <a:ext cx="9020995" cy="418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Hypnotic, not analgesic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Cause unconsciousness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Spinal cord depression (lack of reflexes)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FEF963-DBCF-C3F5-98DD-4D559619A20B}"/>
              </a:ext>
            </a:extLst>
          </p:cNvPr>
          <p:cNvSpPr/>
          <p:nvPr/>
        </p:nvSpPr>
        <p:spPr>
          <a:xfrm>
            <a:off x="20127" y="3350064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 - Renal Effects </a:t>
            </a:r>
            <a:r>
              <a:rPr lang="en-US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Inhalation Anesthetics </a:t>
            </a: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E549EE-F7A8-8D61-D498-235E30190C7D}"/>
              </a:ext>
            </a:extLst>
          </p:cNvPr>
          <p:cNvSpPr txBox="1"/>
          <p:nvPr/>
        </p:nvSpPr>
        <p:spPr>
          <a:xfrm>
            <a:off x="724294" y="4435817"/>
            <a:ext cx="6188926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All decrease arterial pressure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RBF </a:t>
            </a:r>
            <a:r>
              <a:rPr lang="en-US" altLang="en-US" dirty="0">
                <a:solidFill>
                  <a:srgbClr val="000000"/>
                </a:solidFill>
                <a:latin typeface="Tahoma"/>
                <a:cs typeface="Arial"/>
              </a:rPr>
              <a:t>(Renal Blood Flow) </a:t>
            </a: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and GFR </a:t>
            </a:r>
            <a:r>
              <a:rPr lang="en-US" altLang="en-US" dirty="0">
                <a:solidFill>
                  <a:srgbClr val="000000"/>
                </a:solidFill>
                <a:latin typeface="Tahoma"/>
                <a:cs typeface="Arial"/>
              </a:rPr>
              <a:t>(Glomerular Filtration Rate) </a:t>
            </a: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will be maintained until threshold of autoregulation, 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n-US" altLang="en-US" sz="2400" dirty="0">
                <a:solidFill>
                  <a:srgbClr val="000000"/>
                </a:solidFill>
                <a:latin typeface="Tahoma"/>
                <a:cs typeface="Arial"/>
              </a:rPr>
              <a:t>Enflurane             nephrotoxic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9AF52E5-8A2F-B9EC-3A6B-5B0C645051C1}"/>
              </a:ext>
            </a:extLst>
          </p:cNvPr>
          <p:cNvCxnSpPr>
            <a:cxnSpLocks/>
          </p:cNvCxnSpPr>
          <p:nvPr/>
        </p:nvCxnSpPr>
        <p:spPr>
          <a:xfrm>
            <a:off x="2509024" y="6338694"/>
            <a:ext cx="106494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4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0120218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1 - Nitrous Oxide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50133" y="0"/>
            <a:ext cx="5332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24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422399" y="1949888"/>
            <a:ext cx="9020995" cy="418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Characterized by inert nature with minimal metabolism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Colorless, odorless, tasteless, and does not Flammable 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Only anesthetic agent that is inorganic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Anesthetic good analgesic agent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metabolized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endParaRPr lang="en-US" alt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1" y="1258390"/>
            <a:ext cx="1371599" cy="54863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10291108" y="3552769"/>
            <a:ext cx="245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N2O</a:t>
            </a:r>
          </a:p>
        </p:txBody>
      </p:sp>
    </p:spTree>
    <p:extLst>
      <p:ext uri="{BB962C8B-B14F-4D97-AF65-F5344CB8AC3E}">
        <p14:creationId xmlns:p14="http://schemas.microsoft.com/office/powerpoint/2010/main" val="3858653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1 - Nitrous Oxide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50133" y="0"/>
            <a:ext cx="5332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25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422399" y="2373224"/>
            <a:ext cx="9020995" cy="418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potency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 value is 105%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Weak anesthetic, powerful analgesic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Needs other agents for surgical anesthesia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blood solubility (quick recovery)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endParaRPr lang="en-US" alt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8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1 - Nitrous Oxide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75533" y="0"/>
            <a:ext cx="507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27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422399" y="2373224"/>
            <a:ext cx="9020995" cy="418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Minimal effects on heart rate and blood pressure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cause myocardial depression in sick patients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Little effect on respiration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endParaRPr lang="en-US" alt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990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1 -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Nitrous Oxide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</a:t>
            </a:r>
            <a:r>
              <a:rPr lang="en-US" sz="3200" b="1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Side Effects</a:t>
            </a:r>
            <a:r>
              <a:rPr lang="en-US" sz="3200" b="1" dirty="0">
                <a:solidFill>
                  <a:schemeClr val="accent2"/>
                </a:solidFill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67067" y="0"/>
            <a:ext cx="5163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27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507066" y="2229289"/>
            <a:ext cx="9020995" cy="418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Hypoxic mixtures can be used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 volumes of gases can be used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Beginning of case: second gas effect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 of case: diffusion hypoxia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Diffusion into closed spaces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Inhibits vitamin B-12 metabolism</a:t>
            </a: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endParaRPr lang="en-US" alt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endParaRPr lang="en-US" altLang="en-US" sz="32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892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2 –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Halothan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28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62327" y="2315351"/>
            <a:ext cx="10967206" cy="3820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Halogen substituted ethane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Volatile liquid easily vaporized, stable, and nonflammable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potent inhalational anesthetic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 of 0.75%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Very soluble in blood and adipose</a:t>
            </a:r>
          </a:p>
          <a:p>
            <a:pPr marL="0" indent="0">
              <a:buNone/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436" y="3392497"/>
            <a:ext cx="3219970" cy="321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92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" y="498140"/>
            <a:ext cx="10931426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Halothane Systemic Effects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50133" y="0"/>
            <a:ext cx="5332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29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62327" y="2127690"/>
            <a:ext cx="10947401" cy="418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Inhibits sympathetic response to painful stimuli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Inhibits sympathetic driven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baroreflex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response (hypovolemia)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Sensitizes myocardium to effects of exogenous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catecholamines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 ventricular arrhythmias</a:t>
            </a:r>
          </a:p>
        </p:txBody>
      </p:sp>
    </p:spTree>
    <p:extLst>
      <p:ext uri="{BB962C8B-B14F-4D97-AF65-F5344CB8AC3E}">
        <p14:creationId xmlns:p14="http://schemas.microsoft.com/office/powerpoint/2010/main" val="3841184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434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959" y="396539"/>
            <a:ext cx="10515600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Inhalational Anesthetic Agents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50830" y="2364846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Inhalational anesthesia refers to the delivery of gases or vapors from the respiratory system to produce anesthesia</a:t>
            </a:r>
          </a:p>
          <a:p>
            <a:pPr>
              <a:lnSpc>
                <a:spcPct val="100000"/>
              </a:lnSpc>
            </a:pPr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Pharmacokinetics--uptake, distribution, and elimination from the body</a:t>
            </a:r>
          </a:p>
          <a:p>
            <a:pPr>
              <a:lnSpc>
                <a:spcPct val="100000"/>
              </a:lnSpc>
            </a:pPr>
            <a:r>
              <a:rPr lang="en-US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Pharmacodyamics-- MAC value</a:t>
            </a:r>
          </a:p>
          <a:p>
            <a:pPr>
              <a:lnSpc>
                <a:spcPct val="100000"/>
              </a:lnSpc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207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" y="498140"/>
            <a:ext cx="10931426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Halothane Systemic Effects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30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512660" y="2435045"/>
            <a:ext cx="9396401" cy="418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Decreases respiratory drive-- central response </a:t>
            </a:r>
          </a:p>
          <a:p>
            <a:pPr marL="0" indent="0"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to CO2 and peripheral to O2</a:t>
            </a:r>
          </a:p>
          <a:p>
            <a:pPr marL="0" indent="0">
              <a:buNone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Depresses myocardium-- lowers BP</a:t>
            </a:r>
          </a:p>
          <a:p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Mild peripheral vasodilation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84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" y="498140"/>
            <a:ext cx="10931426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Halothane Systemic Effects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31</a:t>
            </a:r>
            <a:endParaRPr lang="en-US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82688" y="1507380"/>
            <a:ext cx="10221912" cy="46251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“Halothane Hepatitis” -- 1/10,000 cases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fever, jaundice, hepatic necrosis, death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metabolic breakdown products are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hapten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-protein conjugates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immunologically mediated assault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exposure dependent</a:t>
            </a:r>
          </a:p>
          <a:p>
            <a:pPr>
              <a:lnSpc>
                <a:spcPct val="150000"/>
              </a:lnSpc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36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" y="498140"/>
            <a:ext cx="10931426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Halothane Systemic Effects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32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182687" y="2017713"/>
            <a:ext cx="10213446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Malignant Hyperthermia-- 1/60,000 with succinylcholine</a:t>
            </a:r>
          </a:p>
          <a:p>
            <a:pPr marL="0" indent="0"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to 1/260,000 without</a:t>
            </a:r>
          </a:p>
          <a:p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Classic-- rapid rise in body temperature, muscle rigidity, tachycardia,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rhabdomyolysis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acidosis, hyperkalemia, DIC</a:t>
            </a: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Family history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644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30095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" y="498140"/>
            <a:ext cx="10931426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Halothane Systemic Effects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67067" y="0"/>
            <a:ext cx="5163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33</a:t>
            </a:r>
            <a:endParaRPr lang="en-US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60487" y="1854203"/>
            <a:ext cx="9019645" cy="4851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Malignant Hyperthermia </a:t>
            </a:r>
          </a:p>
          <a:p>
            <a:endParaRPr lang="en-US" sz="8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 association with muscle disorders</a:t>
            </a:r>
          </a:p>
          <a:p>
            <a:pPr lvl="1"/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autosomal dominant inheritance</a:t>
            </a:r>
          </a:p>
          <a:p>
            <a:pPr lvl="1"/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diagnosis--previous symptoms, increase CO2, rise in CPK</a:t>
            </a:r>
          </a:p>
          <a:p>
            <a:pPr lvl="1"/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levels,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myoglobinuria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muscle biopsy</a:t>
            </a:r>
          </a:p>
          <a:p>
            <a:pPr lvl="1"/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physiology--hyper metabolic state by inhibition of calcium</a:t>
            </a:r>
          </a:p>
          <a:p>
            <a:pPr lvl="1"/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reuptake in sarcoplasmic reticulum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793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" y="498140"/>
            <a:ext cx="10931426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Halothane Systemic Effects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34</a:t>
            </a:r>
            <a:endParaRPr lang="en-US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245949" y="1608668"/>
            <a:ext cx="9028112" cy="5698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Malignant Hyperthermia (Treatment) :</a:t>
            </a:r>
          </a:p>
          <a:p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 detection .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Stop agents .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breathing circuit .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anesthetic machine if possible .  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Hyperventilate (Increase respiratory rate ) .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Sodium Bicarbonate .</a:t>
            </a:r>
          </a:p>
          <a:p>
            <a:pPr lvl="1"/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Antidot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IV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dantrolene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(2.5 mg/kg) .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Ice packs/cooling blankets.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Lasix /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Mannitol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Fluids. 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ICU monitoring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92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Stable, nonflammable liquid</a:t>
            </a:r>
          </a:p>
          <a:p>
            <a:r>
              <a:rPr lang="en-US"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 1.68%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3 – Enflurane /</a:t>
            </a:r>
            <a:r>
              <a:rPr lang="en-US" sz="3600" b="1" dirty="0">
                <a:solidFill>
                  <a:srgbClr val="C00000"/>
                </a:solidFill>
              </a:rPr>
              <a:t>Systemic Effects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00933" y="0"/>
            <a:ext cx="4824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36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31814" y="2357998"/>
            <a:ext cx="10947401" cy="4203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 inotropic and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chronotropic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depressant and decreases systemic vascular resistance-- lowers blood pressure and conduction dramatically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Inhibits sympathetic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baroreflex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response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Sensitizes myocardium to effects of exogenous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catecholamines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 arrhythmias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9D0898-116B-CBFA-28A9-E9C7F7D5B228}"/>
              </a:ext>
            </a:extLst>
          </p:cNvPr>
          <p:cNvSpPr txBox="1"/>
          <p:nvPr/>
        </p:nvSpPr>
        <p:spPr>
          <a:xfrm>
            <a:off x="1162514" y="1464733"/>
            <a:ext cx="88958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Stable, nonflammable liquid  </a:t>
            </a:r>
            <a:r>
              <a:rPr lang="en-US" sz="28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 1.68%</a:t>
            </a:r>
          </a:p>
          <a:p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497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3 – Enflurane /</a:t>
            </a:r>
            <a:r>
              <a:rPr lang="en-US" sz="3600" b="1" dirty="0">
                <a:solidFill>
                  <a:srgbClr val="C00000"/>
                </a:solidFill>
              </a:rPr>
              <a:t>Systemic Effects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75533" y="0"/>
            <a:ext cx="507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37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31814" y="2133702"/>
            <a:ext cx="10947401" cy="4427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Respiratory drive is greatly depressed-- central and peripheral responses</a:t>
            </a:r>
          </a:p>
          <a:p>
            <a:pPr marL="0" indent="0"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‣ Increases dead space</a:t>
            </a:r>
          </a:p>
          <a:p>
            <a:pPr marL="0" indent="0"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‣ Produces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hypercarbia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icrease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CO2 ) in </a:t>
            </a:r>
          </a:p>
          <a:p>
            <a:pPr marL="0" indent="0"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Spontaneously breathing patient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823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3 – Enflurane /</a:t>
            </a:r>
            <a:r>
              <a:rPr lang="en-US" sz="3600" b="1" dirty="0">
                <a:solidFill>
                  <a:srgbClr val="C00000"/>
                </a:solidFill>
              </a:rPr>
              <a:t>Systemic Effects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75533" y="0"/>
            <a:ext cx="507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38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31814" y="2133702"/>
            <a:ext cx="10947401" cy="4427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Metabolism one-tenth that of halothane-- does not release quantity of hepatotoxic metabolites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Metabolism releases </a:t>
            </a:r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fluoride ion--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renal toxicity</a:t>
            </a:r>
          </a:p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Epileptiform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EEG patterns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754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4 – Isoflurane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75533" y="0"/>
            <a:ext cx="507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39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34860" y="2557036"/>
            <a:ext cx="9604073" cy="4207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Nonflammable,pungent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Less soluble than halothane or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enflurane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 of 1.30 %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Steal phenomena 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carcinogenic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533" y="1879597"/>
            <a:ext cx="2903305" cy="435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975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4 – Isoflurane / </a:t>
            </a:r>
            <a:r>
              <a:rPr lang="en-US" sz="3600" b="1" dirty="0">
                <a:solidFill>
                  <a:srgbClr val="C00000"/>
                </a:solidFill>
              </a:rPr>
              <a:t>Systemic Effects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92467" y="0"/>
            <a:ext cx="4909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40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92526" y="1701903"/>
            <a:ext cx="9604073" cy="4207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Depresses respiratory drive and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ventilatory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responses-- less than Enflurane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Myocardial depressant-- less than Enflurane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Inhibits sympathetic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baroreflex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response-- less than Enflurane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Sensitizes myocardium to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catecholamines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-- less than halothane or Enflurane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735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434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959" y="396539"/>
            <a:ext cx="10515600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Ideal Characteristics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12178" y="2249801"/>
            <a:ext cx="9061883" cy="4729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Be pleasant to inhale, permitting a smooth induction and emergence.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Be potent to allow the concomitant administration of high oxygen.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Rapid induction and emergence (low solubility).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Be easy to administer .</a:t>
            </a:r>
          </a:p>
        </p:txBody>
      </p:sp>
    </p:spTree>
    <p:extLst>
      <p:ext uri="{BB962C8B-B14F-4D97-AF65-F5344CB8AC3E}">
        <p14:creationId xmlns:p14="http://schemas.microsoft.com/office/powerpoint/2010/main" val="3043856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4 – Isoflurane / </a:t>
            </a:r>
            <a:r>
              <a:rPr lang="en-US" sz="3600" b="1" dirty="0">
                <a:solidFill>
                  <a:srgbClr val="C00000"/>
                </a:solidFill>
              </a:rPr>
              <a:t>Systemic Effects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84000" y="0"/>
            <a:ext cx="499373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41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67126" y="1938917"/>
            <a:ext cx="9604073" cy="4207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Produces most significant reduction in systemic vascular resistance-- coronary steal syndrome, increased ICP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Excellent muscle relaxant-- potentiates effects of neuromuscular blockers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701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4 – Isoflurane / </a:t>
            </a:r>
            <a:r>
              <a:rPr lang="en-US" sz="3600" b="1" dirty="0">
                <a:solidFill>
                  <a:srgbClr val="C00000"/>
                </a:solidFill>
              </a:rPr>
              <a:t>Systemic Effects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67067" y="0"/>
            <a:ext cx="5163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42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420486" y="2726370"/>
            <a:ext cx="9604073" cy="4207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Little metabolism (0.2%) -- low potential of organ toxic metabolites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EEG activity like Enflurane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Broncho irritating, laryngospasm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490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5 –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Sevoflurane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Desflurane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84000" y="0"/>
            <a:ext cx="499373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43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00184" y="1215744"/>
            <a:ext cx="10324376" cy="468552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solubility in blood-- produces rapid induction and emergence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Minimal systemic effects-- mild respiratory and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cardiac suppression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Few side effects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Expensive</a:t>
            </a:r>
          </a:p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Sevoflarane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…….compound A</a:t>
            </a:r>
          </a:p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Desflurane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……….Special vaporizer  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8" t="12436" r="25583" b="14930"/>
          <a:stretch/>
        </p:blipFill>
        <p:spPr>
          <a:xfrm>
            <a:off x="9612993" y="3048001"/>
            <a:ext cx="2516545" cy="350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6153" r="22671" b="4534"/>
          <a:stretch/>
        </p:blipFill>
        <p:spPr>
          <a:xfrm>
            <a:off x="7656851" y="3048001"/>
            <a:ext cx="226704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07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94467" y="0"/>
            <a:ext cx="988890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035173"/>
            <a:ext cx="10274061" cy="83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06905"/>
            <a:ext cx="10802297" cy="2815703"/>
          </a:xfrm>
        </p:spPr>
        <p:txBody>
          <a:bodyPr>
            <a:normAutofit/>
          </a:bodyPr>
          <a:lstStyle/>
          <a:p>
            <a:b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Table 3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" b="1277"/>
          <a:stretch/>
        </p:blipFill>
        <p:spPr>
          <a:xfrm>
            <a:off x="2369598" y="46832"/>
            <a:ext cx="9713242" cy="676036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11616267" y="0"/>
            <a:ext cx="5671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44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99779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120773"/>
            <a:ext cx="10274061" cy="83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72" y="-129350"/>
            <a:ext cx="10515600" cy="133700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Inhalation Anesthetics / Table 4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16267" y="0"/>
            <a:ext cx="5671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45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1608667" y="1104182"/>
            <a:ext cx="10574705" cy="57538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853" y="1239648"/>
            <a:ext cx="10380331" cy="548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231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4733" y="721906"/>
            <a:ext cx="10274061" cy="83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773" y="505650"/>
            <a:ext cx="10515600" cy="133700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Table 6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11658" y="0"/>
            <a:ext cx="756740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447" y="0"/>
            <a:ext cx="7082204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11607800" y="0"/>
            <a:ext cx="575573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31498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260" y="824954"/>
            <a:ext cx="10274061" cy="83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3422484" y="0"/>
            <a:ext cx="876953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515" y="65657"/>
            <a:ext cx="8475858" cy="67266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686" y="324708"/>
            <a:ext cx="10515600" cy="1337008"/>
          </a:xfrm>
        </p:spPr>
        <p:txBody>
          <a:bodyPr>
            <a:normAutofit/>
          </a:bodyPr>
          <a:lstStyle/>
          <a:p>
            <a:b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Table 7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11607800" y="0"/>
            <a:ext cx="575573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438159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430" y="859830"/>
            <a:ext cx="10274061" cy="83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883" y="609707"/>
            <a:ext cx="4971688" cy="1337008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 9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0733" y="8467"/>
            <a:ext cx="8238067" cy="68495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79" y="0"/>
            <a:ext cx="7994839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11548533" y="0"/>
            <a:ext cx="634840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937295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464733"/>
            <a:ext cx="11471690" cy="515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421628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67" y="498140"/>
            <a:ext cx="10635092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Anesthetic machine 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667067" y="0"/>
            <a:ext cx="51630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49</a:t>
            </a:r>
            <a:endParaRPr lang="en-US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57" y="1534146"/>
            <a:ext cx="3114675" cy="50148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33" y="1515847"/>
            <a:ext cx="6710873" cy="503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248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81487"/>
            <a:ext cx="10274061" cy="26771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f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41540" y="474458"/>
            <a:ext cx="10443713" cy="2139346"/>
          </a:xfrm>
        </p:spPr>
        <p:txBody>
          <a:bodyPr>
            <a:normAutofit/>
          </a:bodyPr>
          <a:lstStyle/>
          <a:p>
            <a:r>
              <a:rPr lang="en-US" sz="7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  <p:sp>
        <p:nvSpPr>
          <p:cNvPr id="7" name="Rectangle 6"/>
          <p:cNvSpPr/>
          <p:nvPr/>
        </p:nvSpPr>
        <p:spPr>
          <a:xfrm>
            <a:off x="2087592" y="3569940"/>
            <a:ext cx="10095781" cy="268849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39660" y="2981870"/>
            <a:ext cx="10443713" cy="21393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 of lecture </a:t>
            </a:r>
          </a:p>
        </p:txBody>
      </p:sp>
    </p:spTree>
    <p:extLst>
      <p:ext uri="{BB962C8B-B14F-4D97-AF65-F5344CB8AC3E}">
        <p14:creationId xmlns:p14="http://schemas.microsoft.com/office/powerpoint/2010/main" val="158151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434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959" y="396539"/>
            <a:ext cx="10515600" cy="71760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Ideal Characteristics 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35817" y="2094754"/>
            <a:ext cx="10075650" cy="4046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Be easily and cheaply prepared in pure form.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Be stable in storage and with soda-lime, not flammable, not metabolized.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Act at specific CNS sites to cause unconsciousness.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No CVS or respiratory effects, non-toxic to organ systems.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Provide postop pain relief .</a:t>
            </a:r>
          </a:p>
        </p:txBody>
      </p:sp>
    </p:spTree>
    <p:extLst>
      <p:ext uri="{BB962C8B-B14F-4D97-AF65-F5344CB8AC3E}">
        <p14:creationId xmlns:p14="http://schemas.microsoft.com/office/powerpoint/2010/main" val="91598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6928"/>
            <a:ext cx="12171873" cy="6841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1" y="101597"/>
            <a:ext cx="11926342" cy="6671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2173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3216" y="1709735"/>
            <a:ext cx="11471690" cy="4750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959" y="396539"/>
            <a:ext cx="10515600" cy="71760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Pharmacokinetics of Inhalation Anesthetics 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5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75267" y="2616604"/>
            <a:ext cx="10473265" cy="1115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I)  FACTORS AFFECTING INSPIRED GAS  CONCENTRATION (FI)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5266" y="3476106"/>
            <a:ext cx="10380134" cy="9096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CONCENTRATION (FA)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990695" y="3926769"/>
            <a:ext cx="6255" cy="1054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851729" y="3925761"/>
            <a:ext cx="3142684" cy="1035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996951" y="3930919"/>
            <a:ext cx="3014134" cy="974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1873831" y="5003801"/>
            <a:ext cx="2023532" cy="4910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) Uptake 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4900373" y="5004080"/>
            <a:ext cx="2193155" cy="43768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 ) Ventilation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7899399" y="4981326"/>
            <a:ext cx="2658534" cy="4604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 ) Concentration</a:t>
            </a:r>
          </a:p>
        </p:txBody>
      </p:sp>
    </p:spTree>
    <p:extLst>
      <p:ext uri="{BB962C8B-B14F-4D97-AF65-F5344CB8AC3E}">
        <p14:creationId xmlns:p14="http://schemas.microsoft.com/office/powerpoint/2010/main" val="226118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690688"/>
            <a:ext cx="11471690" cy="4434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I)  FACTORS AFFECTING 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INSPIRED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GAS CONCENTRATION (FI)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6</a:t>
            </a:r>
            <a:endParaRPr lang="en-US" b="1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37250" y="2588469"/>
            <a:ext cx="11288617" cy="4391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Fresh Gas Flow Rate   ↗   ( Increase )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Volume of Breathing system   ↘   ( Decrease )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 Absorption by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anaesthetic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machine or breathing circuit   ↘   ( Decrease )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Inspired Gas Concentration near to fresh gas Concentration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007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3" y="1346200"/>
            <a:ext cx="11471690" cy="4778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36960"/>
            <a:ext cx="10274061" cy="836762"/>
          </a:xfrm>
          <a:prstGeom prst="rect">
            <a:avLst/>
          </a:prstGeom>
          <a:solidFill>
            <a:srgbClr val="FFFFDD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539"/>
            <a:ext cx="10274061" cy="717603"/>
          </a:xfrm>
        </p:spPr>
        <p:txBody>
          <a:bodyPr>
            <a:no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II)  FACTORS AFFECTING ALVEOLAR GAS CONCENTRATION (FA) :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7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3"/>
              <p:cNvSpPr txBox="1">
                <a:spLocks noChangeArrowheads="1"/>
              </p:cNvSpPr>
              <p:nvPr/>
            </p:nvSpPr>
            <p:spPr>
              <a:xfrm>
                <a:off x="1115050" y="2466579"/>
                <a:ext cx="9569883" cy="43914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2400" dirty="0">
                    <a:solidFill>
                      <a:srgbClr val="FF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Uptake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∝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alveolar gas Concentration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If Decrease or  no uptake  (alveolar gas Concentration reach to the inspired  gas Concentration)</a:t>
                </a:r>
              </a:p>
              <a:p>
                <a:endParaRPr lang="en-US" sz="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If uptake  ↗   </a:t>
                </a:r>
                <a:r>
                  <a:rPr lang="en-US" sz="2400" dirty="0"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→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slow raise in alveolar Concentration slow induction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050" y="2466579"/>
                <a:ext cx="9569883" cy="4391421"/>
              </a:xfrm>
              <a:prstGeom prst="rect">
                <a:avLst/>
              </a:prstGeom>
              <a:blipFill rotWithShape="0">
                <a:blip r:embed="rId2"/>
                <a:stretch>
                  <a:fillRect l="-892" r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84048" y="1422712"/>
            <a:ext cx="7657219" cy="583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A ) Uptake :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911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1730</Words>
  <Application>Microsoft Office PowerPoint</Application>
  <PresentationFormat>Widescreen</PresentationFormat>
  <Paragraphs>307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Bahnschrift</vt:lpstr>
      <vt:lpstr>Berlin Sans FB Demi</vt:lpstr>
      <vt:lpstr>Calibri</vt:lpstr>
      <vt:lpstr>Calibri Light</vt:lpstr>
      <vt:lpstr>Cambria Math</vt:lpstr>
      <vt:lpstr>Tahoma</vt:lpstr>
      <vt:lpstr>Wingdings</vt:lpstr>
      <vt:lpstr>Office Theme</vt:lpstr>
      <vt:lpstr>Inhalation Anesthetics</vt:lpstr>
      <vt:lpstr>Basic Principles of Anesthesia :</vt:lpstr>
      <vt:lpstr>Inhalational Anesthetic Agents :</vt:lpstr>
      <vt:lpstr>Ideal Characteristics :</vt:lpstr>
      <vt:lpstr>Ideal Characteristics :</vt:lpstr>
      <vt:lpstr>PowerPoint Presentation</vt:lpstr>
      <vt:lpstr>Pharmacokinetics of Inhalation Anesthetics </vt:lpstr>
      <vt:lpstr>I)  FACTORS AFFECTING INSPIRED GAS CONCENTRATION (FI)</vt:lpstr>
      <vt:lpstr>II)  FACTORS AFFECTING ALVEOLAR GAS CONCENTRATION (FA) :</vt:lpstr>
      <vt:lpstr>II)  FACTORS AFFECTING ALVEOLAR GAS CONCENTRATION (FA) :</vt:lpstr>
      <vt:lpstr>II)  FACTORS AFFECTING ALVEOLAR GAS CONCENTRATION (FA) :</vt:lpstr>
      <vt:lpstr>II)  FACTORS AFFECTING ALVEOLAR GAS CONCENTRATION (FA) :</vt:lpstr>
      <vt:lpstr>Inhalation Anesthetics / Table 1 :</vt:lpstr>
      <vt:lpstr>II)  FACTORS AFFECTING ALVEOLAR GAS CONCENTRATION (FA) :</vt:lpstr>
      <vt:lpstr>II)  FACTORS AFFECTING ALVEOLAR GAS CONCENTRATION (FA) :</vt:lpstr>
      <vt:lpstr>II)  FACTORS AFFECTING ALVEOLAR GAS CONCENTRATION (FA) :</vt:lpstr>
      <vt:lpstr>Inhalation Anesthetics / Table 2 :</vt:lpstr>
      <vt:lpstr>PowerPoint Presentation</vt:lpstr>
      <vt:lpstr>II)  FACTORS AFFECTING ALVEOLAR GAS CONCENTRATION (FA) :</vt:lpstr>
      <vt:lpstr>What is MAC ? :</vt:lpstr>
      <vt:lpstr>A -Respiratory Effects of Inhalation Anesthetics</vt:lpstr>
      <vt:lpstr>B - Cardiovascular Effects of Inhalation Anesthetics :</vt:lpstr>
      <vt:lpstr>C - CNS Effects of Inhalation Anesthetics :</vt:lpstr>
      <vt:lpstr>  1 - Nitrous Oxide :</vt:lpstr>
      <vt:lpstr>  1 - Nitrous Oxide :</vt:lpstr>
      <vt:lpstr>  1 - Nitrous Oxide :</vt:lpstr>
      <vt:lpstr>  1 - Nitrous Oxide / Side Effects  :</vt:lpstr>
      <vt:lpstr>  2 – Halothan :</vt:lpstr>
      <vt:lpstr>    2 – Halothane Systemic Effects :</vt:lpstr>
      <vt:lpstr>    2 – Halothane Systemic Effects :</vt:lpstr>
      <vt:lpstr>    2 – Halothane Systemic Effects :</vt:lpstr>
      <vt:lpstr>    2 – Halothane Systemic Effects :</vt:lpstr>
      <vt:lpstr>    2 – Halothane Systemic Effects :</vt:lpstr>
      <vt:lpstr>    2 – Halothane Systemic Effects :</vt:lpstr>
      <vt:lpstr>  3 – Enflurane /Systemic Effects :</vt:lpstr>
      <vt:lpstr>  3 – Enflurane /Systemic Effects :</vt:lpstr>
      <vt:lpstr>  3 – Enflurane /Systemic Effects :</vt:lpstr>
      <vt:lpstr>  4 – Isoflurane :</vt:lpstr>
      <vt:lpstr>  4 – Isoflurane / Systemic Effects :</vt:lpstr>
      <vt:lpstr>  4 – Isoflurane / Systemic Effects :</vt:lpstr>
      <vt:lpstr>  4 – Isoflurane / Systemic Effects :</vt:lpstr>
      <vt:lpstr>  5 – Sevoflurane and Desflurane:</vt:lpstr>
      <vt:lpstr>  Table 3 :</vt:lpstr>
      <vt:lpstr>Inhalation Anesthetics / Table 4 :</vt:lpstr>
      <vt:lpstr>     Table 6 :</vt:lpstr>
      <vt:lpstr>  Table 7 :</vt:lpstr>
      <vt:lpstr>Table 9 :</vt:lpstr>
      <vt:lpstr>Anesthetic machine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patients before anesthesia</dc:title>
  <dc:creator>ICU</dc:creator>
  <cp:lastModifiedBy>bassim</cp:lastModifiedBy>
  <cp:revision>155</cp:revision>
  <dcterms:created xsi:type="dcterms:W3CDTF">2021-10-23T19:43:56Z</dcterms:created>
  <dcterms:modified xsi:type="dcterms:W3CDTF">2022-11-28T19:55:15Z</dcterms:modified>
</cp:coreProperties>
</file>