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70" r:id="rId4"/>
    <p:sldId id="258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8EB"/>
    <a:srgbClr val="F5ADE2"/>
    <a:srgbClr val="F088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707" autoAdjust="0"/>
  </p:normalViewPr>
  <p:slideViewPr>
    <p:cSldViewPr snapToGrid="0">
      <p:cViewPr>
        <p:scale>
          <a:sx n="100" d="100"/>
          <a:sy n="100" d="100"/>
        </p:scale>
        <p:origin x="1026" y="3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B5E2C-E25E-449A-A557-A922DC00E7ED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C6144-3E80-40B9-95A6-48E416AA0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00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60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4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5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99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9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0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3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5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5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7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56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2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8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0C7F3-607E-4B59-88F8-449A59CA3E58}" type="datetimeFigureOut">
              <a:rPr lang="en-US" smtClean="0"/>
              <a:t>10/26/2021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9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03056" y="4468483"/>
            <a:ext cx="4988943" cy="1570008"/>
          </a:xfrm>
          <a:prstGeom prst="rect">
            <a:avLst/>
          </a:prstGeom>
          <a:solidFill>
            <a:schemeClr val="bg2"/>
          </a:solidFill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" y="1440605"/>
            <a:ext cx="12192000" cy="194094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22051" y="1155935"/>
            <a:ext cx="12784347" cy="1802926"/>
          </a:xfrm>
        </p:spPr>
        <p:txBody>
          <a:bodyPr>
            <a:noAutofit/>
          </a:bodyPr>
          <a:lstStyle/>
          <a:p>
            <a:r>
              <a:rPr lang="sk-SK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en-US" b="1" dirty="0">
                <a:latin typeface="Tahoma" panose="020B0604030504040204" pitchFamily="34" charset="0"/>
              </a:rPr>
              <a:t>anesthesia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6797" y="3683478"/>
            <a:ext cx="11596777" cy="2242868"/>
          </a:xfrm>
        </p:spPr>
        <p:txBody>
          <a:bodyPr>
            <a:normAutofit fontScale="92500" lnSpcReduction="10000"/>
          </a:bodyPr>
          <a:lstStyle/>
          <a:p>
            <a:endParaRPr lang="en-US" sz="3200" b="1" dirty="0">
              <a:latin typeface="Bahnschrift" panose="020B0502040204020203" pitchFamily="34" charset="0"/>
            </a:endParaRPr>
          </a:p>
          <a:p>
            <a:endParaRPr lang="en-US" sz="3200" b="1" dirty="0">
              <a:latin typeface="Bahnschrift" panose="020B0502040204020203" pitchFamily="34" charset="0"/>
            </a:endParaRPr>
          </a:p>
          <a:p>
            <a:r>
              <a:rPr lang="en-US" sz="3200" b="1" dirty="0">
                <a:latin typeface="Bahnschrift" panose="020B0502040204020203" pitchFamily="34" charset="0"/>
              </a:rPr>
              <a:t>                                                     </a:t>
            </a:r>
            <a:r>
              <a:rPr lang="en-US" sz="3200" b="1" dirty="0" err="1">
                <a:latin typeface="Bahnschrift" panose="020B0502040204020203" pitchFamily="34" charset="0"/>
              </a:rPr>
              <a:t>Dr</a:t>
            </a:r>
            <a:r>
              <a:rPr lang="en-US" sz="3200" b="1" dirty="0">
                <a:latin typeface="Bahnschrift" panose="020B0502040204020203" pitchFamily="34" charset="0"/>
              </a:rPr>
              <a:t> : </a:t>
            </a:r>
            <a:r>
              <a:rPr lang="en-US" sz="3200" b="1" dirty="0" err="1">
                <a:latin typeface="Bahnschrift" panose="020B0502040204020203" pitchFamily="34" charset="0"/>
              </a:rPr>
              <a:t>Miaad</a:t>
            </a:r>
            <a:r>
              <a:rPr lang="en-US" sz="3200" b="1" dirty="0">
                <a:latin typeface="Bahnschrift" panose="020B0502040204020203" pitchFamily="34" charset="0"/>
              </a:rPr>
              <a:t> Adnan </a:t>
            </a:r>
          </a:p>
          <a:p>
            <a:endParaRPr lang="en-US" sz="1000" b="1" dirty="0">
              <a:latin typeface="Bahnschrift" panose="020B0502040204020203" pitchFamily="34" charset="0"/>
            </a:endParaRPr>
          </a:p>
          <a:p>
            <a:r>
              <a:rPr lang="en-US" sz="3200" b="1" dirty="0">
                <a:latin typeface="Bahnschrift" panose="020B0502040204020203" pitchFamily="34" charset="0"/>
              </a:rPr>
              <a:t>                                                       27 / </a:t>
            </a:r>
            <a:r>
              <a:rPr lang="en-US" sz="3600" b="1" dirty="0">
                <a:latin typeface="Bahnschrift" panose="020B0502040204020203" pitchFamily="34" charset="0"/>
              </a:rPr>
              <a:t>10</a:t>
            </a:r>
            <a:r>
              <a:rPr lang="en-US" sz="3200" b="1" dirty="0">
                <a:latin typeface="Bahnschrift" panose="020B0502040204020203" pitchFamily="34" charset="0"/>
              </a:rPr>
              <a:t> / 2021</a:t>
            </a:r>
          </a:p>
          <a:p>
            <a:endParaRPr lang="en-US" sz="3200" b="1" dirty="0">
              <a:latin typeface="Bahnschrift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65699" y="4973931"/>
            <a:ext cx="2497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FIBMS </a:t>
            </a:r>
            <a:r>
              <a:rPr lang="en-US" sz="2000" b="1" dirty="0" err="1"/>
              <a:t>Anaesthesia</a:t>
            </a:r>
            <a:r>
              <a:rPr lang="en-US" sz="2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166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590993"/>
            <a:ext cx="11483191" cy="491332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80" y="1690688"/>
            <a:ext cx="10058400" cy="46988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1767" y="1997440"/>
            <a:ext cx="2104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Classification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31904" y="1997440"/>
            <a:ext cx="990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7443" y="1893925"/>
            <a:ext cx="2104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 Adult</a:t>
            </a:r>
          </a:p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Dose (mg)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3003" y="2000580"/>
            <a:ext cx="1433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Route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2881" y="5503653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38496" y="5466170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41744" y="5512279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21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-9963"/>
            <a:ext cx="12183373" cy="686796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83373" cy="3695700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3812881" y="5503653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38496" y="5466170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41744" y="5512279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6" t="5381" r="4359" b="3364"/>
          <a:stretch/>
        </p:blipFill>
        <p:spPr>
          <a:xfrm>
            <a:off x="1523646" y="-9963"/>
            <a:ext cx="9010650" cy="688701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905250" y="438150"/>
            <a:ext cx="1924050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341743" y="438149"/>
            <a:ext cx="962025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23496" y="438149"/>
            <a:ext cx="962025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91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45721" y="2578154"/>
            <a:ext cx="9342408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elderly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debilitated patients (severely ill patient)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acutely intoxication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upper airway obstruction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trauma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central apnea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neurologic deterioration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severe pulmonary and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valvular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heart diseases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5636" y="1843088"/>
            <a:ext cx="7961639" cy="557212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 or withhold sedatives and analgesics in</a:t>
            </a:r>
          </a:p>
        </p:txBody>
      </p:sp>
    </p:spTree>
    <p:extLst>
      <p:ext uri="{BB962C8B-B14F-4D97-AF65-F5344CB8AC3E}">
        <p14:creationId xmlns:p14="http://schemas.microsoft.com/office/powerpoint/2010/main" val="298099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ar-SA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sk-SK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A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029" y="2114657"/>
            <a:ext cx="10359496" cy="392383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ar-SA" sz="3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Definition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Administration of drugs before</a:t>
            </a:r>
            <a:endParaRPr lang="ar-SA" sz="3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induction of anaesthesia</a:t>
            </a:r>
            <a:endParaRPr lang="ar-SA" sz="3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ar-SA" sz="3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Components</a:t>
            </a:r>
            <a:r>
              <a:rPr lang="ar-SA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sychological</a:t>
            </a:r>
            <a:endParaRPr lang="ar-SA" sz="3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P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harmacological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47146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ar-SA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sk-SK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ar-SA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: 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029" y="2114657"/>
            <a:ext cx="10359496" cy="39238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Psychological Premedication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provided by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anesthesiologist's preoperative visit and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interview with the patient and family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members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.</a:t>
            </a:r>
          </a:p>
          <a:p>
            <a:pPr marL="0" indent="0">
              <a:buNone/>
            </a:pPr>
            <a:endParaRPr lang="ar-SA" sz="3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Pharmacological Premedication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administration of drugs orally orintramuscularly 1 to 2 hours before the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anticipated induction of anesthesia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18611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 </a:t>
            </a:r>
            <a:r>
              <a:rPr lang="en-IN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Goals of </a:t>
            </a:r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780" y="1930034"/>
            <a:ext cx="10653618" cy="448019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Anxiety relief (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anxiolysis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)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Amnesia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Sedation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Analgesia</a:t>
            </a:r>
          </a:p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Antiemtic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Antisalogogoue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effect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Increased in gastric fluid PH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37230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 </a:t>
            </a:r>
            <a:r>
              <a:rPr lang="en-IN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 of </a:t>
            </a:r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US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045957" y="2036881"/>
            <a:ext cx="10653618" cy="44801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Decreased in gastric fluid volume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Attenuation of sympathetic nervous system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 response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 in anesthetic requirements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Prophylaxis against allergic reaction</a:t>
            </a:r>
          </a:p>
        </p:txBody>
      </p:sp>
    </p:spTree>
    <p:extLst>
      <p:ext uri="{BB962C8B-B14F-4D97-AF65-F5344CB8AC3E}">
        <p14:creationId xmlns:p14="http://schemas.microsoft.com/office/powerpoint/2010/main" val="1485693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3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55939" y="1846574"/>
            <a:ext cx="7962181" cy="380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Anxiolysis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benzodiazepines </a:t>
            </a:r>
          </a:p>
          <a:p>
            <a:pPr lvl="1"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B-blockers</a:t>
            </a:r>
          </a:p>
          <a:p>
            <a:pPr lvl="1"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Amnesia </a:t>
            </a:r>
            <a:endParaRPr lang="en-GB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lorazepam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anterograde amnesia </a:t>
            </a:r>
          </a:p>
          <a:p>
            <a:pPr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214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83684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4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86928" y="1883444"/>
            <a:ext cx="99376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Anti-emetic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Dopamine antagonists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Antihistamines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Anticholinergics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- 5-hydroxytryptamine antagonists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A2- agonists: clonidine,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Dexmetomidine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55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701486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5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55939" y="1230371"/>
            <a:ext cx="796218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Antacid </a:t>
            </a:r>
            <a:endParaRPr lang="en-GB" sz="32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Patients who have received opiates </a:t>
            </a: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 as emergencies </a:t>
            </a: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in pain </a:t>
            </a: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delayed gastric emptying </a:t>
            </a: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hiatus hernia </a:t>
            </a:r>
          </a:p>
          <a:p>
            <a:pPr marL="742950" lvl="1" indent="-28575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Oral sodium citrate </a:t>
            </a:r>
          </a:p>
          <a:p>
            <a:pPr marL="742950" lvl="1" indent="-28575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Ranitidine , Proton pump inhibitors </a:t>
            </a:r>
          </a:p>
          <a:p>
            <a:pPr marL="742950" lvl="1" indent="-28575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Metoclopramide </a:t>
            </a:r>
          </a:p>
          <a:p>
            <a:pPr marL="742950" lvl="1" indent="-28575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US" sz="28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naso</a:t>
            </a: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or </a:t>
            </a:r>
            <a:r>
              <a:rPr lang="en-US" sz="28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orogastric</a:t>
            </a: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tube</a:t>
            </a:r>
          </a:p>
          <a:p>
            <a:pPr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56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692859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2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55939" y="1762825"/>
            <a:ext cx="879894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32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Anti-autonomic </a:t>
            </a:r>
          </a:p>
          <a:p>
            <a:pPr marL="742950" lvl="1" indent="-28575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GB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Parasympathetic reflexes</a:t>
            </a: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Excessive vagal activity causing profound bradycardia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Halothane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Suxamethonium</a:t>
            </a: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Surgery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Traction on the </a:t>
            </a:r>
            <a:r>
              <a:rPr lang="en-US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extraocular</a:t>
            </a: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muscles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Handling of the viscera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During elevation of a fractured </a:t>
            </a:r>
            <a:r>
              <a:rPr lang="en-US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zygoma</a:t>
            </a: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742950" lvl="1" indent="-28575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endParaRPr lang="en-GB" sz="28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89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232</Words>
  <Application>Microsoft Office PowerPoint</Application>
  <PresentationFormat>شاشة عريضة</PresentationFormat>
  <Paragraphs>96</Paragraphs>
  <Slides>12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Office Theme</vt:lpstr>
      <vt:lpstr>Premedication of anesthesia </vt:lpstr>
      <vt:lpstr>        Premedication :</vt:lpstr>
      <vt:lpstr>        Premedication    : </vt:lpstr>
      <vt:lpstr> Goals of Premedication ?</vt:lpstr>
      <vt:lpstr> Goal of Premedication ?</vt:lpstr>
      <vt:lpstr>Premedication :  </vt:lpstr>
      <vt:lpstr>Premedication :  </vt:lpstr>
      <vt:lpstr>Premedication :  </vt:lpstr>
      <vt:lpstr>Premedication :  </vt:lpstr>
      <vt:lpstr>Premedication :  </vt:lpstr>
      <vt:lpstr>عرض تقديمي في PowerPoint</vt:lpstr>
      <vt:lpstr>Premedication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patients before anesthesia   </dc:title>
  <dc:creator>ICU</dc:creator>
  <cp:lastModifiedBy>باسل سلمان</cp:lastModifiedBy>
  <cp:revision>59</cp:revision>
  <dcterms:created xsi:type="dcterms:W3CDTF">2021-10-23T19:43:56Z</dcterms:created>
  <dcterms:modified xsi:type="dcterms:W3CDTF">2021-10-26T08:16:05Z</dcterms:modified>
</cp:coreProperties>
</file>