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1" r:id="rId6"/>
    <p:sldId id="263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534041-B22D-4A2A-A993-2255419E518F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C33B28-EF17-41B1-9669-BD3DDDFBD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08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C33B28-EF17-41B1-9669-BD3DDDFBD3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004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02B8-FD6D-423A-BBE2-786BB0E6B7FC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CCD73-F5B1-4773-AEC0-4BD0645B8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938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02B8-FD6D-423A-BBE2-786BB0E6B7FC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CCD73-F5B1-4773-AEC0-4BD0645B8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679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02B8-FD6D-423A-BBE2-786BB0E6B7FC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CCD73-F5B1-4773-AEC0-4BD0645B8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880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02B8-FD6D-423A-BBE2-786BB0E6B7FC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CCD73-F5B1-4773-AEC0-4BD0645B8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308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02B8-FD6D-423A-BBE2-786BB0E6B7FC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CCD73-F5B1-4773-AEC0-4BD0645B8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332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02B8-FD6D-423A-BBE2-786BB0E6B7FC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CCD73-F5B1-4773-AEC0-4BD0645B8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664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02B8-FD6D-423A-BBE2-786BB0E6B7FC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CCD73-F5B1-4773-AEC0-4BD0645B8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091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02B8-FD6D-423A-BBE2-786BB0E6B7FC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CCD73-F5B1-4773-AEC0-4BD0645B8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755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02B8-FD6D-423A-BBE2-786BB0E6B7FC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CCD73-F5B1-4773-AEC0-4BD0645B8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016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02B8-FD6D-423A-BBE2-786BB0E6B7FC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CCD73-F5B1-4773-AEC0-4BD0645B8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598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02B8-FD6D-423A-BBE2-786BB0E6B7FC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CCD73-F5B1-4773-AEC0-4BD0645B8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20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102B8-FD6D-423A-BBE2-786BB0E6B7FC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9CCD73-F5B1-4773-AEC0-4BD0645B8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453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HelveticaNeue-Roman"/>
              </a:rPr>
              <a:t>The 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HelveticaNeue-Roman"/>
              </a:rPr>
              <a:t>Scapula and Clavicle</a:t>
            </a:r>
            <a:r>
              <a:rPr lang="en-US" b="0" i="0" u="none" strike="noStrike" dirty="0" smtClean="0">
                <a:solidFill>
                  <a:srgbClr val="000000"/>
                </a:solidFill>
                <a:latin typeface="HelveticaNeue-Roman"/>
              </a:rPr>
              <a:t> radiological anatomy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HelveticaNeue-Roman"/>
              </a:rPr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Dr.</a:t>
            </a:r>
            <a:r>
              <a:rPr lang="de-DE" dirty="0" smtClean="0"/>
              <a:t>Zaid Saad Al-Nasrawi</a:t>
            </a:r>
          </a:p>
          <a:p>
            <a:r>
              <a:rPr lang="de-DE" dirty="0" smtClean="0"/>
              <a:t>Trauma and Orthopedics surgeon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974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2356"/>
          </a:xfrm>
        </p:spPr>
        <p:txBody>
          <a:bodyPr/>
          <a:lstStyle/>
          <a:p>
            <a:r>
              <a:rPr lang="en-US" dirty="0" smtClean="0"/>
              <a:t>Clavicle fracture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89655" y="1148601"/>
            <a:ext cx="2917617" cy="23013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28" y="1436072"/>
            <a:ext cx="3477881" cy="24505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7344" y="3724897"/>
            <a:ext cx="2922386" cy="28847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5414" y="4134505"/>
            <a:ext cx="3475021" cy="247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646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5220"/>
            <a:ext cx="10515600" cy="1325563"/>
          </a:xfrm>
        </p:spPr>
        <p:txBody>
          <a:bodyPr/>
          <a:lstStyle/>
          <a:p>
            <a:r>
              <a:rPr lang="en-US" dirty="0" smtClean="0"/>
              <a:t>The Scapula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767" y="1470783"/>
            <a:ext cx="7050206" cy="42203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This flat triangular bone has three processes: </a:t>
            </a:r>
          </a:p>
          <a:p>
            <a:pPr marL="0" indent="0">
              <a:buNone/>
            </a:pPr>
            <a:r>
              <a:rPr lang="en-US" sz="2400" dirty="0"/>
              <a:t>• </a:t>
            </a:r>
            <a:r>
              <a:rPr lang="en-US" sz="2400" b="1" dirty="0"/>
              <a:t>The </a:t>
            </a:r>
            <a:r>
              <a:rPr lang="en-US" sz="2400" b="1" dirty="0" err="1"/>
              <a:t>glenoid</a:t>
            </a:r>
            <a:r>
              <a:rPr lang="en-US" sz="2400" b="1" dirty="0"/>
              <a:t> process</a:t>
            </a:r>
            <a:r>
              <a:rPr lang="en-US" sz="2400" dirty="0"/>
              <a:t>, which is separated from the remainder by the neck of the scapula</a:t>
            </a:r>
            <a:r>
              <a:rPr lang="en-US" sz="2400" dirty="0" smtClean="0"/>
              <a:t>. </a:t>
            </a:r>
            <a:r>
              <a:rPr lang="en-US" sz="2400" u="sng" dirty="0" smtClean="0"/>
              <a:t>The </a:t>
            </a:r>
            <a:r>
              <a:rPr lang="en-US" sz="2400" u="sng" dirty="0" err="1"/>
              <a:t>glenoid</a:t>
            </a:r>
            <a:r>
              <a:rPr lang="en-US" sz="2400" u="sng" dirty="0"/>
              <a:t> cavity forms part of the shoulder joint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• </a:t>
            </a:r>
            <a:r>
              <a:rPr lang="en-US" sz="2400" b="1" dirty="0"/>
              <a:t>The spine</a:t>
            </a:r>
            <a:r>
              <a:rPr lang="en-US" sz="2400" dirty="0"/>
              <a:t>, which arises from the posterior surface of the scapula and separates the </a:t>
            </a:r>
            <a:r>
              <a:rPr lang="en-US" sz="2400" dirty="0" err="1"/>
              <a:t>supraspinous</a:t>
            </a:r>
            <a:r>
              <a:rPr lang="en-US" sz="2400" dirty="0"/>
              <a:t> and </a:t>
            </a:r>
            <a:r>
              <a:rPr lang="en-US" sz="2400" dirty="0" err="1"/>
              <a:t>infraspinous</a:t>
            </a:r>
            <a:r>
              <a:rPr lang="en-US" sz="2400" dirty="0"/>
              <a:t> fossae</a:t>
            </a:r>
            <a:r>
              <a:rPr lang="en-US" sz="2400" dirty="0" smtClean="0"/>
              <a:t>. The </a:t>
            </a:r>
            <a:r>
              <a:rPr lang="en-US" sz="2400" dirty="0"/>
              <a:t>spine extends laterally over the shoulder joint as the </a:t>
            </a:r>
            <a:r>
              <a:rPr lang="en-US" sz="2400" dirty="0" smtClean="0"/>
              <a:t>acromion.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• </a:t>
            </a:r>
            <a:r>
              <a:rPr lang="en-US" sz="2400" b="1" dirty="0"/>
              <a:t>The coracoid process</a:t>
            </a:r>
            <a:r>
              <a:rPr lang="en-US" sz="2400" dirty="0"/>
              <a:t>, which projects anteriorly from the upper border of the neck of the scapula.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058" y="1997762"/>
            <a:ext cx="4823760" cy="3386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117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HelveticaNeue-Roman"/>
              </a:rPr>
              <a:t>Radiological features of the scapula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42197"/>
            <a:ext cx="5275997" cy="4634766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/>
              <a:t>Plain radiographs </a:t>
            </a:r>
          </a:p>
          <a:p>
            <a:r>
              <a:rPr lang="en-US" dirty="0"/>
              <a:t>The inferior angle of the scapula lies over the </a:t>
            </a:r>
            <a:r>
              <a:rPr lang="en-US" dirty="0">
                <a:solidFill>
                  <a:srgbClr val="FF0000"/>
                </a:solidFill>
              </a:rPr>
              <a:t>seventh rib </a:t>
            </a:r>
            <a:r>
              <a:rPr lang="en-US" dirty="0"/>
              <a:t>or interspace – this is a </a:t>
            </a:r>
            <a:r>
              <a:rPr lang="en-US" u="sng" dirty="0"/>
              <a:t>useful guideline in identifying ribs or thoracic vertebral levels</a:t>
            </a:r>
            <a:r>
              <a:rPr lang="en-US" dirty="0"/>
              <a:t>.</a:t>
            </a:r>
          </a:p>
          <a:p>
            <a:r>
              <a:rPr lang="en-US" dirty="0"/>
              <a:t>The scapula lies over the ribs and obscures some of the lung fields in PA chest radiographs unless the shoulders are rotated </a:t>
            </a:r>
            <a:r>
              <a:rPr lang="en-US" dirty="0" smtClean="0"/>
              <a:t>forwards.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672" y="1873013"/>
            <a:ext cx="5086128" cy="397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10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741" y="409432"/>
            <a:ext cx="3471077" cy="5527344"/>
          </a:xfrm>
        </p:spPr>
        <p:txBody>
          <a:bodyPr>
            <a:normAutofit/>
          </a:bodyPr>
          <a:lstStyle/>
          <a:p>
            <a:pPr algn="just"/>
            <a:r>
              <a:rPr lang="en-US" sz="2400" b="0" i="0" u="none" strike="noStrike" baseline="0" dirty="0" smtClean="0">
                <a:solidFill>
                  <a:srgbClr val="FF0000"/>
                </a:solidFill>
                <a:latin typeface="Revival565BT-Roman"/>
              </a:rPr>
              <a:t>In AP view </a:t>
            </a:r>
            <a:r>
              <a:rPr lang="en-US" sz="2000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of scapula the beam is </a:t>
            </a:r>
            <a:r>
              <a:rPr lang="en-US" sz="2000" b="0" i="0" u="none" strike="noStrike" baseline="0" dirty="0" err="1" smtClean="0">
                <a:solidFill>
                  <a:srgbClr val="000000"/>
                </a:solidFill>
                <a:latin typeface="Revival565BT-Roman"/>
              </a:rPr>
              <a:t>centred</a:t>
            </a:r>
            <a:r>
              <a:rPr lang="en-US" sz="2000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 over the head of the </a:t>
            </a:r>
            <a:r>
              <a:rPr lang="en-US" sz="2000" b="0" i="0" u="none" strike="noStrike" baseline="0" dirty="0" err="1" smtClean="0">
                <a:solidFill>
                  <a:srgbClr val="000000"/>
                </a:solidFill>
                <a:latin typeface="Revival565BT-Roman"/>
              </a:rPr>
              <a:t>humerus</a:t>
            </a:r>
            <a:r>
              <a:rPr lang="en-US" sz="2000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 to project the thoracic cage away from the scapula.</a:t>
            </a:r>
          </a:p>
          <a:p>
            <a:pPr algn="just"/>
            <a:r>
              <a:rPr lang="en-US" sz="2400" b="0" i="0" u="none" strike="noStrike" baseline="0" dirty="0" smtClean="0">
                <a:solidFill>
                  <a:srgbClr val="FF0000"/>
                </a:solidFill>
                <a:latin typeface="Revival565BT-Roman"/>
              </a:rPr>
              <a:t>In lateral chest radiographs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, </a:t>
            </a:r>
            <a:r>
              <a:rPr lang="en-US" sz="2000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the lateral border of the scapula may be confused with an oblique fissure. The inferior angle of the scapula may be slightly bulbous and simulate a mass on this view.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6704" y="409433"/>
            <a:ext cx="2707362" cy="62241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574" y="1324156"/>
            <a:ext cx="4115374" cy="416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679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28600" lvl="0" indent="-228600">
              <a:spcBef>
                <a:spcPts val="1000"/>
              </a:spcBef>
            </a:pPr>
            <a:r>
              <a:rPr lang="en-US" sz="4000" dirty="0">
                <a:solidFill>
                  <a:srgbClr val="000000"/>
                </a:solidFill>
                <a:latin typeface="HelveticaNeue-Medium"/>
              </a:rPr>
              <a:t>Ossification </a:t>
            </a:r>
            <a:br>
              <a:rPr lang="en-US" sz="4000" dirty="0">
                <a:solidFill>
                  <a:srgbClr val="000000"/>
                </a:solidFill>
                <a:latin typeface="HelveticaNeue-Medium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346" y="1170531"/>
            <a:ext cx="6135806" cy="5080143"/>
          </a:xfrm>
        </p:spPr>
        <p:txBody>
          <a:bodyPr>
            <a:normAutofit/>
          </a:bodyPr>
          <a:lstStyle/>
          <a:p>
            <a:pPr algn="just"/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The scapula ossifies in the </a:t>
            </a:r>
            <a:r>
              <a:rPr lang="en-US" b="0" i="0" u="sng" strike="noStrike" baseline="0" dirty="0" smtClean="0">
                <a:solidFill>
                  <a:srgbClr val="000000"/>
                </a:solidFill>
                <a:latin typeface="Revival565BT-Roman"/>
              </a:rPr>
              <a:t>eighth week 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of fetal life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HelveticaNeue-Medium"/>
              </a:rPr>
              <a:t>.</a:t>
            </a:r>
          </a:p>
          <a:p>
            <a:pPr algn="just"/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An </a:t>
            </a:r>
            <a:r>
              <a:rPr lang="en-US" b="1" i="0" u="none" strike="noStrike" baseline="0" dirty="0" smtClean="0">
                <a:solidFill>
                  <a:srgbClr val="000000"/>
                </a:solidFill>
                <a:latin typeface="Revival565BT-Roman"/>
              </a:rPr>
              <a:t>ossification </a:t>
            </a:r>
            <a:r>
              <a:rPr lang="en-US" b="1" i="0" u="none" strike="noStrike" baseline="0" dirty="0" err="1" smtClean="0">
                <a:solidFill>
                  <a:srgbClr val="000000"/>
                </a:solidFill>
                <a:latin typeface="Revival565BT-Roman"/>
              </a:rPr>
              <a:t>centre</a:t>
            </a:r>
            <a:r>
              <a:rPr lang="en-US" b="1" i="0" u="none" strike="noStrike" baseline="0" dirty="0" smtClean="0">
                <a:solidFill>
                  <a:srgbClr val="000000"/>
                </a:solidFill>
                <a:latin typeface="Revival565BT-Roman"/>
              </a:rPr>
              <a:t> 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appears in the </a:t>
            </a:r>
            <a:r>
              <a:rPr lang="en-US" b="0" i="0" u="sng" strike="noStrike" baseline="0" dirty="0" smtClean="0">
                <a:solidFill>
                  <a:srgbClr val="000000"/>
                </a:solidFill>
                <a:latin typeface="Revival565BT-Roman"/>
              </a:rPr>
              <a:t>middle of the coracoid process 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in the </a:t>
            </a:r>
            <a:r>
              <a:rPr lang="en-US" b="0" i="0" u="none" strike="noStrike" baseline="0" dirty="0" smtClean="0">
                <a:solidFill>
                  <a:srgbClr val="FF0000"/>
                </a:solidFill>
                <a:latin typeface="Revival565BT-Roman"/>
              </a:rPr>
              <a:t>first year 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of life and </a:t>
            </a:r>
            <a:r>
              <a:rPr lang="en-US" b="0" i="0" u="none" strike="noStrike" baseline="0" dirty="0" smtClean="0">
                <a:solidFill>
                  <a:srgbClr val="FF0000"/>
                </a:solidFill>
                <a:latin typeface="Revival565BT-Roman"/>
              </a:rPr>
              <a:t>fuses at 15 years of age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.</a:t>
            </a:r>
          </a:p>
          <a:p>
            <a:pPr algn="just"/>
            <a:r>
              <a:rPr lang="en-US" b="1" i="0" u="none" strike="noStrike" baseline="0" dirty="0" smtClean="0">
                <a:solidFill>
                  <a:srgbClr val="000000"/>
                </a:solidFill>
                <a:latin typeface="Revival565BT-Roman"/>
              </a:rPr>
              <a:t>Secondary </a:t>
            </a:r>
            <a:r>
              <a:rPr lang="en-US" b="1" i="0" u="none" strike="noStrike" baseline="0" dirty="0" err="1" smtClean="0">
                <a:solidFill>
                  <a:srgbClr val="000000"/>
                </a:solidFill>
                <a:latin typeface="Revival565BT-Roman"/>
              </a:rPr>
              <a:t>centres</a:t>
            </a:r>
            <a:r>
              <a:rPr lang="en-US" b="1" i="0" u="none" strike="noStrike" baseline="0" dirty="0" smtClean="0">
                <a:solidFill>
                  <a:srgbClr val="000000"/>
                </a:solidFill>
                <a:latin typeface="Revival565BT-Roman"/>
              </a:rPr>
              <a:t> 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appear in the </a:t>
            </a:r>
            <a:r>
              <a:rPr lang="en-US" b="0" i="0" u="none" strike="noStrike" baseline="0" dirty="0" smtClean="0">
                <a:solidFill>
                  <a:srgbClr val="FF0000"/>
                </a:solidFill>
                <a:latin typeface="Revival565BT-Roman"/>
              </a:rPr>
              <a:t>root of the coracoid 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process, the </a:t>
            </a:r>
            <a:r>
              <a:rPr lang="en-US" b="0" i="0" u="none" strike="noStrike" baseline="0" dirty="0" smtClean="0">
                <a:solidFill>
                  <a:srgbClr val="FF0000"/>
                </a:solidFill>
                <a:latin typeface="Revival565BT-Roman"/>
              </a:rPr>
              <a:t>medial border 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and the </a:t>
            </a:r>
            <a:r>
              <a:rPr lang="en-US" b="0" i="0" u="none" strike="noStrike" baseline="0" dirty="0" smtClean="0">
                <a:solidFill>
                  <a:srgbClr val="FF0000"/>
                </a:solidFill>
                <a:latin typeface="Revival565BT-Roman"/>
              </a:rPr>
              <a:t>inferior angle 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of the scapula between 14 and 20 years, and fuse between 22 and 25 years of age.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006" y="942927"/>
            <a:ext cx="4767406" cy="481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785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4057"/>
            <a:ext cx="10515600" cy="986004"/>
          </a:xfrm>
        </p:spPr>
        <p:txBody>
          <a:bodyPr/>
          <a:lstStyle/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HelveticaNeue-Roman"/>
              </a:rPr>
              <a:t>The clavicle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160060"/>
            <a:ext cx="5876499" cy="501690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clavicle lies almost horizontally between the </a:t>
            </a:r>
            <a:r>
              <a:rPr lang="en-US" dirty="0" err="1"/>
              <a:t>sternoclavicular</a:t>
            </a:r>
            <a:r>
              <a:rPr lang="en-US" dirty="0"/>
              <a:t> and the </a:t>
            </a:r>
            <a:r>
              <a:rPr lang="en-US" dirty="0" err="1"/>
              <a:t>acromioclavicular</a:t>
            </a:r>
            <a:r>
              <a:rPr lang="en-US" dirty="0"/>
              <a:t> joints</a:t>
            </a:r>
            <a:r>
              <a:rPr lang="en-US" dirty="0" smtClean="0"/>
              <a:t>.</a:t>
            </a:r>
          </a:p>
          <a:p>
            <a:r>
              <a:rPr lang="en-US" dirty="0" smtClean="0"/>
              <a:t>It </a:t>
            </a:r>
            <a:r>
              <a:rPr lang="en-US" dirty="0"/>
              <a:t>is also attached to the first costal cartilage by the </a:t>
            </a:r>
            <a:r>
              <a:rPr lang="en-US" dirty="0" err="1"/>
              <a:t>costoclavicular</a:t>
            </a:r>
            <a:r>
              <a:rPr lang="en-US" dirty="0"/>
              <a:t> </a:t>
            </a:r>
            <a:r>
              <a:rPr lang="en-US" dirty="0" smtClean="0"/>
              <a:t>ligament.</a:t>
            </a:r>
          </a:p>
          <a:p>
            <a:r>
              <a:rPr lang="en-US" dirty="0" smtClean="0"/>
              <a:t>It </a:t>
            </a:r>
            <a:r>
              <a:rPr lang="en-US" dirty="0"/>
              <a:t>is connected to the coracoid process by the </a:t>
            </a:r>
            <a:r>
              <a:rPr lang="en-US" dirty="0" err="1"/>
              <a:t>coracoclavicular</a:t>
            </a:r>
            <a:r>
              <a:rPr lang="en-US" dirty="0"/>
              <a:t> </a:t>
            </a:r>
            <a:r>
              <a:rPr lang="en-US" dirty="0" smtClean="0"/>
              <a:t>ligament .</a:t>
            </a:r>
          </a:p>
          <a:p>
            <a:r>
              <a:rPr lang="en-US" dirty="0" smtClean="0"/>
              <a:t>The </a:t>
            </a:r>
            <a:r>
              <a:rPr lang="en-US" dirty="0" err="1"/>
              <a:t>subclavian</a:t>
            </a:r>
            <a:r>
              <a:rPr lang="en-US" dirty="0"/>
              <a:t> vessels and the trunks of the brachial plexus pass behind its medial third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588" y="1160060"/>
            <a:ext cx="4515212" cy="501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038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665" y="146761"/>
            <a:ext cx="10515600" cy="1136129"/>
          </a:xfrm>
        </p:spPr>
        <p:txBody>
          <a:bodyPr/>
          <a:lstStyle/>
          <a:p>
            <a:r>
              <a:rPr lang="en-US" dirty="0"/>
              <a:t>Radiological features of the clavicle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798" y="1457134"/>
            <a:ext cx="6168788" cy="4602471"/>
          </a:xfrm>
        </p:spPr>
        <p:txBody>
          <a:bodyPr>
            <a:normAutofit lnSpcReduction="10000"/>
          </a:bodyPr>
          <a:lstStyle/>
          <a:p>
            <a:r>
              <a:rPr lang="en-US" b="1" u="sng" dirty="0"/>
              <a:t>Chest radiograph </a:t>
            </a:r>
            <a:endParaRPr lang="en-US" b="1" u="sng" dirty="0" smtClean="0"/>
          </a:p>
          <a:p>
            <a:r>
              <a:rPr lang="en-US" dirty="0" smtClean="0"/>
              <a:t>The </a:t>
            </a:r>
            <a:r>
              <a:rPr lang="en-US" dirty="0"/>
              <a:t>clavicle overlies the apices of the lungs in chest </a:t>
            </a:r>
            <a:r>
              <a:rPr lang="en-US" dirty="0" smtClean="0"/>
              <a:t>radio graphs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Apical </a:t>
            </a:r>
            <a:r>
              <a:rPr lang="en-US" dirty="0">
                <a:solidFill>
                  <a:srgbClr val="FF0000"/>
                </a:solidFill>
              </a:rPr>
              <a:t>or </a:t>
            </a:r>
            <a:r>
              <a:rPr lang="en-US" dirty="0" err="1">
                <a:solidFill>
                  <a:srgbClr val="FF0000"/>
                </a:solidFill>
              </a:rPr>
              <a:t>lordotic</a:t>
            </a:r>
            <a:r>
              <a:rPr lang="en-US" dirty="0">
                <a:solidFill>
                  <a:srgbClr val="FF0000"/>
                </a:solidFill>
              </a:rPr>
              <a:t> views </a:t>
            </a:r>
            <a:r>
              <a:rPr lang="en-US" dirty="0"/>
              <a:t>are used to project the clavicles above the lungs to evaluate this </a:t>
            </a:r>
            <a:r>
              <a:rPr lang="en-US" dirty="0" smtClean="0"/>
              <a:t>area.</a:t>
            </a:r>
          </a:p>
          <a:p>
            <a:r>
              <a:rPr lang="en-US" dirty="0" smtClean="0"/>
              <a:t>On </a:t>
            </a:r>
            <a:r>
              <a:rPr lang="en-US" dirty="0"/>
              <a:t>a chest radiograph, the distance between the medial end of the clavicle and the spine of the vertebrae is </a:t>
            </a:r>
            <a:r>
              <a:rPr lang="en-US" dirty="0">
                <a:solidFill>
                  <a:srgbClr val="FF0000"/>
                </a:solidFill>
              </a:rPr>
              <a:t>equal </a:t>
            </a:r>
            <a:r>
              <a:rPr lang="en-US" dirty="0"/>
              <a:t>on both sides unless the patient is rotated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188" y="1457134"/>
            <a:ext cx="4861097" cy="481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505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Ossification </a:t>
            </a:r>
            <a:r>
              <a:rPr lang="en-US" dirty="0" smtClean="0"/>
              <a:t>of the clavicle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clavicle </a:t>
            </a:r>
            <a:r>
              <a:rPr lang="en-US" dirty="0" smtClean="0"/>
              <a:t>begins </a:t>
            </a:r>
            <a:r>
              <a:rPr lang="en-US" dirty="0"/>
              <a:t>to ossify before any other bone in the </a:t>
            </a:r>
            <a:r>
              <a:rPr lang="en-US" dirty="0" smtClean="0"/>
              <a:t>body</a:t>
            </a:r>
          </a:p>
          <a:p>
            <a:r>
              <a:rPr lang="en-US" dirty="0" smtClean="0"/>
              <a:t> </a:t>
            </a:r>
            <a:r>
              <a:rPr lang="en-US" dirty="0"/>
              <a:t>It </a:t>
            </a:r>
            <a:r>
              <a:rPr lang="en-US" dirty="0" smtClean="0"/>
              <a:t>ossifies </a:t>
            </a:r>
            <a:r>
              <a:rPr lang="en-US" dirty="0"/>
              <a:t>in membrane from two </a:t>
            </a:r>
            <a:r>
              <a:rPr lang="en-US" dirty="0" err="1"/>
              <a:t>centres</a:t>
            </a:r>
            <a:r>
              <a:rPr lang="en-US" dirty="0"/>
              <a:t> that appear at the </a:t>
            </a:r>
            <a:r>
              <a:rPr lang="en-US" b="1" dirty="0" smtClean="0"/>
              <a:t>fifth </a:t>
            </a:r>
            <a:r>
              <a:rPr lang="en-US" b="1" dirty="0"/>
              <a:t>and sixth fetal </a:t>
            </a:r>
            <a:r>
              <a:rPr lang="en-US" b="1" dirty="0" smtClean="0"/>
              <a:t>weeks</a:t>
            </a:r>
            <a:r>
              <a:rPr lang="en-US" dirty="0" smtClean="0"/>
              <a:t>, and fuses </a:t>
            </a:r>
            <a:r>
              <a:rPr lang="en-US" dirty="0"/>
              <a:t>in the </a:t>
            </a:r>
            <a:r>
              <a:rPr lang="en-US" b="1" dirty="0"/>
              <a:t>seventh </a:t>
            </a:r>
            <a:r>
              <a:rPr lang="en-US" b="1" dirty="0" smtClean="0"/>
              <a:t>week</a:t>
            </a:r>
          </a:p>
          <a:p>
            <a:r>
              <a:rPr lang="en-US" b="1" dirty="0" smtClean="0"/>
              <a:t> </a:t>
            </a:r>
            <a:r>
              <a:rPr lang="en-US" dirty="0"/>
              <a:t>A secondary </a:t>
            </a:r>
            <a:r>
              <a:rPr lang="en-US" dirty="0" err="1"/>
              <a:t>centre</a:t>
            </a:r>
            <a:r>
              <a:rPr lang="en-US" dirty="0"/>
              <a:t> appears at the sternal end at </a:t>
            </a:r>
            <a:r>
              <a:rPr lang="en-US" b="1" dirty="0"/>
              <a:t>15 years in females </a:t>
            </a:r>
            <a:r>
              <a:rPr lang="en-US" dirty="0"/>
              <a:t>and </a:t>
            </a:r>
            <a:r>
              <a:rPr lang="en-US" b="1" dirty="0"/>
              <a:t>17 years in males</a:t>
            </a:r>
            <a:r>
              <a:rPr lang="en-US" dirty="0"/>
              <a:t>, and fuses at </a:t>
            </a:r>
            <a:r>
              <a:rPr lang="en-US" b="1" dirty="0"/>
              <a:t>25 years </a:t>
            </a:r>
            <a:r>
              <a:rPr lang="en-US" dirty="0"/>
              <a:t>of age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529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779" y="529088"/>
            <a:ext cx="10515600" cy="2200464"/>
          </a:xfrm>
        </p:spPr>
        <p:txBody>
          <a:bodyPr/>
          <a:lstStyle/>
          <a:p>
            <a:r>
              <a:rPr lang="en-US" b="1" dirty="0" err="1"/>
              <a:t>Multislice</a:t>
            </a:r>
            <a:r>
              <a:rPr lang="en-US" b="1" dirty="0"/>
              <a:t> CT </a:t>
            </a:r>
            <a:r>
              <a:rPr lang="en-US" dirty="0"/>
              <a:t>with reformatted images allows excellent tomographic assessment of the long axis of the </a:t>
            </a:r>
            <a:r>
              <a:rPr lang="en-US" dirty="0" smtClean="0"/>
              <a:t>clavicle.</a:t>
            </a:r>
          </a:p>
          <a:p>
            <a:r>
              <a:rPr lang="en-US" dirty="0" smtClean="0"/>
              <a:t> </a:t>
            </a:r>
            <a:r>
              <a:rPr lang="en-US" dirty="0"/>
              <a:t>The articulation with the sternum is best visualized using</a:t>
            </a:r>
            <a:r>
              <a:rPr lang="en-US" b="1" dirty="0"/>
              <a:t> MRI </a:t>
            </a:r>
            <a:r>
              <a:rPr lang="en-US" dirty="0"/>
              <a:t>with a surface coil placed over the anterior chest wall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548" y="2729552"/>
            <a:ext cx="7506269" cy="354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51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1934</TotalTime>
  <Words>529</Words>
  <Application>Microsoft Office PowerPoint</Application>
  <PresentationFormat>Widescreen</PresentationFormat>
  <Paragraphs>36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HelveticaNeue-Medium</vt:lpstr>
      <vt:lpstr>HelveticaNeue-Roman</vt:lpstr>
      <vt:lpstr>Revival565BT-Roman</vt:lpstr>
      <vt:lpstr>Office Theme</vt:lpstr>
      <vt:lpstr>The Scapula and Clavicle radiological anatomy </vt:lpstr>
      <vt:lpstr>The Scapula</vt:lpstr>
      <vt:lpstr>Radiological features of the scapula </vt:lpstr>
      <vt:lpstr>PowerPoint Presentation</vt:lpstr>
      <vt:lpstr>Ossification  </vt:lpstr>
      <vt:lpstr>The clavicle </vt:lpstr>
      <vt:lpstr>Radiological features of the clavicle </vt:lpstr>
      <vt:lpstr>Ossification of the clavicle </vt:lpstr>
      <vt:lpstr>PowerPoint Presentation</vt:lpstr>
      <vt:lpstr>Clavicle fracture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scapula </dc:title>
  <dc:creator>Microsoft account</dc:creator>
  <cp:lastModifiedBy>Microsoft account</cp:lastModifiedBy>
  <cp:revision>20</cp:revision>
  <dcterms:created xsi:type="dcterms:W3CDTF">2022-10-10T09:47:31Z</dcterms:created>
  <dcterms:modified xsi:type="dcterms:W3CDTF">2022-10-15T20:25:18Z</dcterms:modified>
</cp:coreProperties>
</file>